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65" r:id="rId2"/>
    <p:sldId id="257" r:id="rId3"/>
    <p:sldId id="260" r:id="rId4"/>
    <p:sldId id="261" r:id="rId5"/>
    <p:sldId id="262" r:id="rId6"/>
    <p:sldId id="263" r:id="rId7"/>
    <p:sldId id="264" r:id="rId8"/>
    <p:sldId id="259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21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3988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146706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24468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56086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9415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7180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751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7612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0799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9551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5192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7552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8987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017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2934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960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kizeroo.org/index.php?q=aHR0cHM6Ly9kb2kub3JnLzEwLjEwMDclMkY5NzgtOTQtMDA3LTc4MTQtNl81" TargetMode="External"/><Relationship Id="rId2" Type="http://schemas.openxmlformats.org/officeDocument/2006/relationships/hyperlink" Target="https://www.wikizeroo.org/index.php?q=aHR0cHM6Ly9lbi53aWtpcGVkaWEub3JnL3dpa2kvRGlnaXRhbF9vYmplY3RfaWRlbnRpZmllc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ikizeroo.org/index.php?q=aHR0cHM6Ly9lbi53aWtpcGVkaWEub3JnL3dpa2kvU3BlY2lhbDpCb29rU291cmNlcy85NzgtOTQtMDA3LTc4MTQtNg" TargetMode="External"/><Relationship Id="rId4" Type="http://schemas.openxmlformats.org/officeDocument/2006/relationships/hyperlink" Target="https://www.wikizeroo.org/index.php?q=aHR0cHM6Ly9lbi53aWtpcGVkaWEub3JnL3dpa2kvSW50ZXJuYXRpb25hbF9TdGFuZGFyZF9Cb29rX051bWJlcg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SEUE1003 WATER </a:t>
            </a:r>
            <a:r>
              <a:rPr lang="tr-TR" dirty="0" smtClean="0"/>
              <a:t>LITERACY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Assist</a:t>
            </a:r>
            <a:r>
              <a:rPr lang="tr-TR" dirty="0" smtClean="0"/>
              <a:t>. Prof. Şeyda Fikirdeşici Ergen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492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rs.els-cdn.com/content/image/3-s2.0-B9780080454054000616-gr9.jpg?_"/>
          <p:cNvPicPr>
            <a:picLocks noChangeAspect="1" noChangeArrowheads="1"/>
          </p:cNvPicPr>
          <p:nvPr/>
        </p:nvPicPr>
        <p:blipFill>
          <a:blip r:embed="rId2" cstate="print"/>
          <a:srcRect t="10200"/>
          <a:stretch>
            <a:fillRect/>
          </a:stretch>
        </p:blipFill>
        <p:spPr bwMode="auto">
          <a:xfrm>
            <a:off x="2315934" y="1501843"/>
            <a:ext cx="5273675" cy="4220987"/>
          </a:xfrm>
          <a:prstGeom prst="rect">
            <a:avLst/>
          </a:prstGeom>
          <a:noFill/>
        </p:spPr>
      </p:pic>
      <p:pic>
        <p:nvPicPr>
          <p:cNvPr id="5" name="Picture 2" descr="https://ars.els-cdn.com/content/image/3-s2.0-B9780080454054000616-gr9.jpg?_"/>
          <p:cNvPicPr>
            <a:picLocks noChangeAspect="1" noChangeArrowheads="1"/>
          </p:cNvPicPr>
          <p:nvPr/>
        </p:nvPicPr>
        <p:blipFill>
          <a:blip r:embed="rId2" cstate="print"/>
          <a:srcRect b="90125"/>
          <a:stretch>
            <a:fillRect/>
          </a:stretch>
        </p:blipFill>
        <p:spPr bwMode="auto">
          <a:xfrm>
            <a:off x="2057503" y="788661"/>
            <a:ext cx="5273675" cy="4641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57116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 3"/>
          <p:cNvGrpSpPr/>
          <p:nvPr/>
        </p:nvGrpSpPr>
        <p:grpSpPr>
          <a:xfrm>
            <a:off x="957260" y="935325"/>
            <a:ext cx="8582525" cy="5479284"/>
            <a:chOff x="990600" y="1219200"/>
            <a:chExt cx="7544284" cy="5479284"/>
          </a:xfrm>
        </p:grpSpPr>
        <p:grpSp>
          <p:nvGrpSpPr>
            <p:cNvPr id="5" name="Group 15"/>
            <p:cNvGrpSpPr>
              <a:grpSpLocks/>
            </p:cNvGrpSpPr>
            <p:nvPr/>
          </p:nvGrpSpPr>
          <p:grpSpPr bwMode="auto">
            <a:xfrm>
              <a:off x="990600" y="1219200"/>
              <a:ext cx="7544284" cy="5154613"/>
              <a:chOff x="0" y="549383"/>
              <a:chExt cx="9715500" cy="6308617"/>
            </a:xfrm>
          </p:grpSpPr>
          <p:pic>
            <p:nvPicPr>
              <p:cNvPr id="7" name="Рисунок 3" descr="Спутник_7 июля.jp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044825"/>
                <a:ext cx="4237038" cy="381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" name="Прямоугольник 5"/>
              <p:cNvSpPr>
                <a:spLocks noChangeArrowheads="1"/>
              </p:cNvSpPr>
              <p:nvPr/>
            </p:nvSpPr>
            <p:spPr bwMode="auto">
              <a:xfrm>
                <a:off x="4000501" y="2643188"/>
                <a:ext cx="5714999" cy="640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tr-TR" sz="1400" b="1" i="1" dirty="0" err="1">
                    <a:solidFill>
                      <a:srgbClr val="0033CC"/>
                    </a:solidFill>
                  </a:rPr>
                  <a:t>Nodularia</a:t>
                </a:r>
                <a:r>
                  <a:rPr lang="en-US" altLang="tr-TR" sz="1400" b="1" i="1" dirty="0">
                    <a:solidFill>
                      <a:srgbClr val="0033CC"/>
                    </a:solidFill>
                  </a:rPr>
                  <a:t> </a:t>
                </a:r>
                <a:r>
                  <a:rPr lang="en-US" altLang="tr-TR" sz="1400" b="1" i="1" dirty="0" err="1">
                    <a:solidFill>
                      <a:srgbClr val="0033CC"/>
                    </a:solidFill>
                  </a:rPr>
                  <a:t>spumigena</a:t>
                </a:r>
                <a:r>
                  <a:rPr lang="en-US" altLang="tr-TR" sz="1400" b="1" i="1" dirty="0">
                    <a:solidFill>
                      <a:srgbClr val="0033CC"/>
                    </a:solidFill>
                  </a:rPr>
                  <a:t> </a:t>
                </a:r>
                <a:r>
                  <a:rPr lang="en-US" altLang="tr-TR" sz="1400" dirty="0"/>
                  <a:t>– </a:t>
                </a:r>
                <a:r>
                  <a:rPr lang="en-US" altLang="tr-TR" sz="1400" dirty="0" smtClean="0"/>
                  <a:t>toxic</a:t>
                </a:r>
                <a:r>
                  <a:rPr lang="tr-TR" altLang="tr-TR" sz="1400" dirty="0" smtClean="0"/>
                  <a:t> </a:t>
                </a:r>
                <a:r>
                  <a:rPr lang="tr-TR" altLang="tr-TR" sz="1400" dirty="0" err="1" smtClean="0"/>
                  <a:t>cyanobacter</a:t>
                </a:r>
                <a:r>
                  <a:rPr lang="tr-TR" altLang="tr-TR" sz="1400" dirty="0" smtClean="0"/>
                  <a:t> (</a:t>
                </a:r>
                <a:r>
                  <a:rPr lang="en-US" altLang="tr-TR" sz="1400" dirty="0" smtClean="0"/>
                  <a:t>blue-green algae</a:t>
                </a:r>
                <a:r>
                  <a:rPr lang="tr-TR" altLang="tr-TR" sz="1400" dirty="0"/>
                  <a:t>)</a:t>
                </a:r>
                <a:r>
                  <a:rPr lang="en-US" altLang="tr-TR" sz="1400" dirty="0" smtClean="0"/>
                  <a:t> </a:t>
                </a:r>
                <a:endParaRPr lang="en-US" altLang="tr-TR" sz="1400" dirty="0"/>
              </a:p>
              <a:p>
                <a:pPr eaLnBrk="1" hangingPunct="1"/>
                <a:r>
                  <a:rPr lang="en-US" altLang="tr-TR" sz="1400" dirty="0"/>
                  <a:t>                                      (</a:t>
                </a:r>
                <a:r>
                  <a:rPr lang="en-US" altLang="tr-TR" sz="1400" dirty="0" err="1"/>
                  <a:t>biomas</a:t>
                </a:r>
                <a:r>
                  <a:rPr lang="en-US" altLang="tr-TR" sz="1400" dirty="0"/>
                  <a:t> 8 kg*m</a:t>
                </a:r>
                <a:r>
                  <a:rPr lang="en-US" altLang="tr-TR" sz="1400" baseline="30000" dirty="0"/>
                  <a:t>-3</a:t>
                </a:r>
                <a:r>
                  <a:rPr lang="en-US" altLang="tr-TR" sz="1400" dirty="0"/>
                  <a:t>). </a:t>
                </a:r>
                <a:endParaRPr lang="ru-RU" altLang="tr-TR" sz="1400" dirty="0"/>
              </a:p>
            </p:txBody>
          </p:sp>
          <p:pic>
            <p:nvPicPr>
              <p:cNvPr id="9" name="Picture 2" descr="BS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2875" y="642938"/>
                <a:ext cx="3270250" cy="2265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Прямоугольник 8"/>
              <p:cNvSpPr/>
              <p:nvPr/>
            </p:nvSpPr>
            <p:spPr>
              <a:xfrm>
                <a:off x="500873" y="928250"/>
                <a:ext cx="928147" cy="571214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pic>
            <p:nvPicPr>
              <p:cNvPr id="11" name="Рисунок 9" descr="ДнепроБуг_цветение 1.jpg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72000" y="3357563"/>
                <a:ext cx="3857625" cy="28940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" name="Рисунок 10" descr="Fig 1.bmp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43438" y="549383"/>
                <a:ext cx="3894425" cy="21303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" name="Прямоугольник 11"/>
              <p:cNvSpPr>
                <a:spLocks noChangeArrowheads="1"/>
              </p:cNvSpPr>
              <p:nvPr/>
            </p:nvSpPr>
            <p:spPr bwMode="auto">
              <a:xfrm>
                <a:off x="4429125" y="6357938"/>
                <a:ext cx="4624918" cy="3766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tr-TR" sz="1400" b="1" i="1" dirty="0" err="1">
                    <a:solidFill>
                      <a:srgbClr val="0033CC"/>
                    </a:solidFill>
                  </a:rPr>
                  <a:t>Microcystis</a:t>
                </a:r>
                <a:r>
                  <a:rPr lang="en-US" altLang="tr-TR" sz="1400" b="1" i="1" dirty="0">
                    <a:solidFill>
                      <a:srgbClr val="0033CC"/>
                    </a:solidFill>
                  </a:rPr>
                  <a:t> aeruginosa</a:t>
                </a:r>
                <a:r>
                  <a:rPr lang="en-US" altLang="tr-TR" sz="1400" b="1" dirty="0">
                    <a:solidFill>
                      <a:srgbClr val="0033CC"/>
                    </a:solidFill>
                  </a:rPr>
                  <a:t> </a:t>
                </a:r>
                <a:r>
                  <a:rPr lang="en-US" altLang="tr-TR" sz="1400" dirty="0"/>
                  <a:t>– </a:t>
                </a:r>
                <a:r>
                  <a:rPr lang="tr-TR" altLang="tr-TR" sz="1400" dirty="0" err="1" smtClean="0"/>
                  <a:t>cyanobacter</a:t>
                </a:r>
                <a:r>
                  <a:rPr lang="tr-TR" altLang="tr-TR" sz="1400" dirty="0" smtClean="0"/>
                  <a:t> (</a:t>
                </a:r>
                <a:r>
                  <a:rPr lang="en-US" altLang="tr-TR" sz="1400" dirty="0" smtClean="0"/>
                  <a:t>blue-green algae</a:t>
                </a:r>
                <a:r>
                  <a:rPr lang="tr-TR" altLang="tr-TR" sz="1400" dirty="0" smtClean="0"/>
                  <a:t>)</a:t>
                </a:r>
                <a:r>
                  <a:rPr lang="en-US" altLang="tr-TR" sz="1400" dirty="0" smtClean="0"/>
                  <a:t> </a:t>
                </a:r>
                <a:endParaRPr lang="ru-RU" altLang="tr-TR" sz="1400" dirty="0"/>
              </a:p>
            </p:txBody>
          </p:sp>
          <p:sp>
            <p:nvSpPr>
              <p:cNvPr id="14" name="Прямоугольник 9"/>
              <p:cNvSpPr/>
              <p:nvPr/>
            </p:nvSpPr>
            <p:spPr>
              <a:xfrm>
                <a:off x="4642780" y="5857403"/>
                <a:ext cx="1778211" cy="452017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i="1" dirty="0" err="1">
                    <a:solidFill>
                      <a:srgbClr val="FFFF00"/>
                    </a:solidFill>
                    <a:latin typeface="Arial" charset="0"/>
                  </a:rPr>
                  <a:t>Dneper</a:t>
                </a:r>
                <a:r>
                  <a:rPr lang="en-US" i="1" dirty="0">
                    <a:solidFill>
                      <a:srgbClr val="FFFF00"/>
                    </a:solidFill>
                    <a:latin typeface="Arial" charset="0"/>
                  </a:rPr>
                  <a:t>-Bug </a:t>
                </a:r>
                <a:r>
                  <a:rPr lang="tr-TR" i="1" dirty="0" smtClean="0">
                    <a:solidFill>
                      <a:srgbClr val="FFFF00"/>
                    </a:solidFill>
                    <a:latin typeface="Arial" charset="0"/>
                  </a:rPr>
                  <a:t>port</a:t>
                </a:r>
                <a:endParaRPr lang="ru-RU" dirty="0">
                  <a:solidFill>
                    <a:srgbClr val="FFFF00"/>
                  </a:solidFill>
                  <a:latin typeface="Arial" charset="0"/>
                </a:endParaRPr>
              </a:p>
            </p:txBody>
          </p:sp>
          <p:sp>
            <p:nvSpPr>
              <p:cNvPr id="15" name="Прямоугольник 10"/>
              <p:cNvSpPr/>
              <p:nvPr/>
            </p:nvSpPr>
            <p:spPr>
              <a:xfrm>
                <a:off x="4714332" y="2214454"/>
                <a:ext cx="1441286" cy="369152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i="1" dirty="0">
                    <a:solidFill>
                      <a:srgbClr val="FFFF00"/>
                    </a:solidFill>
                    <a:latin typeface="Arial" charset="0"/>
                  </a:rPr>
                  <a:t>Odessa Bay</a:t>
                </a:r>
                <a:endParaRPr lang="ru-RU" dirty="0">
                  <a:solidFill>
                    <a:srgbClr val="FFFF00"/>
                  </a:solidFill>
                  <a:latin typeface="Arial" charset="0"/>
                </a:endParaRPr>
              </a:p>
            </p:txBody>
          </p:sp>
          <p:cxnSp>
            <p:nvCxnSpPr>
              <p:cNvPr id="16" name="Прямая со стрелкой 12"/>
              <p:cNvCxnSpPr/>
              <p:nvPr/>
            </p:nvCxnSpPr>
            <p:spPr>
              <a:xfrm>
                <a:off x="2428719" y="3786265"/>
                <a:ext cx="2142507" cy="1020026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 стрелкой 18"/>
              <p:cNvCxnSpPr>
                <a:stCxn id="18" idx="0"/>
              </p:cNvCxnSpPr>
              <p:nvPr/>
            </p:nvCxnSpPr>
            <p:spPr>
              <a:xfrm rot="5400000" flipH="1" flipV="1">
                <a:off x="2071581" y="1142845"/>
                <a:ext cx="1785530" cy="321376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Прямоугольник 22"/>
              <p:cNvSpPr/>
              <p:nvPr/>
            </p:nvSpPr>
            <p:spPr>
              <a:xfrm>
                <a:off x="1142807" y="3642490"/>
                <a:ext cx="429319" cy="285608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9" name="Прямоугольник 23"/>
              <p:cNvSpPr/>
              <p:nvPr/>
            </p:nvSpPr>
            <p:spPr>
              <a:xfrm>
                <a:off x="2070954" y="3500658"/>
                <a:ext cx="787084" cy="285607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0" name="Прямоугольник 27"/>
              <p:cNvSpPr/>
              <p:nvPr/>
            </p:nvSpPr>
            <p:spPr>
              <a:xfrm>
                <a:off x="143106" y="5144357"/>
                <a:ext cx="928147" cy="1713643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1" name="Прямоугольник 26"/>
              <p:cNvSpPr>
                <a:spLocks noChangeArrowheads="1"/>
              </p:cNvSpPr>
              <p:nvPr/>
            </p:nvSpPr>
            <p:spPr bwMode="auto">
              <a:xfrm>
                <a:off x="714375" y="5873536"/>
                <a:ext cx="1848991" cy="734527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tr-TR" sz="1100" b="1" i="1">
                    <a:solidFill>
                      <a:srgbClr val="CCFFFF"/>
                    </a:solidFill>
                  </a:rPr>
                  <a:t>Nodularia spumigena</a:t>
                </a:r>
              </a:p>
              <a:p>
                <a:pPr eaLnBrk="1" hangingPunct="1"/>
                <a:r>
                  <a:rPr lang="en-US" altLang="tr-TR" sz="1100" b="1" i="1">
                    <a:solidFill>
                      <a:srgbClr val="CCFFFF"/>
                    </a:solidFill>
                  </a:rPr>
                  <a:t>Microcystis aeruginosa</a:t>
                </a:r>
              </a:p>
              <a:p>
                <a:pPr eaLnBrk="1" hangingPunct="1"/>
                <a:r>
                  <a:rPr lang="en-US" altLang="tr-TR" sz="1100" b="1" i="1">
                    <a:solidFill>
                      <a:srgbClr val="CCFFFF"/>
                    </a:solidFill>
                  </a:rPr>
                  <a:t>Spirulina laxissima</a:t>
                </a:r>
                <a:endParaRPr lang="ru-RU" altLang="tr-TR" sz="1100">
                  <a:solidFill>
                    <a:srgbClr val="CCFFFF"/>
                  </a:solidFill>
                </a:endParaRPr>
              </a:p>
            </p:txBody>
          </p:sp>
        </p:grpSp>
        <p:sp>
          <p:nvSpPr>
            <p:cNvPr id="6" name="TextBox 32"/>
            <p:cNvSpPr txBox="1">
              <a:spLocks noChangeArrowheads="1"/>
            </p:cNvSpPr>
            <p:nvPr/>
          </p:nvSpPr>
          <p:spPr bwMode="auto">
            <a:xfrm>
              <a:off x="6575022" y="6390707"/>
              <a:ext cx="123584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tr-TR" altLang="tr-TR" sz="1400" dirty="0" smtClean="0"/>
                <a:t>Ocak</a:t>
              </a:r>
              <a:r>
                <a:rPr lang="en-US" altLang="tr-TR" sz="1400" dirty="0" smtClean="0"/>
                <a:t> </a:t>
              </a:r>
              <a:r>
                <a:rPr lang="en-US" altLang="tr-TR" sz="1400" dirty="0"/>
                <a:t>2011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1372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Yeşile dönen Bafa Gölü köpürdü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17" b="13615"/>
          <a:stretch/>
        </p:blipFill>
        <p:spPr bwMode="auto">
          <a:xfrm>
            <a:off x="617690" y="2061382"/>
            <a:ext cx="4235451" cy="2799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bafa gölü ötrofikasyon ile ilgili görsel sonucu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85" t="8324" r="14172" b="12201"/>
          <a:stretch/>
        </p:blipFill>
        <p:spPr bwMode="auto">
          <a:xfrm>
            <a:off x="4853141" y="2061383"/>
            <a:ext cx="4320481" cy="2799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7988534" y="4983396"/>
            <a:ext cx="15841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LAKE BAFA </a:t>
            </a:r>
            <a:endParaRPr lang="tr-TR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72384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05486" y="892557"/>
            <a:ext cx="6664433" cy="5016501"/>
          </a:xfrm>
        </p:spPr>
      </p:pic>
      <p:sp>
        <p:nvSpPr>
          <p:cNvPr id="5" name="Dikdörtgen 4"/>
          <p:cNvSpPr/>
          <p:nvPr/>
        </p:nvSpPr>
        <p:spPr>
          <a:xfrm>
            <a:off x="7855697" y="6386729"/>
            <a:ext cx="34211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altLang="tr-TR" sz="2400" b="1" dirty="0" smtClean="0"/>
              <a:t>Lake </a:t>
            </a:r>
            <a:r>
              <a:rPr lang="en-US" altLang="tr-TR" sz="2400" b="1" dirty="0" smtClean="0"/>
              <a:t>Mirror</a:t>
            </a:r>
            <a:r>
              <a:rPr lang="tr-TR" altLang="tr-TR" sz="2400" b="1" dirty="0"/>
              <a:t>,</a:t>
            </a:r>
            <a:r>
              <a:rPr lang="tr-TR" altLang="tr-TR" sz="2400" b="1" dirty="0" smtClean="0"/>
              <a:t> </a:t>
            </a:r>
            <a:r>
              <a:rPr lang="tr-TR" altLang="tr-TR" sz="2400" b="1" dirty="0" smtClean="0"/>
              <a:t>California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148550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/>
          <p:cNvPicPr>
            <a:picLocks noChangeAspect="1"/>
          </p:cNvPicPr>
          <p:nvPr/>
        </p:nvPicPr>
        <p:blipFill rotWithShape="1">
          <a:blip r:embed="rId2"/>
          <a:srcRect l="7500" t="19001" r="30656" b="6427"/>
          <a:stretch/>
        </p:blipFill>
        <p:spPr>
          <a:xfrm>
            <a:off x="395785" y="1184223"/>
            <a:ext cx="9062114" cy="5111646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5334708" y="1126500"/>
            <a:ext cx="539646" cy="37475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317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b="1" u="sng" dirty="0" err="1" smtClean="0"/>
              <a:t>References</a:t>
            </a:r>
            <a:endParaRPr lang="tr-TR" sz="3600" b="1" u="sng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9802" y="1019331"/>
            <a:ext cx="11782269" cy="5606322"/>
          </a:xfrm>
        </p:spPr>
        <p:txBody>
          <a:bodyPr>
            <a:noAutofit/>
          </a:bodyPr>
          <a:lstStyle/>
          <a:p>
            <a:r>
              <a:rPr lang="en-US" sz="1400" dirty="0"/>
              <a:t> </a:t>
            </a:r>
            <a:r>
              <a:rPr lang="en-US" sz="1400" dirty="0" err="1"/>
              <a:t>Chislock</a:t>
            </a:r>
            <a:r>
              <a:rPr lang="en-US" sz="1400" dirty="0"/>
              <a:t>, M.F.; </a:t>
            </a:r>
            <a:r>
              <a:rPr lang="en-US" sz="1400" dirty="0" err="1"/>
              <a:t>Doster</a:t>
            </a:r>
            <a:r>
              <a:rPr lang="en-US" sz="1400" dirty="0"/>
              <a:t>, E.; </a:t>
            </a:r>
            <a:r>
              <a:rPr lang="en-US" sz="1400" dirty="0" err="1"/>
              <a:t>Zitomer</a:t>
            </a:r>
            <a:r>
              <a:rPr lang="en-US" sz="1400" dirty="0"/>
              <a:t>, R.A.; Wilson, A.E. (2013). "Eutrophication: Causes, Consequences, and Controls in Aquatic Ecosystems". Nature Education Knowledge. 4 (4): 10. Retrieved 10 March 2018</a:t>
            </a:r>
            <a:r>
              <a:rPr lang="en-US" sz="1400" dirty="0" smtClean="0"/>
              <a:t>.</a:t>
            </a:r>
            <a:endParaRPr lang="tr-TR" sz="1400" dirty="0" smtClean="0"/>
          </a:p>
          <a:p>
            <a:r>
              <a:rPr lang="tr-TR" sz="1400" dirty="0" err="1"/>
              <a:t>Khan</a:t>
            </a:r>
            <a:r>
              <a:rPr lang="tr-TR" sz="1400" dirty="0"/>
              <a:t>, M. Nasir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Mohammad</a:t>
            </a:r>
            <a:r>
              <a:rPr lang="tr-TR" sz="1400" dirty="0"/>
              <a:t>, F. (2014 ) "</a:t>
            </a:r>
            <a:r>
              <a:rPr lang="tr-TR" sz="1400" dirty="0" err="1"/>
              <a:t>Eutrophication</a:t>
            </a:r>
            <a:r>
              <a:rPr lang="tr-TR" sz="1400" dirty="0"/>
              <a:t> of </a:t>
            </a:r>
            <a:r>
              <a:rPr lang="tr-TR" sz="1400" dirty="0" err="1"/>
              <a:t>Lakes</a:t>
            </a:r>
            <a:r>
              <a:rPr lang="tr-TR" sz="1400" dirty="0"/>
              <a:t>" in A. A. Ansari, S. S. </a:t>
            </a:r>
            <a:r>
              <a:rPr lang="tr-TR" sz="1400" dirty="0" err="1"/>
              <a:t>Gill</a:t>
            </a:r>
            <a:r>
              <a:rPr lang="tr-TR" sz="1400" dirty="0"/>
              <a:t> (</a:t>
            </a:r>
            <a:r>
              <a:rPr lang="tr-TR" sz="1400" dirty="0" err="1"/>
              <a:t>eds</a:t>
            </a:r>
            <a:r>
              <a:rPr lang="tr-TR" sz="1400" dirty="0"/>
              <a:t>.), </a:t>
            </a:r>
            <a:r>
              <a:rPr lang="tr-TR" sz="1400" i="1" dirty="0" err="1"/>
              <a:t>Eutrophication</a:t>
            </a:r>
            <a:r>
              <a:rPr lang="tr-TR" sz="1400" i="1" dirty="0"/>
              <a:t>: </a:t>
            </a:r>
            <a:r>
              <a:rPr lang="tr-TR" sz="1400" i="1" dirty="0" err="1"/>
              <a:t>Challenges</a:t>
            </a:r>
            <a:r>
              <a:rPr lang="tr-TR" sz="1400" i="1" dirty="0"/>
              <a:t> </a:t>
            </a:r>
            <a:r>
              <a:rPr lang="tr-TR" sz="1400" i="1" dirty="0" err="1"/>
              <a:t>and</a:t>
            </a:r>
            <a:r>
              <a:rPr lang="tr-TR" sz="1400" i="1" dirty="0"/>
              <a:t> Solutions</a:t>
            </a:r>
            <a:r>
              <a:rPr lang="tr-TR" sz="1400" dirty="0"/>
              <a:t>; Volume II of </a:t>
            </a:r>
            <a:r>
              <a:rPr lang="tr-TR" sz="1400" i="1" dirty="0" err="1"/>
              <a:t>Eutrophication</a:t>
            </a:r>
            <a:r>
              <a:rPr lang="tr-TR" sz="1400" i="1" dirty="0"/>
              <a:t>: </a:t>
            </a:r>
            <a:r>
              <a:rPr lang="tr-TR" sz="1400" i="1" dirty="0" err="1"/>
              <a:t>Causes</a:t>
            </a:r>
            <a:r>
              <a:rPr lang="tr-TR" sz="1400" i="1" dirty="0"/>
              <a:t>, </a:t>
            </a:r>
            <a:r>
              <a:rPr lang="tr-TR" sz="1400" i="1" dirty="0" err="1"/>
              <a:t>Consequences</a:t>
            </a:r>
            <a:r>
              <a:rPr lang="tr-TR" sz="1400" i="1" dirty="0"/>
              <a:t> </a:t>
            </a:r>
            <a:r>
              <a:rPr lang="tr-TR" sz="1400" i="1" dirty="0" err="1"/>
              <a:t>and</a:t>
            </a:r>
            <a:r>
              <a:rPr lang="tr-TR" sz="1400" i="1" dirty="0"/>
              <a:t> Control</a:t>
            </a:r>
            <a:r>
              <a:rPr lang="tr-TR" sz="1400" dirty="0"/>
              <a:t>, </a:t>
            </a:r>
            <a:r>
              <a:rPr lang="tr-TR" sz="1400" dirty="0" err="1"/>
              <a:t>Springer</a:t>
            </a:r>
            <a:r>
              <a:rPr lang="tr-TR" sz="1400" dirty="0"/>
              <a:t> </a:t>
            </a:r>
            <a:r>
              <a:rPr lang="tr-TR" sz="1400" dirty="0" err="1"/>
              <a:t>Science+Business</a:t>
            </a:r>
            <a:r>
              <a:rPr lang="tr-TR" sz="1400" dirty="0"/>
              <a:t> Media Dordrecht. </a:t>
            </a:r>
            <a:r>
              <a:rPr lang="tr-TR" sz="1400" dirty="0">
                <a:hlinkClick r:id="rId2" tooltip="Digital object identifier"/>
              </a:rPr>
              <a:t>doi</a:t>
            </a:r>
            <a:r>
              <a:rPr lang="tr-TR" sz="1400" dirty="0"/>
              <a:t>:</a:t>
            </a:r>
            <a:r>
              <a:rPr lang="tr-TR" sz="1400" dirty="0">
                <a:hlinkClick r:id="rId3"/>
              </a:rPr>
              <a:t>10.1007/978-94-007-7814-6_5</a:t>
            </a:r>
            <a:r>
              <a:rPr lang="tr-TR" sz="1400" dirty="0"/>
              <a:t>. </a:t>
            </a:r>
            <a:r>
              <a:rPr lang="tr-TR" sz="1400" dirty="0">
                <a:hlinkClick r:id="rId4" tooltip="International Standard Book Number"/>
              </a:rPr>
              <a:t>ISBN</a:t>
            </a:r>
            <a:r>
              <a:rPr lang="tr-TR" sz="1400" dirty="0"/>
              <a:t> </a:t>
            </a:r>
            <a:r>
              <a:rPr lang="tr-TR" sz="1400" dirty="0">
                <a:hlinkClick r:id="rId5" tooltip="Special:BookSources/978-94-007-7814-6"/>
              </a:rPr>
              <a:t>978-94-007-7814-6</a:t>
            </a:r>
            <a:r>
              <a:rPr lang="tr-TR" sz="1400" dirty="0" smtClean="0"/>
              <a:t>.</a:t>
            </a:r>
          </a:p>
          <a:p>
            <a:r>
              <a:rPr lang="tr-TR" sz="1400" dirty="0" smtClean="0"/>
              <a:t>N</a:t>
            </a:r>
            <a:r>
              <a:rPr lang="en-US" sz="1400" dirty="0" err="1"/>
              <a:t>ürnberg</a:t>
            </a:r>
            <a:r>
              <a:rPr lang="en-US" sz="1400" dirty="0"/>
              <a:t>, G.K., 2017. Attempted management of cyanobacteria by </a:t>
            </a:r>
            <a:r>
              <a:rPr lang="en-US" sz="1400" dirty="0" err="1"/>
              <a:t>Phoslock</a:t>
            </a:r>
            <a:r>
              <a:rPr lang="en-US" sz="1400" dirty="0"/>
              <a:t> (lanthanum-modified clay) in Canadian lakes: water quality results and predictions. Lake </a:t>
            </a:r>
            <a:r>
              <a:rPr lang="en-US" sz="1400" dirty="0" err="1"/>
              <a:t>Reserv</a:t>
            </a:r>
            <a:r>
              <a:rPr lang="en-US" sz="1400" dirty="0"/>
              <a:t>. </a:t>
            </a:r>
            <a:r>
              <a:rPr lang="en-US" sz="1400" dirty="0" err="1"/>
              <a:t>Manag</a:t>
            </a:r>
            <a:r>
              <a:rPr lang="en-US" sz="1400" dirty="0"/>
              <a:t>. 33, 163–170. doi:10.1080/10402381.2016.1265618</a:t>
            </a:r>
            <a:endParaRPr lang="tr-TR" sz="1400" dirty="0" smtClean="0"/>
          </a:p>
          <a:p>
            <a:r>
              <a:rPr lang="tr-TR" sz="1400" dirty="0" err="1" smtClean="0"/>
              <a:t>Wetzel</a:t>
            </a:r>
            <a:r>
              <a:rPr lang="tr-TR" sz="1400" dirty="0" smtClean="0"/>
              <a:t> </a:t>
            </a:r>
            <a:r>
              <a:rPr lang="tr-TR" sz="1400" dirty="0"/>
              <a:t>2001. </a:t>
            </a:r>
            <a:r>
              <a:rPr lang="tr-TR" sz="1400" dirty="0" err="1"/>
              <a:t>Limnology</a:t>
            </a:r>
            <a:r>
              <a:rPr lang="tr-TR" sz="1400" dirty="0"/>
              <a:t> lake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river</a:t>
            </a:r>
            <a:r>
              <a:rPr lang="tr-TR" sz="1400" dirty="0"/>
              <a:t> </a:t>
            </a:r>
            <a:r>
              <a:rPr lang="tr-TR" sz="1400" dirty="0" err="1"/>
              <a:t>ecosystems</a:t>
            </a:r>
            <a:r>
              <a:rPr lang="tr-TR" sz="1400" dirty="0"/>
              <a:t>, New York.</a:t>
            </a:r>
          </a:p>
          <a:p>
            <a:r>
              <a:rPr lang="tr-TR" sz="1400" dirty="0" err="1"/>
              <a:t>Greeson</a:t>
            </a:r>
            <a:r>
              <a:rPr lang="tr-TR" sz="1400" dirty="0"/>
              <a:t> 1969. Lake </a:t>
            </a:r>
            <a:r>
              <a:rPr lang="tr-TR" sz="1400" dirty="0" err="1"/>
              <a:t>eutrophication</a:t>
            </a:r>
            <a:r>
              <a:rPr lang="tr-TR" sz="1400" dirty="0"/>
              <a:t> – A </a:t>
            </a:r>
            <a:r>
              <a:rPr lang="tr-TR" sz="1400" dirty="0" err="1"/>
              <a:t>natural</a:t>
            </a:r>
            <a:r>
              <a:rPr lang="tr-TR" sz="1400" dirty="0"/>
              <a:t> </a:t>
            </a:r>
            <a:r>
              <a:rPr lang="tr-TR" sz="1400" dirty="0" err="1"/>
              <a:t>process</a:t>
            </a:r>
            <a:r>
              <a:rPr lang="tr-TR" sz="1400" dirty="0"/>
              <a:t>. JAWRA.</a:t>
            </a:r>
          </a:p>
          <a:p>
            <a:r>
              <a:rPr lang="tr-TR" sz="1400" dirty="0"/>
              <a:t>Schindler 2006. </a:t>
            </a:r>
            <a:r>
              <a:rPr lang="tr-TR" sz="1400" dirty="0" err="1"/>
              <a:t>Recent</a:t>
            </a:r>
            <a:r>
              <a:rPr lang="tr-TR" sz="1400" dirty="0"/>
              <a:t> </a:t>
            </a:r>
            <a:r>
              <a:rPr lang="tr-TR" sz="1400" dirty="0" err="1"/>
              <a:t>advances</a:t>
            </a:r>
            <a:r>
              <a:rPr lang="tr-TR" sz="1400" dirty="0"/>
              <a:t> in </a:t>
            </a:r>
            <a:r>
              <a:rPr lang="tr-TR" sz="1400" dirty="0" err="1"/>
              <a:t>the</a:t>
            </a:r>
            <a:r>
              <a:rPr lang="tr-TR" sz="1400" dirty="0"/>
              <a:t> </a:t>
            </a:r>
            <a:r>
              <a:rPr lang="tr-TR" sz="1400" dirty="0" err="1"/>
              <a:t>understanding</a:t>
            </a:r>
            <a:r>
              <a:rPr lang="tr-TR" sz="1400" dirty="0"/>
              <a:t>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management</a:t>
            </a:r>
            <a:r>
              <a:rPr lang="tr-TR" sz="1400" dirty="0"/>
              <a:t> of </a:t>
            </a:r>
            <a:r>
              <a:rPr lang="tr-TR" sz="1400" dirty="0" err="1"/>
              <a:t>eutrophication</a:t>
            </a:r>
            <a:r>
              <a:rPr lang="tr-TR" sz="1400" dirty="0"/>
              <a:t>. </a:t>
            </a:r>
            <a:r>
              <a:rPr lang="tr-TR" sz="1400" dirty="0" err="1"/>
              <a:t>Limnol</a:t>
            </a:r>
            <a:r>
              <a:rPr lang="tr-TR" sz="1400" dirty="0"/>
              <a:t>. </a:t>
            </a:r>
            <a:r>
              <a:rPr lang="tr-TR" sz="1400" dirty="0" err="1"/>
              <a:t>Oceanogr</a:t>
            </a:r>
            <a:r>
              <a:rPr lang="tr-TR" sz="1400" dirty="0"/>
              <a:t>.</a:t>
            </a:r>
          </a:p>
          <a:p>
            <a:r>
              <a:rPr lang="tr-TR" sz="1400" dirty="0"/>
              <a:t>Rast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Holland</a:t>
            </a:r>
            <a:r>
              <a:rPr lang="tr-TR" sz="1400" dirty="0"/>
              <a:t> 1988. </a:t>
            </a:r>
            <a:r>
              <a:rPr lang="tr-TR" sz="1400" dirty="0" err="1"/>
              <a:t>Eutrophication</a:t>
            </a:r>
            <a:r>
              <a:rPr lang="tr-TR" sz="1400" dirty="0"/>
              <a:t> of lake </a:t>
            </a:r>
            <a:r>
              <a:rPr lang="tr-TR" sz="1400" dirty="0" err="1"/>
              <a:t>reservoirs</a:t>
            </a:r>
            <a:r>
              <a:rPr lang="tr-TR" sz="1400" dirty="0"/>
              <a:t>: A </a:t>
            </a:r>
            <a:r>
              <a:rPr lang="tr-TR" sz="1400" dirty="0" err="1"/>
              <a:t>framework</a:t>
            </a:r>
            <a:r>
              <a:rPr lang="tr-TR" sz="1400" dirty="0"/>
              <a:t> </a:t>
            </a:r>
            <a:r>
              <a:rPr lang="tr-TR" sz="1400" dirty="0" err="1"/>
              <a:t>for</a:t>
            </a:r>
            <a:r>
              <a:rPr lang="tr-TR" sz="1400" dirty="0"/>
              <a:t> </a:t>
            </a:r>
            <a:r>
              <a:rPr lang="tr-TR" sz="1400" dirty="0" err="1"/>
              <a:t>making</a:t>
            </a:r>
            <a:r>
              <a:rPr lang="tr-TR" sz="1400" dirty="0"/>
              <a:t> </a:t>
            </a:r>
            <a:r>
              <a:rPr lang="tr-TR" sz="1400" dirty="0" err="1"/>
              <a:t>management</a:t>
            </a:r>
            <a:r>
              <a:rPr lang="tr-TR" sz="1400" dirty="0"/>
              <a:t> </a:t>
            </a:r>
            <a:r>
              <a:rPr lang="tr-TR" sz="1400" dirty="0" err="1"/>
              <a:t>decisions</a:t>
            </a:r>
            <a:r>
              <a:rPr lang="tr-TR" sz="1400" dirty="0"/>
              <a:t>. AMBIO.</a:t>
            </a:r>
          </a:p>
          <a:p>
            <a:r>
              <a:rPr lang="tr-TR" sz="1400" dirty="0" err="1"/>
              <a:t>Vollenweider</a:t>
            </a:r>
            <a:r>
              <a:rPr lang="tr-TR" sz="1400" dirty="0"/>
              <a:t> 1968. </a:t>
            </a:r>
            <a:r>
              <a:rPr lang="tr-TR" sz="1400" dirty="0" err="1"/>
              <a:t>Scientific</a:t>
            </a:r>
            <a:r>
              <a:rPr lang="tr-TR" sz="1400" dirty="0"/>
              <a:t> </a:t>
            </a:r>
            <a:r>
              <a:rPr lang="tr-TR" sz="1400" dirty="0" err="1"/>
              <a:t>fundamentals</a:t>
            </a:r>
            <a:r>
              <a:rPr lang="tr-TR" sz="1400" dirty="0"/>
              <a:t> of </a:t>
            </a:r>
            <a:r>
              <a:rPr lang="tr-TR" sz="1400" dirty="0" err="1"/>
              <a:t>the</a:t>
            </a:r>
            <a:r>
              <a:rPr lang="tr-TR" sz="1400" dirty="0"/>
              <a:t> </a:t>
            </a:r>
            <a:r>
              <a:rPr lang="tr-TR" sz="1400" dirty="0" err="1"/>
              <a:t>eutrophication</a:t>
            </a:r>
            <a:r>
              <a:rPr lang="tr-TR" sz="1400" dirty="0"/>
              <a:t> of </a:t>
            </a:r>
            <a:r>
              <a:rPr lang="tr-TR" sz="1400" dirty="0" err="1"/>
              <a:t>lakes</a:t>
            </a:r>
            <a:r>
              <a:rPr lang="tr-TR" sz="1400" dirty="0"/>
              <a:t>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flowing</a:t>
            </a:r>
            <a:r>
              <a:rPr lang="tr-TR" sz="1400" dirty="0"/>
              <a:t> </a:t>
            </a:r>
            <a:r>
              <a:rPr lang="tr-TR" sz="1400" dirty="0" err="1"/>
              <a:t>waters</a:t>
            </a:r>
            <a:r>
              <a:rPr lang="tr-TR" sz="1400" dirty="0"/>
              <a:t>, </a:t>
            </a:r>
            <a:r>
              <a:rPr lang="tr-TR" sz="1400" dirty="0" err="1"/>
              <a:t>with</a:t>
            </a:r>
            <a:r>
              <a:rPr lang="tr-TR" sz="1400" dirty="0"/>
              <a:t> </a:t>
            </a:r>
            <a:r>
              <a:rPr lang="tr-TR" sz="1400" dirty="0" err="1"/>
              <a:t>particular</a:t>
            </a:r>
            <a:r>
              <a:rPr lang="tr-TR" sz="1400" dirty="0"/>
              <a:t> </a:t>
            </a:r>
            <a:r>
              <a:rPr lang="tr-TR" sz="1400" dirty="0" err="1"/>
              <a:t>reference</a:t>
            </a:r>
            <a:r>
              <a:rPr lang="tr-TR" sz="1400" dirty="0"/>
              <a:t> </a:t>
            </a:r>
            <a:r>
              <a:rPr lang="tr-TR" sz="1400" dirty="0" err="1"/>
              <a:t>to</a:t>
            </a:r>
            <a:r>
              <a:rPr lang="tr-TR" sz="1400" dirty="0"/>
              <a:t> </a:t>
            </a:r>
            <a:r>
              <a:rPr lang="tr-TR" sz="1400" dirty="0" err="1"/>
              <a:t>nitrogen</a:t>
            </a:r>
            <a:r>
              <a:rPr lang="tr-TR" sz="1400" dirty="0"/>
              <a:t>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phosphorus</a:t>
            </a:r>
            <a:r>
              <a:rPr lang="tr-TR" sz="1400" dirty="0"/>
              <a:t> as </a:t>
            </a:r>
            <a:r>
              <a:rPr lang="tr-TR" sz="1400" dirty="0" err="1"/>
              <a:t>factors</a:t>
            </a:r>
            <a:r>
              <a:rPr lang="tr-TR" sz="1400" dirty="0"/>
              <a:t> in </a:t>
            </a:r>
            <a:r>
              <a:rPr lang="tr-TR" sz="1400" dirty="0" err="1"/>
              <a:t>eutrophication</a:t>
            </a:r>
            <a:r>
              <a:rPr lang="tr-TR" sz="1400" dirty="0"/>
              <a:t>. OECD Technical Report.</a:t>
            </a:r>
          </a:p>
          <a:p>
            <a:r>
              <a:rPr lang="tr-TR" sz="1400" dirty="0" err="1"/>
              <a:t>Williamson</a:t>
            </a:r>
            <a:r>
              <a:rPr lang="tr-TR" sz="1400" dirty="0"/>
              <a:t> et al. 2008. </a:t>
            </a:r>
            <a:r>
              <a:rPr lang="tr-TR" sz="1400" dirty="0" err="1"/>
              <a:t>Lakes</a:t>
            </a:r>
            <a:r>
              <a:rPr lang="tr-TR" sz="1400" dirty="0"/>
              <a:t>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streams</a:t>
            </a:r>
            <a:r>
              <a:rPr lang="tr-TR" sz="1400" dirty="0"/>
              <a:t> as </a:t>
            </a:r>
            <a:r>
              <a:rPr lang="tr-TR" sz="1400" dirty="0" err="1"/>
              <a:t>sentinels</a:t>
            </a:r>
            <a:r>
              <a:rPr lang="tr-TR" sz="1400" dirty="0"/>
              <a:t> of </a:t>
            </a:r>
            <a:r>
              <a:rPr lang="tr-TR" sz="1400" dirty="0" err="1"/>
              <a:t>environmental</a:t>
            </a:r>
            <a:r>
              <a:rPr lang="tr-TR" sz="1400" dirty="0"/>
              <a:t> </a:t>
            </a:r>
            <a:r>
              <a:rPr lang="tr-TR" sz="1400" dirty="0" err="1"/>
              <a:t>change</a:t>
            </a:r>
            <a:r>
              <a:rPr lang="tr-TR" sz="1400" dirty="0"/>
              <a:t> in </a:t>
            </a:r>
            <a:r>
              <a:rPr lang="tr-TR" sz="1400" dirty="0" err="1"/>
              <a:t>terrestrial</a:t>
            </a:r>
            <a:r>
              <a:rPr lang="tr-TR" sz="1400" dirty="0"/>
              <a:t>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atmospheric</a:t>
            </a:r>
            <a:r>
              <a:rPr lang="tr-TR" sz="1400" dirty="0"/>
              <a:t> </a:t>
            </a:r>
            <a:r>
              <a:rPr lang="tr-TR" sz="1400" dirty="0" err="1"/>
              <a:t>processes</a:t>
            </a:r>
            <a:r>
              <a:rPr lang="tr-TR" sz="1400" dirty="0"/>
              <a:t>. Front. </a:t>
            </a:r>
            <a:r>
              <a:rPr lang="tr-TR" sz="1400" dirty="0" err="1"/>
              <a:t>Ecol</a:t>
            </a:r>
            <a:r>
              <a:rPr lang="tr-TR" sz="1400" dirty="0"/>
              <a:t>. </a:t>
            </a:r>
            <a:r>
              <a:rPr lang="tr-TR" sz="1400" dirty="0" err="1"/>
              <a:t>Envriron</a:t>
            </a:r>
            <a:r>
              <a:rPr lang="tr-TR" sz="1400" dirty="0"/>
              <a:t>.</a:t>
            </a:r>
          </a:p>
          <a:p>
            <a:r>
              <a:rPr lang="tr-TR" sz="1400" dirty="0"/>
              <a:t>Forbes 1887. The lake as a </a:t>
            </a:r>
            <a:r>
              <a:rPr lang="tr-TR" sz="1400" dirty="0" err="1"/>
              <a:t>microcosm</a:t>
            </a:r>
            <a:r>
              <a:rPr lang="tr-TR" sz="1400" dirty="0"/>
              <a:t>. </a:t>
            </a:r>
            <a:r>
              <a:rPr lang="tr-TR" sz="1400" dirty="0" err="1"/>
              <a:t>Bull</a:t>
            </a:r>
            <a:r>
              <a:rPr lang="tr-TR" sz="1400" dirty="0"/>
              <a:t>. </a:t>
            </a:r>
            <a:r>
              <a:rPr lang="tr-TR" sz="1400" dirty="0" err="1"/>
              <a:t>Peoria</a:t>
            </a:r>
            <a:r>
              <a:rPr lang="tr-TR" sz="1400" dirty="0"/>
              <a:t> Illinois </a:t>
            </a:r>
            <a:r>
              <a:rPr lang="tr-TR" sz="1400" dirty="0" err="1"/>
              <a:t>Scientific</a:t>
            </a:r>
            <a:r>
              <a:rPr lang="tr-TR" sz="1400" dirty="0"/>
              <a:t> </a:t>
            </a:r>
            <a:r>
              <a:rPr lang="tr-TR" sz="1400" dirty="0" err="1"/>
              <a:t>Association</a:t>
            </a:r>
            <a:r>
              <a:rPr lang="tr-TR" sz="1400" dirty="0"/>
              <a:t>.</a:t>
            </a:r>
          </a:p>
          <a:p>
            <a:r>
              <a:rPr lang="tr-TR" sz="1400" dirty="0" err="1"/>
              <a:t>Edmonson</a:t>
            </a:r>
            <a:r>
              <a:rPr lang="tr-TR" sz="1400" dirty="0"/>
              <a:t> 1970. </a:t>
            </a:r>
            <a:r>
              <a:rPr lang="tr-TR" sz="1400" dirty="0" err="1"/>
              <a:t>Phosphorus</a:t>
            </a:r>
            <a:r>
              <a:rPr lang="tr-TR" sz="1400" dirty="0"/>
              <a:t>, </a:t>
            </a:r>
            <a:r>
              <a:rPr lang="tr-TR" sz="1400" dirty="0" err="1"/>
              <a:t>nitrogen</a:t>
            </a:r>
            <a:r>
              <a:rPr lang="tr-TR" sz="1400" dirty="0"/>
              <a:t>,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algae</a:t>
            </a:r>
            <a:r>
              <a:rPr lang="tr-TR" sz="1400" dirty="0"/>
              <a:t> in Lake Washington </a:t>
            </a:r>
            <a:r>
              <a:rPr lang="tr-TR" sz="1400" dirty="0" err="1"/>
              <a:t>after</a:t>
            </a:r>
            <a:r>
              <a:rPr lang="tr-TR" sz="1400" dirty="0"/>
              <a:t> </a:t>
            </a:r>
            <a:r>
              <a:rPr lang="tr-TR" sz="1400" dirty="0" err="1"/>
              <a:t>diversion</a:t>
            </a:r>
            <a:r>
              <a:rPr lang="tr-TR" sz="1400" dirty="0"/>
              <a:t> of </a:t>
            </a:r>
            <a:r>
              <a:rPr lang="tr-TR" sz="1400" dirty="0" err="1"/>
              <a:t>sewage</a:t>
            </a:r>
            <a:r>
              <a:rPr lang="tr-TR" sz="1400" dirty="0"/>
              <a:t>. </a:t>
            </a:r>
            <a:r>
              <a:rPr lang="tr-TR" sz="1400" dirty="0" err="1"/>
              <a:t>Science</a:t>
            </a:r>
            <a:r>
              <a:rPr lang="tr-TR" sz="1400" dirty="0"/>
              <a:t>.</a:t>
            </a:r>
          </a:p>
          <a:p>
            <a:r>
              <a:rPr lang="tr-TR" sz="1400" dirty="0"/>
              <a:t>Schindler 2006. </a:t>
            </a:r>
            <a:r>
              <a:rPr lang="tr-TR" sz="1400" dirty="0" err="1"/>
              <a:t>Recent</a:t>
            </a:r>
            <a:r>
              <a:rPr lang="tr-TR" sz="1400" dirty="0"/>
              <a:t> </a:t>
            </a:r>
            <a:r>
              <a:rPr lang="tr-TR" sz="1400" dirty="0" err="1"/>
              <a:t>advances</a:t>
            </a:r>
            <a:r>
              <a:rPr lang="tr-TR" sz="1400" dirty="0"/>
              <a:t> in </a:t>
            </a:r>
            <a:r>
              <a:rPr lang="tr-TR" sz="1400" dirty="0" err="1"/>
              <a:t>the</a:t>
            </a:r>
            <a:r>
              <a:rPr lang="tr-TR" sz="1400" dirty="0"/>
              <a:t> </a:t>
            </a:r>
            <a:r>
              <a:rPr lang="tr-TR" sz="1400" dirty="0" err="1"/>
              <a:t>understanding</a:t>
            </a:r>
            <a:r>
              <a:rPr lang="tr-TR" sz="1400" dirty="0"/>
              <a:t>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management</a:t>
            </a:r>
            <a:r>
              <a:rPr lang="tr-TR" sz="1400" dirty="0"/>
              <a:t> of </a:t>
            </a:r>
            <a:r>
              <a:rPr lang="tr-TR" sz="1400" dirty="0" err="1"/>
              <a:t>eutrophication</a:t>
            </a:r>
            <a:r>
              <a:rPr lang="tr-TR" sz="1400" dirty="0"/>
              <a:t>. </a:t>
            </a:r>
            <a:r>
              <a:rPr lang="tr-TR" sz="1400" dirty="0" err="1"/>
              <a:t>Limnol</a:t>
            </a:r>
            <a:r>
              <a:rPr lang="tr-TR" sz="1400" dirty="0"/>
              <a:t>. </a:t>
            </a:r>
            <a:r>
              <a:rPr lang="tr-TR" sz="1400" dirty="0" err="1"/>
              <a:t>Oceanogr</a:t>
            </a:r>
            <a:r>
              <a:rPr lang="tr-TR" sz="1400" dirty="0"/>
              <a:t>.</a:t>
            </a:r>
          </a:p>
          <a:p>
            <a:r>
              <a:rPr lang="tr-TR" sz="1400" dirty="0" err="1"/>
              <a:t>Stockstad</a:t>
            </a:r>
            <a:r>
              <a:rPr lang="tr-TR" sz="1400" dirty="0"/>
              <a:t> 2008. News </a:t>
            </a:r>
            <a:r>
              <a:rPr lang="tr-TR" sz="1400" dirty="0" err="1"/>
              <a:t>Focus</a:t>
            </a:r>
            <a:r>
              <a:rPr lang="tr-TR" sz="1400" dirty="0"/>
              <a:t> </a:t>
            </a:r>
            <a:r>
              <a:rPr lang="tr-TR" sz="1400" dirty="0" err="1"/>
              <a:t>Article</a:t>
            </a:r>
            <a:r>
              <a:rPr lang="tr-TR" sz="1400" dirty="0"/>
              <a:t>: </a:t>
            </a:r>
            <a:r>
              <a:rPr lang="tr-TR" sz="1400" dirty="0" err="1"/>
              <a:t>Canada’s</a:t>
            </a:r>
            <a:r>
              <a:rPr lang="tr-TR" sz="1400" dirty="0"/>
              <a:t> </a:t>
            </a:r>
            <a:r>
              <a:rPr lang="tr-TR" sz="1400" dirty="0" err="1"/>
              <a:t>Eperimental</a:t>
            </a:r>
            <a:r>
              <a:rPr lang="tr-TR" sz="1400" dirty="0"/>
              <a:t> </a:t>
            </a:r>
            <a:r>
              <a:rPr lang="tr-TR" sz="1400" dirty="0" err="1"/>
              <a:t>Lakes</a:t>
            </a:r>
            <a:r>
              <a:rPr lang="tr-TR" sz="1400" dirty="0"/>
              <a:t>. </a:t>
            </a:r>
            <a:r>
              <a:rPr lang="tr-TR" sz="1400" dirty="0" err="1"/>
              <a:t>Science</a:t>
            </a:r>
            <a:r>
              <a:rPr lang="tr-TR" sz="1400" dirty="0"/>
              <a:t>.</a:t>
            </a:r>
          </a:p>
          <a:p>
            <a:r>
              <a:rPr lang="tr-TR" sz="1400" dirty="0"/>
              <a:t>RMB </a:t>
            </a:r>
            <a:r>
              <a:rPr lang="tr-TR" sz="1400" dirty="0" err="1"/>
              <a:t>Environmental</a:t>
            </a:r>
            <a:r>
              <a:rPr lang="tr-TR" sz="1400" dirty="0"/>
              <a:t> </a:t>
            </a:r>
            <a:r>
              <a:rPr lang="tr-TR" sz="1400" dirty="0" err="1"/>
              <a:t>Laboratories</a:t>
            </a:r>
            <a:r>
              <a:rPr lang="tr-TR" sz="1400" dirty="0"/>
              <a:t>. </a:t>
            </a:r>
            <a:r>
              <a:rPr lang="tr-TR" sz="1400" dirty="0" err="1"/>
              <a:t>Eutrophication</a:t>
            </a:r>
            <a:r>
              <a:rPr lang="tr-TR" sz="1400" dirty="0"/>
              <a:t>. 2009. </a:t>
            </a:r>
            <a:r>
              <a:rPr lang="tr-TR" sz="1400" dirty="0" err="1"/>
              <a:t>Retrieved</a:t>
            </a:r>
            <a:r>
              <a:rPr lang="tr-TR" sz="1400" dirty="0"/>
              <a:t> online at: http://www.rmbel.info/Reports/Static/Eutrophication.aspx</a:t>
            </a:r>
          </a:p>
        </p:txBody>
      </p:sp>
    </p:spTree>
    <p:extLst>
      <p:ext uri="{BB962C8B-B14F-4D97-AF65-F5344CB8AC3E}">
        <p14:creationId xmlns:p14="http://schemas.microsoft.com/office/powerpoint/2010/main" val="414434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696036" y="1975095"/>
            <a:ext cx="10890913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 smtClean="0"/>
              <a:t>Tanyolaç, J. 2000. Limnoloji. Hatiboğlu Yayınevi, Ankara.</a:t>
            </a:r>
          </a:p>
          <a:p>
            <a:r>
              <a:rPr lang="tr-TR" sz="1000" dirty="0" err="1" smtClean="0"/>
              <a:t>Wetzel</a:t>
            </a:r>
            <a:r>
              <a:rPr lang="tr-TR" sz="1000" dirty="0" smtClean="0"/>
              <a:t>, G.R. 2017. </a:t>
            </a:r>
            <a:r>
              <a:rPr lang="tr-TR" sz="1000" dirty="0" err="1" smtClean="0"/>
              <a:t>editor</a:t>
            </a:r>
            <a:r>
              <a:rPr lang="tr-TR" sz="1000" dirty="0" smtClean="0"/>
              <a:t> </a:t>
            </a:r>
            <a:r>
              <a:rPr lang="tr-TR" sz="1000" dirty="0" err="1" smtClean="0"/>
              <a:t>Ergönül</a:t>
            </a:r>
            <a:r>
              <a:rPr lang="tr-TR" sz="1000" dirty="0" smtClean="0"/>
              <a:t>, M.B. Limnoloji, Göl ve Nehir Ekosistemleri. 3. baskıdan çeviri. Nobel Yayıncılık, Ankara.</a:t>
            </a:r>
          </a:p>
          <a:p>
            <a:r>
              <a:rPr lang="tr-TR" sz="1000" dirty="0" smtClean="0"/>
              <a:t>"Nürnberg, G.K., 2017. </a:t>
            </a:r>
            <a:r>
              <a:rPr lang="tr-TR" sz="1000" dirty="0" err="1" smtClean="0"/>
              <a:t>Attempted</a:t>
            </a:r>
            <a:r>
              <a:rPr lang="tr-TR" sz="1000" dirty="0" smtClean="0"/>
              <a:t> </a:t>
            </a:r>
            <a:r>
              <a:rPr lang="tr-TR" sz="1000" dirty="0" err="1" smtClean="0"/>
              <a:t>management</a:t>
            </a:r>
            <a:r>
              <a:rPr lang="tr-TR" sz="1000" dirty="0" smtClean="0"/>
              <a:t> of </a:t>
            </a:r>
            <a:r>
              <a:rPr lang="tr-TR" sz="1000" dirty="0" err="1" smtClean="0"/>
              <a:t>cyanobacteria</a:t>
            </a:r>
            <a:r>
              <a:rPr lang="tr-TR" sz="1000" dirty="0" smtClean="0"/>
              <a:t> </a:t>
            </a:r>
            <a:r>
              <a:rPr lang="tr-TR" sz="1000" dirty="0" err="1" smtClean="0"/>
              <a:t>by</a:t>
            </a:r>
            <a:r>
              <a:rPr lang="tr-TR" sz="1000" dirty="0" smtClean="0"/>
              <a:t> </a:t>
            </a:r>
            <a:r>
              <a:rPr lang="tr-TR" sz="1000" dirty="0" err="1" smtClean="0"/>
              <a:t>Phoslock</a:t>
            </a:r>
            <a:r>
              <a:rPr lang="tr-TR" sz="1000" dirty="0" smtClean="0"/>
              <a:t> (</a:t>
            </a:r>
            <a:r>
              <a:rPr lang="tr-TR" sz="1000" dirty="0" err="1" smtClean="0"/>
              <a:t>lanthanum-modified</a:t>
            </a:r>
            <a:r>
              <a:rPr lang="tr-TR" sz="1000" dirty="0" smtClean="0"/>
              <a:t> </a:t>
            </a:r>
            <a:r>
              <a:rPr lang="tr-TR" sz="1000" dirty="0" err="1" smtClean="0"/>
              <a:t>clay</a:t>
            </a:r>
            <a:r>
              <a:rPr lang="tr-TR" sz="1000" dirty="0" smtClean="0"/>
              <a:t>) in </a:t>
            </a:r>
            <a:r>
              <a:rPr lang="tr-TR" sz="1000" dirty="0" err="1" smtClean="0"/>
              <a:t>Canadian</a:t>
            </a:r>
            <a:r>
              <a:rPr lang="tr-TR" sz="1000" dirty="0" smtClean="0"/>
              <a:t> </a:t>
            </a:r>
            <a:r>
              <a:rPr lang="tr-TR" sz="1000" dirty="0" err="1" smtClean="0"/>
              <a:t>lakes</a:t>
            </a:r>
            <a:r>
              <a:rPr lang="tr-TR" sz="1000" dirty="0" smtClean="0"/>
              <a:t>: </a:t>
            </a:r>
            <a:r>
              <a:rPr lang="tr-TR" sz="1000" dirty="0" err="1" smtClean="0"/>
              <a:t>water</a:t>
            </a:r>
            <a:r>
              <a:rPr lang="tr-TR" sz="1000" dirty="0" smtClean="0"/>
              <a:t> </a:t>
            </a:r>
            <a:r>
              <a:rPr lang="tr-TR" sz="1000" dirty="0" err="1" smtClean="0"/>
              <a:t>quality</a:t>
            </a:r>
            <a:r>
              <a:rPr lang="tr-TR" sz="1000" dirty="0" smtClean="0"/>
              <a:t> </a:t>
            </a:r>
            <a:r>
              <a:rPr lang="tr-TR" sz="1000" dirty="0" err="1" smtClean="0"/>
              <a:t>results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predictions</a:t>
            </a:r>
            <a:r>
              <a:rPr lang="tr-TR" sz="1000" dirty="0" smtClean="0"/>
              <a:t>. Lake </a:t>
            </a:r>
            <a:r>
              <a:rPr lang="tr-TR" sz="1000" dirty="0" err="1" smtClean="0"/>
              <a:t>Reserv</a:t>
            </a:r>
            <a:r>
              <a:rPr lang="tr-TR" sz="1000" dirty="0" smtClean="0"/>
              <a:t>. </a:t>
            </a:r>
            <a:r>
              <a:rPr lang="tr-TR" sz="1000" dirty="0" err="1" smtClean="0"/>
              <a:t>Manag</a:t>
            </a:r>
            <a:r>
              <a:rPr lang="tr-TR" sz="1000" dirty="0" smtClean="0"/>
              <a:t>. 33, 163–170. doi:10.1080/10402381.2016.1265618"</a:t>
            </a:r>
          </a:p>
          <a:p>
            <a:r>
              <a:rPr lang="tr-TR" sz="1000" dirty="0" smtClean="0"/>
              <a:t>"</a:t>
            </a:r>
            <a:r>
              <a:rPr lang="tr-TR" sz="1000" dirty="0" err="1" smtClean="0"/>
              <a:t>Pérez-Sirvent</a:t>
            </a:r>
            <a:r>
              <a:rPr lang="tr-TR" sz="1000" dirty="0" smtClean="0"/>
              <a:t>, C., </a:t>
            </a:r>
            <a:r>
              <a:rPr lang="tr-TR" sz="1000" dirty="0" err="1" smtClean="0"/>
              <a:t>Hernández-Pérez</a:t>
            </a:r>
            <a:r>
              <a:rPr lang="tr-TR" sz="1000" dirty="0" smtClean="0"/>
              <a:t>, C., </a:t>
            </a:r>
            <a:r>
              <a:rPr lang="tr-TR" sz="1000" dirty="0" err="1" smtClean="0"/>
              <a:t>Martínez-Sánchez</a:t>
            </a:r>
            <a:r>
              <a:rPr lang="tr-TR" sz="1000" dirty="0" smtClean="0"/>
              <a:t>, M.J., </a:t>
            </a:r>
            <a:r>
              <a:rPr lang="tr-TR" sz="1000" dirty="0" err="1" smtClean="0"/>
              <a:t>García-Lorenzo</a:t>
            </a:r>
            <a:r>
              <a:rPr lang="tr-TR" sz="1000" dirty="0" smtClean="0"/>
              <a:t>, M.L.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Bech</a:t>
            </a:r>
            <a:r>
              <a:rPr lang="tr-TR" sz="1000" dirty="0" smtClean="0"/>
              <a:t>, J. 2017. Metal </a:t>
            </a:r>
            <a:r>
              <a:rPr lang="tr-TR" sz="1000" dirty="0" err="1" smtClean="0"/>
              <a:t>uptake</a:t>
            </a:r>
            <a:r>
              <a:rPr lang="tr-TR" sz="1000" dirty="0" smtClean="0"/>
              <a:t> </a:t>
            </a:r>
            <a:r>
              <a:rPr lang="tr-TR" sz="1000" dirty="0" err="1" smtClean="0"/>
              <a:t>by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</a:t>
            </a:r>
            <a:r>
              <a:rPr lang="tr-TR" sz="1000" dirty="0" err="1" smtClean="0"/>
              <a:t>plants</a:t>
            </a:r>
            <a:r>
              <a:rPr lang="tr-TR" sz="1000" dirty="0" smtClean="0"/>
              <a:t>: </a:t>
            </a:r>
            <a:r>
              <a:rPr lang="tr-TR" sz="1000" dirty="0" err="1" smtClean="0"/>
              <a:t>implicationsfor</a:t>
            </a:r>
            <a:r>
              <a:rPr lang="tr-TR" sz="1000" dirty="0" smtClean="0"/>
              <a:t> </a:t>
            </a:r>
            <a:r>
              <a:rPr lang="tr-TR" sz="1000" dirty="0" err="1" smtClean="0"/>
              <a:t>phytoremediation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restoration</a:t>
            </a:r>
            <a:r>
              <a:rPr lang="tr-TR" sz="1000" dirty="0" smtClean="0"/>
              <a:t>. J </a:t>
            </a:r>
            <a:r>
              <a:rPr lang="tr-TR" sz="1000" dirty="0" err="1" smtClean="0"/>
              <a:t>Soils</a:t>
            </a:r>
            <a:r>
              <a:rPr lang="tr-TR" sz="1000" dirty="0" smtClean="0"/>
              <a:t> </a:t>
            </a:r>
            <a:r>
              <a:rPr lang="tr-TR" sz="1000" dirty="0" err="1" smtClean="0"/>
              <a:t>Sediments</a:t>
            </a:r>
            <a:r>
              <a:rPr lang="tr-TR" sz="1000" dirty="0" smtClean="0"/>
              <a:t>, 17:1384–1393"</a:t>
            </a:r>
          </a:p>
          <a:p>
            <a:r>
              <a:rPr lang="tr-TR" sz="1000" dirty="0" err="1" smtClean="0"/>
              <a:t>Kometa</a:t>
            </a:r>
            <a:r>
              <a:rPr lang="tr-TR" sz="1000" dirty="0" smtClean="0"/>
              <a:t>, S. S., </a:t>
            </a:r>
            <a:r>
              <a:rPr lang="tr-TR" sz="1000" dirty="0" err="1" smtClean="0"/>
              <a:t>Kimengsi</a:t>
            </a:r>
            <a:r>
              <a:rPr lang="tr-TR" sz="1000" dirty="0" smtClean="0"/>
              <a:t>, J. N.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Petiangma</a:t>
            </a:r>
            <a:r>
              <a:rPr lang="tr-TR" sz="1000" dirty="0" smtClean="0"/>
              <a:t>, D.M. 2018. Urban Development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its</a:t>
            </a:r>
            <a:r>
              <a:rPr lang="tr-TR" sz="1000" dirty="0" smtClean="0"/>
              <a:t> </a:t>
            </a:r>
            <a:r>
              <a:rPr lang="tr-TR" sz="1000" dirty="0" err="1" smtClean="0"/>
              <a:t>Implications</a:t>
            </a:r>
            <a:r>
              <a:rPr lang="tr-TR" sz="1000" dirty="0" smtClean="0"/>
              <a:t> on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</a:t>
            </a:r>
            <a:r>
              <a:rPr lang="tr-TR" sz="1000" dirty="0" err="1" smtClean="0"/>
              <a:t>Ecosystem</a:t>
            </a:r>
            <a:r>
              <a:rPr lang="tr-TR" sz="1000" dirty="0" smtClean="0"/>
              <a:t> Services in </a:t>
            </a:r>
            <a:r>
              <a:rPr lang="tr-TR" sz="1000" dirty="0" err="1" smtClean="0"/>
              <a:t>Ndop</a:t>
            </a:r>
            <a:r>
              <a:rPr lang="tr-TR" sz="1000" dirty="0" smtClean="0"/>
              <a:t>, </a:t>
            </a:r>
            <a:r>
              <a:rPr lang="tr-TR" sz="1000" dirty="0" err="1" smtClean="0"/>
              <a:t>Cameroon</a:t>
            </a:r>
            <a:r>
              <a:rPr lang="tr-TR" sz="1000" dirty="0" smtClean="0"/>
              <a:t>, </a:t>
            </a:r>
            <a:r>
              <a:rPr lang="tr-TR" sz="1000" dirty="0" err="1" smtClean="0"/>
              <a:t>Environmental</a:t>
            </a:r>
            <a:r>
              <a:rPr lang="tr-TR" sz="1000" dirty="0" smtClean="0"/>
              <a:t> Management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Sustainable</a:t>
            </a:r>
            <a:r>
              <a:rPr lang="tr-TR" sz="1000" dirty="0" smtClean="0"/>
              <a:t> Development, </a:t>
            </a:r>
            <a:r>
              <a:rPr lang="tr-TR" sz="1000" dirty="0" err="1" smtClean="0"/>
              <a:t>Vol</a:t>
            </a:r>
            <a:r>
              <a:rPr lang="tr-TR" sz="1000" dirty="0" smtClean="0"/>
              <a:t>. 7, No. 1</a:t>
            </a:r>
          </a:p>
          <a:p>
            <a:r>
              <a:rPr lang="tr-TR" sz="1000" dirty="0" err="1" smtClean="0"/>
              <a:t>Phytoremediation</a:t>
            </a:r>
            <a:r>
              <a:rPr lang="tr-TR" sz="1000" dirty="0" smtClean="0"/>
              <a:t> - </a:t>
            </a:r>
            <a:r>
              <a:rPr lang="tr-TR" sz="1000" dirty="0" err="1" smtClean="0"/>
              <a:t>Hinchman</a:t>
            </a:r>
            <a:r>
              <a:rPr lang="tr-TR" sz="1000" dirty="0" smtClean="0"/>
              <a:t>, </a:t>
            </a:r>
            <a:r>
              <a:rPr lang="tr-TR" sz="1000" dirty="0" err="1" smtClean="0"/>
              <a:t>Negri</a:t>
            </a:r>
            <a:r>
              <a:rPr lang="tr-TR" sz="1000" dirty="0" smtClean="0"/>
              <a:t>,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Gatliff</a:t>
            </a:r>
            <a:r>
              <a:rPr lang="tr-TR" sz="1000" dirty="0" smtClean="0"/>
              <a:t>, 2017. </a:t>
            </a:r>
            <a:r>
              <a:rPr lang="tr-TR" sz="1000" dirty="0" err="1" smtClean="0"/>
              <a:t>Argonne</a:t>
            </a:r>
            <a:r>
              <a:rPr lang="tr-TR" sz="1000" dirty="0" smtClean="0"/>
              <a:t> </a:t>
            </a:r>
            <a:r>
              <a:rPr lang="tr-TR" sz="1000" dirty="0" err="1" smtClean="0"/>
              <a:t>National</a:t>
            </a:r>
            <a:r>
              <a:rPr lang="tr-TR" sz="1000" dirty="0" smtClean="0"/>
              <a:t> </a:t>
            </a:r>
            <a:r>
              <a:rPr lang="tr-TR" sz="1000" dirty="0" err="1" smtClean="0"/>
              <a:t>Laboratory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Applied</a:t>
            </a:r>
            <a:r>
              <a:rPr lang="tr-TR" sz="1000" dirty="0" smtClean="0"/>
              <a:t> Natural </a:t>
            </a:r>
            <a:r>
              <a:rPr lang="tr-TR" sz="1000" dirty="0" err="1" smtClean="0"/>
              <a:t>Sciences</a:t>
            </a:r>
            <a:r>
              <a:rPr lang="tr-TR" sz="1000" dirty="0" smtClean="0"/>
              <a:t>, </a:t>
            </a:r>
            <a:r>
              <a:rPr lang="tr-TR" sz="1000" dirty="0" err="1" smtClean="0"/>
              <a:t>Inc</a:t>
            </a:r>
            <a:r>
              <a:rPr lang="tr-TR" sz="1000" dirty="0" smtClean="0"/>
              <a:t>., </a:t>
            </a:r>
            <a:r>
              <a:rPr lang="tr-TR" sz="1000" dirty="0" err="1" smtClean="0"/>
              <a:t>Phytoremediation</a:t>
            </a:r>
            <a:r>
              <a:rPr lang="tr-TR" sz="1000" dirty="0" smtClean="0"/>
              <a:t>: Using </a:t>
            </a:r>
            <a:r>
              <a:rPr lang="tr-TR" sz="1000" dirty="0" err="1" smtClean="0"/>
              <a:t>Green</a:t>
            </a:r>
            <a:r>
              <a:rPr lang="tr-TR" sz="1000" dirty="0" smtClean="0"/>
              <a:t> </a:t>
            </a:r>
            <a:r>
              <a:rPr lang="tr-TR" sz="1000" dirty="0" err="1" smtClean="0"/>
              <a:t>Plants</a:t>
            </a:r>
            <a:r>
              <a:rPr lang="tr-TR" sz="1000" dirty="0" smtClean="0"/>
              <a:t> </a:t>
            </a:r>
            <a:r>
              <a:rPr lang="tr-TR" sz="1000" dirty="0" err="1" smtClean="0"/>
              <a:t>to</a:t>
            </a:r>
            <a:r>
              <a:rPr lang="tr-TR" sz="1000" dirty="0" smtClean="0"/>
              <a:t> </a:t>
            </a:r>
            <a:r>
              <a:rPr lang="tr-TR" sz="1000" dirty="0" err="1" smtClean="0"/>
              <a:t>Clean</a:t>
            </a:r>
            <a:r>
              <a:rPr lang="tr-TR" sz="1000" dirty="0" smtClean="0"/>
              <a:t> </a:t>
            </a:r>
            <a:r>
              <a:rPr lang="tr-TR" sz="1000" dirty="0" err="1" smtClean="0"/>
              <a:t>Up</a:t>
            </a:r>
            <a:r>
              <a:rPr lang="tr-TR" sz="1000" dirty="0" smtClean="0"/>
              <a:t> </a:t>
            </a:r>
            <a:r>
              <a:rPr lang="tr-TR" sz="1000" dirty="0" err="1" smtClean="0"/>
              <a:t>Contaminated</a:t>
            </a:r>
            <a:r>
              <a:rPr lang="tr-TR" sz="1000" dirty="0" smtClean="0"/>
              <a:t> </a:t>
            </a:r>
            <a:r>
              <a:rPr lang="tr-TR" sz="1000" dirty="0" err="1" smtClean="0"/>
              <a:t>Soil</a:t>
            </a:r>
            <a:r>
              <a:rPr lang="tr-TR" sz="1000" dirty="0" smtClean="0"/>
              <a:t>, </a:t>
            </a:r>
            <a:r>
              <a:rPr lang="tr-TR" sz="1000" dirty="0" err="1" smtClean="0"/>
              <a:t>Groundwater</a:t>
            </a:r>
            <a:r>
              <a:rPr lang="tr-TR" sz="1000" dirty="0" smtClean="0"/>
              <a:t>,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Wastewater</a:t>
            </a:r>
            <a:endParaRPr lang="tr-TR" sz="1000" dirty="0" smtClean="0"/>
          </a:p>
          <a:p>
            <a:r>
              <a:rPr lang="tr-TR" sz="1000" dirty="0" err="1" smtClean="0"/>
              <a:t>Khan</a:t>
            </a:r>
            <a:r>
              <a:rPr lang="tr-TR" sz="1000" dirty="0" smtClean="0"/>
              <a:t>, M. Nasir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Mohammad</a:t>
            </a:r>
            <a:r>
              <a:rPr lang="tr-TR" sz="1000" dirty="0" smtClean="0"/>
              <a:t>, F. (2014 ) "Eutrophication of </a:t>
            </a:r>
            <a:r>
              <a:rPr lang="tr-TR" sz="1000" dirty="0" err="1" smtClean="0"/>
              <a:t>Lakes</a:t>
            </a:r>
            <a:r>
              <a:rPr lang="tr-TR" sz="1000" dirty="0" smtClean="0"/>
              <a:t>" in A. A. Ansari, S. S. </a:t>
            </a:r>
            <a:r>
              <a:rPr lang="tr-TR" sz="1000" dirty="0" err="1" smtClean="0"/>
              <a:t>Gill</a:t>
            </a:r>
            <a:r>
              <a:rPr lang="tr-TR" sz="1000" dirty="0" smtClean="0"/>
              <a:t> (</a:t>
            </a:r>
            <a:r>
              <a:rPr lang="tr-TR" sz="1000" dirty="0" err="1" smtClean="0"/>
              <a:t>eds</a:t>
            </a:r>
            <a:r>
              <a:rPr lang="tr-TR" sz="1000" dirty="0" smtClean="0"/>
              <a:t>.), Eutrophication: </a:t>
            </a:r>
            <a:r>
              <a:rPr lang="tr-TR" sz="1000" dirty="0" err="1" smtClean="0"/>
              <a:t>Challenges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Solutions; Volume II of Eutrophication: </a:t>
            </a:r>
            <a:r>
              <a:rPr lang="tr-TR" sz="1000" dirty="0" err="1" smtClean="0"/>
              <a:t>Causes</a:t>
            </a:r>
            <a:r>
              <a:rPr lang="tr-TR" sz="1000" dirty="0" smtClean="0"/>
              <a:t>, </a:t>
            </a:r>
            <a:r>
              <a:rPr lang="tr-TR" sz="1000" dirty="0" err="1" smtClean="0"/>
              <a:t>Consequences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Control, </a:t>
            </a:r>
            <a:r>
              <a:rPr lang="tr-TR" sz="1000" dirty="0" err="1" smtClean="0"/>
              <a:t>Springer</a:t>
            </a:r>
            <a:r>
              <a:rPr lang="tr-TR" sz="1000" dirty="0" smtClean="0"/>
              <a:t> </a:t>
            </a:r>
            <a:r>
              <a:rPr lang="tr-TR" sz="1000" dirty="0" err="1" smtClean="0"/>
              <a:t>Science+Business</a:t>
            </a:r>
            <a:r>
              <a:rPr lang="tr-TR" sz="1000" dirty="0" smtClean="0"/>
              <a:t> Media Dordrecht</a:t>
            </a:r>
          </a:p>
          <a:p>
            <a:r>
              <a:rPr lang="tr-TR" sz="1000" dirty="0" smtClean="0"/>
              <a:t>" </a:t>
            </a:r>
            <a:r>
              <a:rPr lang="tr-TR" sz="1000" dirty="0" err="1" smtClean="0"/>
              <a:t>Chislock</a:t>
            </a:r>
            <a:r>
              <a:rPr lang="tr-TR" sz="1000" dirty="0" smtClean="0"/>
              <a:t>, M.F.; </a:t>
            </a:r>
            <a:r>
              <a:rPr lang="tr-TR" sz="1000" dirty="0" err="1" smtClean="0"/>
              <a:t>Doster</a:t>
            </a:r>
            <a:r>
              <a:rPr lang="tr-TR" sz="1000" dirty="0" smtClean="0"/>
              <a:t>, E.; </a:t>
            </a:r>
            <a:r>
              <a:rPr lang="tr-TR" sz="1000" dirty="0" err="1" smtClean="0"/>
              <a:t>Zitomer</a:t>
            </a:r>
            <a:r>
              <a:rPr lang="tr-TR" sz="1000" dirty="0" smtClean="0"/>
              <a:t>, R.A.; Wilson, A.E. (2013). ""Eutrophication: </a:t>
            </a:r>
            <a:r>
              <a:rPr lang="tr-TR" sz="1000" dirty="0" err="1" smtClean="0"/>
              <a:t>Causes</a:t>
            </a:r>
            <a:r>
              <a:rPr lang="tr-TR" sz="1000" dirty="0" smtClean="0"/>
              <a:t>, </a:t>
            </a:r>
            <a:r>
              <a:rPr lang="tr-TR" sz="1000" dirty="0" err="1" smtClean="0"/>
              <a:t>Consequences</a:t>
            </a:r>
            <a:r>
              <a:rPr lang="tr-TR" sz="1000" dirty="0" smtClean="0"/>
              <a:t>,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Controls</a:t>
            </a:r>
            <a:r>
              <a:rPr lang="tr-TR" sz="1000" dirty="0" smtClean="0"/>
              <a:t> in </a:t>
            </a:r>
            <a:r>
              <a:rPr lang="tr-TR" sz="1000" dirty="0" err="1" smtClean="0"/>
              <a:t>Aquatic</a:t>
            </a:r>
            <a:r>
              <a:rPr lang="tr-TR" sz="1000" dirty="0" smtClean="0"/>
              <a:t> </a:t>
            </a:r>
            <a:r>
              <a:rPr lang="tr-TR" sz="1000" dirty="0" err="1" smtClean="0"/>
              <a:t>Ecosystems</a:t>
            </a:r>
            <a:r>
              <a:rPr lang="tr-TR" sz="1000" dirty="0" smtClean="0"/>
              <a:t>"". Nature </a:t>
            </a:r>
            <a:r>
              <a:rPr lang="tr-TR" sz="1000" dirty="0" err="1" smtClean="0"/>
              <a:t>Education</a:t>
            </a:r>
            <a:r>
              <a:rPr lang="tr-TR" sz="1000" dirty="0" smtClean="0"/>
              <a:t> Knowledge. 4 (4): 10. </a:t>
            </a:r>
            <a:r>
              <a:rPr lang="tr-TR" sz="1000" dirty="0" err="1" smtClean="0"/>
              <a:t>Retrieved</a:t>
            </a:r>
            <a:r>
              <a:rPr lang="tr-TR" sz="1000" dirty="0" smtClean="0"/>
              <a:t> 10 </a:t>
            </a:r>
            <a:r>
              <a:rPr lang="tr-TR" sz="1000" dirty="0" err="1" smtClean="0"/>
              <a:t>March</a:t>
            </a:r>
            <a:r>
              <a:rPr lang="tr-TR" sz="1000" dirty="0" smtClean="0"/>
              <a:t> 2018."</a:t>
            </a:r>
          </a:p>
          <a:p>
            <a:r>
              <a:rPr lang="tr-TR" sz="1000" dirty="0" smtClean="0"/>
              <a:t>"</a:t>
            </a:r>
            <a:r>
              <a:rPr lang="tr-TR" sz="1000" dirty="0" err="1" smtClean="0"/>
              <a:t>Xie</a:t>
            </a:r>
            <a:r>
              <a:rPr lang="tr-TR" sz="1000" dirty="0" smtClean="0"/>
              <a:t>, </a:t>
            </a:r>
            <a:r>
              <a:rPr lang="tr-TR" sz="1000" dirty="0" err="1" smtClean="0"/>
              <a:t>Zhenglei</a:t>
            </a:r>
            <a:r>
              <a:rPr lang="tr-TR" sz="1000" dirty="0" smtClean="0"/>
              <a:t>, </a:t>
            </a:r>
            <a:r>
              <a:rPr lang="tr-TR" sz="1000" dirty="0" err="1" smtClean="0"/>
              <a:t>Zhang</a:t>
            </a:r>
            <a:r>
              <a:rPr lang="tr-TR" sz="1000" dirty="0" smtClean="0"/>
              <a:t>, </a:t>
            </a:r>
            <a:r>
              <a:rPr lang="tr-TR" sz="1000" dirty="0" err="1" smtClean="0"/>
              <a:t>Hezi</a:t>
            </a:r>
            <a:r>
              <a:rPr lang="tr-TR" sz="1000" dirty="0" smtClean="0"/>
              <a:t>, </a:t>
            </a:r>
            <a:r>
              <a:rPr lang="tr-TR" sz="1000" dirty="0" err="1" smtClean="0"/>
              <a:t>Zhao</a:t>
            </a:r>
            <a:r>
              <a:rPr lang="tr-TR" sz="1000" dirty="0" smtClean="0"/>
              <a:t>, </a:t>
            </a:r>
            <a:r>
              <a:rPr lang="tr-TR" sz="1000" dirty="0" err="1" smtClean="0"/>
              <a:t>Xiaoxiang</a:t>
            </a:r>
            <a:r>
              <a:rPr lang="tr-TR" sz="1000" dirty="0" smtClean="0"/>
              <a:t>, </a:t>
            </a:r>
            <a:r>
              <a:rPr lang="tr-TR" sz="1000" dirty="0" err="1" smtClean="0"/>
              <a:t>Du</a:t>
            </a:r>
            <a:r>
              <a:rPr lang="tr-TR" sz="1000" dirty="0" smtClean="0"/>
              <a:t>, </a:t>
            </a:r>
            <a:r>
              <a:rPr lang="tr-TR" sz="1000" dirty="0" err="1" smtClean="0"/>
              <a:t>Zebing</a:t>
            </a:r>
            <a:r>
              <a:rPr lang="tr-TR" sz="1000" dirty="0" smtClean="0"/>
              <a:t>, </a:t>
            </a:r>
            <a:r>
              <a:rPr lang="tr-TR" sz="1000" dirty="0" err="1" smtClean="0"/>
              <a:t>Xiang</a:t>
            </a:r>
            <a:r>
              <a:rPr lang="tr-TR" sz="1000" dirty="0" smtClean="0"/>
              <a:t>, </a:t>
            </a:r>
            <a:r>
              <a:rPr lang="tr-TR" sz="1000" dirty="0" err="1" smtClean="0"/>
              <a:t>Lixiong</a:t>
            </a:r>
            <a:r>
              <a:rPr lang="tr-TR" sz="1000" dirty="0" smtClean="0"/>
              <a:t>, et al. 2016. Assessment of </a:t>
            </a:r>
            <a:r>
              <a:rPr lang="tr-TR" sz="1000" dirty="0" err="1" smtClean="0"/>
              <a:t>Heavy</a:t>
            </a:r>
            <a:r>
              <a:rPr lang="tr-TR" sz="1000" dirty="0" smtClean="0"/>
              <a:t> Metal </a:t>
            </a:r>
            <a:r>
              <a:rPr lang="tr-TR" sz="1000" dirty="0" err="1" smtClean="0"/>
              <a:t>Contamination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Management in a </a:t>
            </a:r>
            <a:r>
              <a:rPr lang="tr-TR" sz="1000" dirty="0" err="1" smtClean="0"/>
              <a:t>Newly</a:t>
            </a:r>
            <a:r>
              <a:rPr lang="tr-TR" sz="1000" dirty="0" smtClean="0"/>
              <a:t> </a:t>
            </a:r>
            <a:r>
              <a:rPr lang="tr-TR" sz="1000" dirty="0" err="1" smtClean="0"/>
              <a:t>Created</a:t>
            </a:r>
            <a:r>
              <a:rPr lang="tr-TR" sz="1000" dirty="0" smtClean="0"/>
              <a:t> </a:t>
            </a:r>
            <a:r>
              <a:rPr lang="tr-TR" sz="1000" dirty="0" err="1" smtClean="0"/>
              <a:t>Coastal</a:t>
            </a:r>
            <a:r>
              <a:rPr lang="tr-TR" sz="1000" dirty="0" smtClean="0"/>
              <a:t> </a:t>
            </a:r>
            <a:r>
              <a:rPr lang="tr-TR" sz="1000" dirty="0" err="1" smtClean="0"/>
              <a:t>NaturalReserve</a:t>
            </a:r>
            <a:r>
              <a:rPr lang="tr-TR" sz="1000" dirty="0" smtClean="0"/>
              <a:t>, </a:t>
            </a:r>
            <a:r>
              <a:rPr lang="tr-TR" sz="1000" dirty="0" err="1" smtClean="0"/>
              <a:t>China</a:t>
            </a:r>
            <a:r>
              <a:rPr lang="tr-TR" sz="1000" dirty="0" smtClean="0"/>
              <a:t> Journal of </a:t>
            </a:r>
            <a:r>
              <a:rPr lang="tr-TR" sz="1000" dirty="0" err="1" smtClean="0"/>
              <a:t>Coastal</a:t>
            </a:r>
            <a:r>
              <a:rPr lang="tr-TR" sz="1000" dirty="0" smtClean="0"/>
              <a:t> </a:t>
            </a:r>
            <a:r>
              <a:rPr lang="tr-TR" sz="1000" dirty="0" err="1" smtClean="0"/>
              <a:t>Research</a:t>
            </a:r>
            <a:r>
              <a:rPr lang="tr-TR" sz="1000" dirty="0" smtClean="0"/>
              <a:t>, 32(2) : 374-386."</a:t>
            </a:r>
          </a:p>
          <a:p>
            <a:r>
              <a:rPr lang="tr-TR" sz="1000" dirty="0" smtClean="0"/>
              <a:t>G. </a:t>
            </a:r>
            <a:r>
              <a:rPr lang="tr-TR" sz="1000" dirty="0" err="1" smtClean="0"/>
              <a:t>Zhang</a:t>
            </a:r>
            <a:r>
              <a:rPr lang="tr-TR" sz="1000" dirty="0" smtClean="0"/>
              <a:t> et al.2016.  </a:t>
            </a:r>
            <a:r>
              <a:rPr lang="tr-TR" sz="1000" dirty="0" err="1" smtClean="0"/>
              <a:t>Heavy</a:t>
            </a:r>
            <a:r>
              <a:rPr lang="tr-TR" sz="1000" dirty="0" smtClean="0"/>
              <a:t> </a:t>
            </a:r>
            <a:r>
              <a:rPr lang="tr-TR" sz="1000" dirty="0" err="1" smtClean="0"/>
              <a:t>metals</a:t>
            </a:r>
            <a:r>
              <a:rPr lang="tr-TR" sz="1000" dirty="0" smtClean="0"/>
              <a:t> in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</a:t>
            </a:r>
            <a:r>
              <a:rPr lang="tr-TR" sz="1000" dirty="0" err="1" smtClean="0"/>
              <a:t>soils</a:t>
            </a:r>
            <a:r>
              <a:rPr lang="tr-TR" sz="1000" dirty="0" smtClean="0"/>
              <a:t> </a:t>
            </a:r>
            <a:r>
              <a:rPr lang="tr-TR" sz="1000" dirty="0" err="1" smtClean="0"/>
              <a:t>along</a:t>
            </a:r>
            <a:r>
              <a:rPr lang="tr-TR" sz="1000" dirty="0" smtClean="0"/>
              <a:t> a </a:t>
            </a:r>
            <a:r>
              <a:rPr lang="tr-TR" sz="1000" dirty="0" err="1" smtClean="0"/>
              <a:t>wetland-forming</a:t>
            </a:r>
            <a:r>
              <a:rPr lang="tr-TR" sz="1000" dirty="0" smtClean="0"/>
              <a:t> </a:t>
            </a:r>
            <a:r>
              <a:rPr lang="tr-TR" sz="1000" dirty="0" err="1" smtClean="0"/>
              <a:t>chronosequence</a:t>
            </a:r>
            <a:r>
              <a:rPr lang="tr-TR" sz="1000" dirty="0" smtClean="0"/>
              <a:t> in </a:t>
            </a:r>
            <a:r>
              <a:rPr lang="tr-TR" sz="1000" dirty="0" err="1" smtClean="0"/>
              <a:t>the</a:t>
            </a:r>
            <a:r>
              <a:rPr lang="tr-TR" sz="1000" dirty="0" smtClean="0"/>
              <a:t> </a:t>
            </a:r>
            <a:r>
              <a:rPr lang="tr-TR" sz="1000" dirty="0" err="1" smtClean="0"/>
              <a:t>Yellow</a:t>
            </a:r>
            <a:r>
              <a:rPr lang="tr-TR" sz="1000" dirty="0" smtClean="0"/>
              <a:t> </a:t>
            </a:r>
            <a:r>
              <a:rPr lang="tr-TR" sz="1000" dirty="0" err="1" smtClean="0"/>
              <a:t>River</a:t>
            </a:r>
            <a:r>
              <a:rPr lang="tr-TR" sz="1000" dirty="0" smtClean="0"/>
              <a:t> Delta of </a:t>
            </a:r>
            <a:r>
              <a:rPr lang="tr-TR" sz="1000" dirty="0" err="1" smtClean="0"/>
              <a:t>China</a:t>
            </a:r>
            <a:r>
              <a:rPr lang="tr-TR" sz="1000" dirty="0" smtClean="0"/>
              <a:t>: </a:t>
            </a:r>
            <a:r>
              <a:rPr lang="tr-TR" sz="1000" dirty="0" err="1" smtClean="0"/>
              <a:t>Levels</a:t>
            </a:r>
            <a:r>
              <a:rPr lang="tr-TR" sz="1000" dirty="0" smtClean="0"/>
              <a:t>, </a:t>
            </a:r>
            <a:r>
              <a:rPr lang="tr-TR" sz="1000" dirty="0" err="1" smtClean="0"/>
              <a:t>sources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toxic</a:t>
            </a:r>
            <a:r>
              <a:rPr lang="tr-TR" sz="1000" dirty="0" smtClean="0"/>
              <a:t> </a:t>
            </a:r>
            <a:r>
              <a:rPr lang="tr-TR" sz="1000" dirty="0" err="1" smtClean="0"/>
              <a:t>risks</a:t>
            </a:r>
            <a:r>
              <a:rPr lang="tr-TR" sz="1000" dirty="0" smtClean="0"/>
              <a:t>. </a:t>
            </a:r>
            <a:r>
              <a:rPr lang="tr-TR" sz="1000" dirty="0" err="1" smtClean="0"/>
              <a:t>Ecological</a:t>
            </a:r>
            <a:r>
              <a:rPr lang="tr-TR" sz="1000" dirty="0" smtClean="0"/>
              <a:t> </a:t>
            </a:r>
            <a:r>
              <a:rPr lang="tr-TR" sz="1000" dirty="0" err="1" smtClean="0"/>
              <a:t>Indicators</a:t>
            </a:r>
            <a:r>
              <a:rPr lang="tr-TR" sz="1000" dirty="0" smtClean="0"/>
              <a:t> 69 (2016) 331–339</a:t>
            </a:r>
          </a:p>
          <a:p>
            <a:r>
              <a:rPr lang="tr-TR" sz="1000" dirty="0" smtClean="0"/>
              <a:t>J. </a:t>
            </a:r>
            <a:r>
              <a:rPr lang="tr-TR" sz="1000" dirty="0" err="1" smtClean="0"/>
              <a:t>Tournebize</a:t>
            </a:r>
            <a:r>
              <a:rPr lang="tr-TR" sz="1000" dirty="0" smtClean="0"/>
              <a:t> et al. 2017. </a:t>
            </a:r>
            <a:r>
              <a:rPr lang="tr-TR" sz="1000" dirty="0" err="1" smtClean="0"/>
              <a:t>Implications</a:t>
            </a:r>
            <a:r>
              <a:rPr lang="tr-TR" sz="1000" dirty="0" smtClean="0"/>
              <a:t> </a:t>
            </a:r>
            <a:r>
              <a:rPr lang="tr-TR" sz="1000" dirty="0" err="1" smtClean="0"/>
              <a:t>for</a:t>
            </a:r>
            <a:r>
              <a:rPr lang="tr-TR" sz="1000" dirty="0" smtClean="0"/>
              <a:t> </a:t>
            </a:r>
            <a:r>
              <a:rPr lang="tr-TR" sz="1000" dirty="0" err="1" smtClean="0"/>
              <a:t>constructed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wetlands</a:t>
            </a:r>
            <a:r>
              <a:rPr lang="tr-TR" sz="1000" dirty="0" smtClean="0"/>
              <a:t> </a:t>
            </a:r>
            <a:r>
              <a:rPr lang="tr-TR" sz="1000" dirty="0" err="1" smtClean="0"/>
              <a:t>to</a:t>
            </a:r>
            <a:r>
              <a:rPr lang="tr-TR" sz="1000" dirty="0" smtClean="0"/>
              <a:t> </a:t>
            </a:r>
            <a:r>
              <a:rPr lang="tr-TR" sz="1000" dirty="0" err="1" smtClean="0"/>
              <a:t>mitigate</a:t>
            </a:r>
            <a:r>
              <a:rPr lang="tr-TR" sz="1000" dirty="0" smtClean="0"/>
              <a:t> </a:t>
            </a:r>
            <a:r>
              <a:rPr lang="tr-TR" sz="1000" dirty="0" err="1" smtClean="0"/>
              <a:t>nitrateand</a:t>
            </a:r>
            <a:r>
              <a:rPr lang="tr-TR" sz="1000" dirty="0" smtClean="0"/>
              <a:t> </a:t>
            </a:r>
            <a:r>
              <a:rPr lang="tr-TR" sz="1000" dirty="0" err="1" smtClean="0"/>
              <a:t>pesticide</a:t>
            </a:r>
            <a:r>
              <a:rPr lang="tr-TR" sz="1000" dirty="0" smtClean="0"/>
              <a:t> </a:t>
            </a:r>
            <a:r>
              <a:rPr lang="tr-TR" sz="1000" dirty="0" err="1" smtClean="0"/>
              <a:t>pollution</a:t>
            </a:r>
            <a:r>
              <a:rPr lang="tr-TR" sz="1000" dirty="0" smtClean="0"/>
              <a:t> in </a:t>
            </a:r>
            <a:r>
              <a:rPr lang="tr-TR" sz="1000" dirty="0" err="1" smtClean="0"/>
              <a:t>agricultural</a:t>
            </a:r>
            <a:r>
              <a:rPr lang="tr-TR" sz="1000" dirty="0" smtClean="0"/>
              <a:t> </a:t>
            </a:r>
            <a:r>
              <a:rPr lang="tr-TR" sz="1000" dirty="0" err="1" smtClean="0"/>
              <a:t>drained</a:t>
            </a:r>
            <a:r>
              <a:rPr lang="tr-TR" sz="1000" dirty="0" smtClean="0"/>
              <a:t> </a:t>
            </a:r>
            <a:r>
              <a:rPr lang="tr-TR" sz="1000" dirty="0" err="1" smtClean="0"/>
              <a:t>watershed</a:t>
            </a:r>
            <a:r>
              <a:rPr lang="tr-TR" sz="1000" dirty="0" smtClean="0"/>
              <a:t>. </a:t>
            </a:r>
            <a:r>
              <a:rPr lang="tr-TR" sz="1000" dirty="0" err="1" smtClean="0"/>
              <a:t>Ecological</a:t>
            </a:r>
            <a:r>
              <a:rPr lang="tr-TR" sz="1000" dirty="0" smtClean="0"/>
              <a:t> </a:t>
            </a:r>
            <a:r>
              <a:rPr lang="tr-TR" sz="1000" dirty="0" err="1" smtClean="0"/>
              <a:t>Engineering</a:t>
            </a:r>
            <a:r>
              <a:rPr lang="tr-TR" sz="1000" dirty="0" smtClean="0"/>
              <a:t> 103 (2017) 415–425.</a:t>
            </a:r>
          </a:p>
          <a:p>
            <a:r>
              <a:rPr lang="tr-TR" sz="1000" dirty="0" err="1" smtClean="0"/>
              <a:t>Mander</a:t>
            </a:r>
            <a:r>
              <a:rPr lang="tr-TR" sz="1000" dirty="0" smtClean="0"/>
              <a:t>, Ü., </a:t>
            </a:r>
            <a:r>
              <a:rPr lang="tr-TR" sz="1000" dirty="0" err="1" smtClean="0"/>
              <a:t>Tournebize</a:t>
            </a:r>
            <a:r>
              <a:rPr lang="tr-TR" sz="1000" dirty="0" smtClean="0"/>
              <a:t>, J., </a:t>
            </a:r>
            <a:r>
              <a:rPr lang="tr-TR" sz="1000" dirty="0" err="1" smtClean="0"/>
              <a:t>Kasak</a:t>
            </a:r>
            <a:r>
              <a:rPr lang="tr-TR" sz="1000" dirty="0" smtClean="0"/>
              <a:t>, K., </a:t>
            </a:r>
            <a:r>
              <a:rPr lang="tr-TR" sz="1000" dirty="0" err="1" smtClean="0"/>
              <a:t>Mitsch</a:t>
            </a:r>
            <a:r>
              <a:rPr lang="tr-TR" sz="1000" dirty="0" smtClean="0"/>
              <a:t>, W.J., 2014. </a:t>
            </a:r>
            <a:r>
              <a:rPr lang="tr-TR" sz="1000" dirty="0" err="1" smtClean="0"/>
              <a:t>Climate</a:t>
            </a:r>
            <a:r>
              <a:rPr lang="tr-TR" sz="1000" dirty="0" smtClean="0"/>
              <a:t> </a:t>
            </a:r>
            <a:r>
              <a:rPr lang="tr-TR" sz="1000" dirty="0" err="1" smtClean="0"/>
              <a:t>regulation</a:t>
            </a:r>
            <a:r>
              <a:rPr lang="tr-TR" sz="1000" dirty="0" smtClean="0"/>
              <a:t> </a:t>
            </a:r>
            <a:r>
              <a:rPr lang="tr-TR" sz="1000" dirty="0" err="1" smtClean="0"/>
              <a:t>byfree</a:t>
            </a:r>
            <a:r>
              <a:rPr lang="tr-TR" sz="1000" dirty="0" smtClean="0"/>
              <a:t> </a:t>
            </a:r>
            <a:r>
              <a:rPr lang="tr-TR" sz="1000" dirty="0" err="1" smtClean="0"/>
              <a:t>water</a:t>
            </a:r>
            <a:r>
              <a:rPr lang="tr-TR" sz="1000" dirty="0" smtClean="0"/>
              <a:t> </a:t>
            </a:r>
            <a:r>
              <a:rPr lang="tr-TR" sz="1000" dirty="0" err="1" smtClean="0"/>
              <a:t>surface</a:t>
            </a:r>
            <a:r>
              <a:rPr lang="tr-TR" sz="1000" dirty="0" smtClean="0"/>
              <a:t> </a:t>
            </a:r>
            <a:r>
              <a:rPr lang="tr-TR" sz="1000" dirty="0" err="1" smtClean="0"/>
              <a:t>constructed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wetlands</a:t>
            </a:r>
            <a:r>
              <a:rPr lang="tr-TR" sz="1000" dirty="0" smtClean="0"/>
              <a:t> </a:t>
            </a:r>
            <a:r>
              <a:rPr lang="tr-TR" sz="1000" dirty="0" err="1" smtClean="0"/>
              <a:t>for</a:t>
            </a:r>
            <a:r>
              <a:rPr lang="tr-TR" sz="1000" dirty="0" smtClean="0"/>
              <a:t> </a:t>
            </a:r>
            <a:r>
              <a:rPr lang="tr-TR" sz="1000" dirty="0" err="1" smtClean="0"/>
              <a:t>wastewater</a:t>
            </a:r>
            <a:r>
              <a:rPr lang="tr-TR" sz="1000" dirty="0" smtClean="0"/>
              <a:t> </a:t>
            </a:r>
            <a:r>
              <a:rPr lang="tr-TR" sz="1000" dirty="0" err="1" smtClean="0"/>
              <a:t>treatment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createdriverine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wetlands</a:t>
            </a:r>
            <a:r>
              <a:rPr lang="tr-TR" sz="1000" dirty="0" smtClean="0"/>
              <a:t>. </a:t>
            </a:r>
            <a:r>
              <a:rPr lang="tr-TR" sz="1000" dirty="0" err="1" smtClean="0"/>
              <a:t>Ecol</a:t>
            </a:r>
            <a:r>
              <a:rPr lang="tr-TR" sz="1000" dirty="0" smtClean="0"/>
              <a:t>. </a:t>
            </a:r>
            <a:r>
              <a:rPr lang="tr-TR" sz="1000" dirty="0" err="1" smtClean="0"/>
              <a:t>Eng</a:t>
            </a:r>
            <a:r>
              <a:rPr lang="tr-TR" sz="1000" dirty="0" smtClean="0"/>
              <a:t>. 72, 103–115</a:t>
            </a:r>
          </a:p>
          <a:p>
            <a:r>
              <a:rPr lang="tr-TR" sz="1000" dirty="0" smtClean="0"/>
              <a:t>Fikirdeşici-Ergen, Ş et al. 2018. Bioremediation of </a:t>
            </a:r>
            <a:r>
              <a:rPr lang="tr-TR" sz="1000" dirty="0" err="1" smtClean="0"/>
              <a:t>heavy</a:t>
            </a:r>
            <a:r>
              <a:rPr lang="tr-TR" sz="1000" dirty="0" smtClean="0"/>
              <a:t> metal </a:t>
            </a:r>
            <a:r>
              <a:rPr lang="tr-TR" sz="1000" dirty="0" err="1" smtClean="0"/>
              <a:t>contaminated</a:t>
            </a:r>
            <a:r>
              <a:rPr lang="tr-TR" sz="1000" dirty="0" smtClean="0"/>
              <a:t> </a:t>
            </a:r>
            <a:r>
              <a:rPr lang="tr-TR" sz="1000" dirty="0" err="1" smtClean="0"/>
              <a:t>medium</a:t>
            </a:r>
            <a:r>
              <a:rPr lang="tr-TR" sz="1000" dirty="0" smtClean="0"/>
              <a:t> </a:t>
            </a:r>
            <a:r>
              <a:rPr lang="tr-TR" sz="1000" dirty="0" err="1" smtClean="0"/>
              <a:t>using</a:t>
            </a:r>
            <a:r>
              <a:rPr lang="tr-TR" sz="1000" dirty="0" smtClean="0"/>
              <a:t> Lemna </a:t>
            </a:r>
            <a:r>
              <a:rPr lang="tr-TR" sz="1000" dirty="0" err="1" smtClean="0"/>
              <a:t>minor</a:t>
            </a:r>
            <a:r>
              <a:rPr lang="tr-TR" sz="1000" dirty="0" smtClean="0"/>
              <a:t>, Daphnia </a:t>
            </a:r>
            <a:r>
              <a:rPr lang="tr-TR" sz="1000" dirty="0" err="1" smtClean="0"/>
              <a:t>magna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their</a:t>
            </a:r>
            <a:r>
              <a:rPr lang="tr-TR" sz="1000" dirty="0" smtClean="0"/>
              <a:t> </a:t>
            </a:r>
            <a:r>
              <a:rPr lang="tr-TR" sz="1000" dirty="0" err="1" smtClean="0"/>
              <a:t>consortium</a:t>
            </a:r>
            <a:r>
              <a:rPr lang="tr-TR" sz="1000" dirty="0" smtClean="0"/>
              <a:t>. </a:t>
            </a:r>
            <a:r>
              <a:rPr lang="tr-TR" sz="1000" dirty="0" err="1" smtClean="0"/>
              <a:t>Chemistry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Ecology</a:t>
            </a:r>
            <a:r>
              <a:rPr lang="tr-TR" sz="1000" dirty="0" smtClean="0"/>
              <a:t>. 34(1):43-55</a:t>
            </a:r>
          </a:p>
          <a:p>
            <a:r>
              <a:rPr lang="tr-TR" sz="1000" dirty="0" smtClean="0"/>
              <a:t>Fikirdeşici-Ergen, Ş </a:t>
            </a:r>
            <a:r>
              <a:rPr lang="tr-TR" sz="1000" dirty="0" err="1" smtClean="0"/>
              <a:t>and</a:t>
            </a:r>
            <a:r>
              <a:rPr lang="tr-TR" sz="1000" dirty="0" smtClean="0"/>
              <a:t> Üçüncü-Tunca, E. 2018. </a:t>
            </a:r>
            <a:r>
              <a:rPr lang="tr-TR" sz="1000" dirty="0" err="1" smtClean="0"/>
              <a:t>Nanotoxicity</a:t>
            </a:r>
            <a:r>
              <a:rPr lang="tr-TR" sz="1000" dirty="0" smtClean="0"/>
              <a:t> </a:t>
            </a:r>
            <a:r>
              <a:rPr lang="tr-TR" sz="1000" dirty="0" err="1" smtClean="0"/>
              <a:t>Modelling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Removal </a:t>
            </a:r>
            <a:r>
              <a:rPr lang="tr-TR" sz="1000" dirty="0" err="1" smtClean="0"/>
              <a:t>Efficiencies</a:t>
            </a:r>
            <a:r>
              <a:rPr lang="tr-TR" sz="1000" dirty="0" smtClean="0"/>
              <a:t> of </a:t>
            </a:r>
            <a:r>
              <a:rPr lang="tr-TR" sz="1000" dirty="0" err="1" smtClean="0"/>
              <a:t>ZnONP</a:t>
            </a:r>
            <a:r>
              <a:rPr lang="tr-TR" sz="1000" dirty="0" smtClean="0"/>
              <a:t>, International Journal of </a:t>
            </a:r>
            <a:r>
              <a:rPr lang="tr-TR" sz="1000" dirty="0" err="1" smtClean="0"/>
              <a:t>Phytoremediation</a:t>
            </a:r>
            <a:r>
              <a:rPr lang="tr-TR" sz="1000" dirty="0" smtClean="0"/>
              <a:t> 20(1):16-26</a:t>
            </a:r>
          </a:p>
          <a:p>
            <a:r>
              <a:rPr lang="tr-TR" sz="1000" dirty="0" smtClean="0"/>
              <a:t>Yakup Sedat VELIOGLU, Şeyda FİKİRDEŞİCİ-ERGEN, Pelin AKSU, Ahmet ALTINDAĞ. 2018. Effects of </a:t>
            </a:r>
            <a:r>
              <a:rPr lang="tr-TR" sz="1000" dirty="0" err="1" smtClean="0"/>
              <a:t>Ozone</a:t>
            </a:r>
            <a:r>
              <a:rPr lang="tr-TR" sz="1000" dirty="0" smtClean="0"/>
              <a:t> </a:t>
            </a:r>
            <a:r>
              <a:rPr lang="tr-TR" sz="1000" dirty="0" err="1" smtClean="0"/>
              <a:t>Treatment</a:t>
            </a:r>
            <a:r>
              <a:rPr lang="tr-TR" sz="1000" dirty="0" smtClean="0"/>
              <a:t> on </a:t>
            </a:r>
            <a:r>
              <a:rPr lang="tr-TR" sz="1000" dirty="0" err="1" smtClean="0"/>
              <a:t>the</a:t>
            </a:r>
            <a:r>
              <a:rPr lang="tr-TR" sz="1000" dirty="0" smtClean="0"/>
              <a:t> </a:t>
            </a:r>
            <a:r>
              <a:rPr lang="tr-TR" sz="1000" dirty="0" err="1" smtClean="0"/>
              <a:t>Degradation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Toxicity of </a:t>
            </a:r>
            <a:r>
              <a:rPr lang="tr-TR" sz="1000" dirty="0" err="1" smtClean="0"/>
              <a:t>Several</a:t>
            </a:r>
            <a:r>
              <a:rPr lang="tr-TR" sz="1000" dirty="0" smtClean="0"/>
              <a:t> </a:t>
            </a:r>
            <a:r>
              <a:rPr lang="tr-TR" sz="1000" dirty="0" err="1" smtClean="0"/>
              <a:t>Pesticides</a:t>
            </a:r>
            <a:r>
              <a:rPr lang="tr-TR" sz="1000" dirty="0" smtClean="0"/>
              <a:t> in </a:t>
            </a:r>
            <a:r>
              <a:rPr lang="tr-TR" sz="1000" dirty="0" err="1" smtClean="0"/>
              <a:t>Different</a:t>
            </a:r>
            <a:r>
              <a:rPr lang="tr-TR" sz="1000" dirty="0" smtClean="0"/>
              <a:t> </a:t>
            </a:r>
            <a:r>
              <a:rPr lang="tr-TR" sz="1000" dirty="0" err="1" smtClean="0"/>
              <a:t>Groups</a:t>
            </a:r>
            <a:r>
              <a:rPr lang="tr-TR" sz="1000" dirty="0" smtClean="0"/>
              <a:t>, Journal of </a:t>
            </a:r>
            <a:r>
              <a:rPr lang="tr-TR" sz="1000" dirty="0" err="1" smtClean="0"/>
              <a:t>Agricultural</a:t>
            </a:r>
            <a:r>
              <a:rPr lang="tr-TR" sz="1000" dirty="0" smtClean="0"/>
              <a:t> </a:t>
            </a:r>
            <a:r>
              <a:rPr lang="tr-TR" sz="1000" dirty="0" err="1" smtClean="0"/>
              <a:t>Sciences</a:t>
            </a:r>
            <a:r>
              <a:rPr lang="tr-TR" sz="1000" dirty="0" smtClean="0"/>
              <a:t>, 24(2):245-255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592775611"/>
      </p:ext>
    </p:extLst>
  </p:cSld>
  <p:clrMapOvr>
    <a:masterClrMapping/>
  </p:clrMapOvr>
</p:sld>
</file>

<file path=ppt/theme/theme1.xml><?xml version="1.0" encoding="utf-8"?>
<a:theme xmlns:a="http://schemas.openxmlformats.org/drawingml/2006/main" name="Kristal">
  <a:themeElements>
    <a:clrScheme name="Kristal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Kristal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ristal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</Template>
  <TotalTime>5</TotalTime>
  <Words>369</Words>
  <Application>Microsoft Office PowerPoint</Application>
  <PresentationFormat>Geniş ekran</PresentationFormat>
  <Paragraphs>45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Kristal</vt:lpstr>
      <vt:lpstr>SEUE1003 WATER LITERACY</vt:lpstr>
      <vt:lpstr>PowerPoint Sunusu</vt:lpstr>
      <vt:lpstr>PowerPoint Sunusu</vt:lpstr>
      <vt:lpstr>PowerPoint Sunusu</vt:lpstr>
      <vt:lpstr>PowerPoint Sunusu</vt:lpstr>
      <vt:lpstr>PowerPoint Sunusu</vt:lpstr>
      <vt:lpstr>References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FMUS1003  Su okuryazarlığı</dc:title>
  <dc:creator>hp_ergen</dc:creator>
  <cp:lastModifiedBy>hp_ergen</cp:lastModifiedBy>
  <cp:revision>9</cp:revision>
  <dcterms:created xsi:type="dcterms:W3CDTF">2020-10-02T10:01:50Z</dcterms:created>
  <dcterms:modified xsi:type="dcterms:W3CDTF">2020-10-02T13:42:40Z</dcterms:modified>
</cp:coreProperties>
</file>