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9" d="100"/>
          <a:sy n="49" d="100"/>
        </p:scale>
        <p:origin x="72" y="8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C25314-6DE2-4274-A179-EFB46D2BC79F}" type="datetimeFigureOut">
              <a:rPr lang="tr-TR" smtClean="0"/>
              <a:t>4.04.2018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377A76-1C61-4518-9463-1509C8127D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28521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94BE38-AC6C-4BEB-98A4-4E96DA4B9B53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62631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B6D4C-69DB-4A3A-AD15-AC575167FE8E}" type="datetimeFigureOut">
              <a:rPr lang="tr-TR" smtClean="0"/>
              <a:t>4.04.2018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B6AD7-3446-4239-808E-CF7A22B1C2C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6617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B6D4C-69DB-4A3A-AD15-AC575167FE8E}" type="datetimeFigureOut">
              <a:rPr lang="tr-TR" smtClean="0"/>
              <a:t>4.04.2018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B6AD7-3446-4239-808E-CF7A22B1C2C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7420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B6D4C-69DB-4A3A-AD15-AC575167FE8E}" type="datetimeFigureOut">
              <a:rPr lang="tr-TR" smtClean="0"/>
              <a:t>4.04.2018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B6AD7-3446-4239-808E-CF7A22B1C2C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05867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62637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B6D4C-69DB-4A3A-AD15-AC575167FE8E}" type="datetimeFigureOut">
              <a:rPr lang="tr-TR" smtClean="0"/>
              <a:t>4.04.2018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B6AD7-3446-4239-808E-CF7A22B1C2C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96040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B6D4C-69DB-4A3A-AD15-AC575167FE8E}" type="datetimeFigureOut">
              <a:rPr lang="tr-TR" smtClean="0"/>
              <a:t>4.04.2018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B6AD7-3446-4239-808E-CF7A22B1C2C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4892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B6D4C-69DB-4A3A-AD15-AC575167FE8E}" type="datetimeFigureOut">
              <a:rPr lang="tr-TR" smtClean="0"/>
              <a:t>4.04.2018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B6AD7-3446-4239-808E-CF7A22B1C2C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5016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B6D4C-69DB-4A3A-AD15-AC575167FE8E}" type="datetimeFigureOut">
              <a:rPr lang="tr-TR" smtClean="0"/>
              <a:t>4.04.2018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B6AD7-3446-4239-808E-CF7A22B1C2C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0813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B6D4C-69DB-4A3A-AD15-AC575167FE8E}" type="datetimeFigureOut">
              <a:rPr lang="tr-TR" smtClean="0"/>
              <a:t>4.04.2018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B6AD7-3446-4239-808E-CF7A22B1C2C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5740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B6D4C-69DB-4A3A-AD15-AC575167FE8E}" type="datetimeFigureOut">
              <a:rPr lang="tr-TR" smtClean="0"/>
              <a:t>4.04.2018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B6AD7-3446-4239-808E-CF7A22B1C2C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7987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B6D4C-69DB-4A3A-AD15-AC575167FE8E}" type="datetimeFigureOut">
              <a:rPr lang="tr-TR" smtClean="0"/>
              <a:t>4.04.2018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B6AD7-3446-4239-808E-CF7A22B1C2C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41849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B6D4C-69DB-4A3A-AD15-AC575167FE8E}" type="datetimeFigureOut">
              <a:rPr lang="tr-TR" smtClean="0"/>
              <a:t>4.04.2018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B6AD7-3446-4239-808E-CF7A22B1C2C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1774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3B6D4C-69DB-4A3A-AD15-AC575167FE8E}" type="datetimeFigureOut">
              <a:rPr lang="tr-TR" smtClean="0"/>
              <a:t>4.04.2018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CB6AD7-3446-4239-808E-CF7A22B1C2C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1234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6">
                    <a:lumMod val="75000"/>
                  </a:schemeClr>
                </a:solidFill>
              </a:rPr>
              <a:t>Ekolojik Faktörler</a:t>
            </a:r>
            <a:endParaRPr lang="tr-TR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72318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04736" y="0"/>
            <a:ext cx="10515600" cy="1325563"/>
          </a:xfrm>
        </p:spPr>
        <p:txBody>
          <a:bodyPr>
            <a:normAutofit/>
          </a:bodyPr>
          <a:lstStyle/>
          <a:p>
            <a:r>
              <a:rPr lang="tr-TR" sz="3200" b="1" dirty="0" smtClean="0">
                <a:solidFill>
                  <a:schemeClr val="accent6">
                    <a:lumMod val="50000"/>
                  </a:schemeClr>
                </a:solidFill>
              </a:rPr>
              <a:t>1. Ekolojik Faktörlerin Sınıflandırılması</a:t>
            </a:r>
            <a:endParaRPr lang="tr-TR" sz="32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04736" y="1144689"/>
            <a:ext cx="10932268" cy="4351338"/>
          </a:xfrm>
        </p:spPr>
        <p:txBody>
          <a:bodyPr/>
          <a:lstStyle/>
          <a:p>
            <a:r>
              <a:rPr lang="tr-TR" dirty="0" smtClean="0"/>
              <a:t>Ekolojik Faktörler </a:t>
            </a:r>
            <a:r>
              <a:rPr lang="tr-TR" dirty="0" err="1" smtClean="0"/>
              <a:t>abiyotik</a:t>
            </a:r>
            <a:r>
              <a:rPr lang="tr-TR" dirty="0" smtClean="0"/>
              <a:t> ve </a:t>
            </a:r>
            <a:r>
              <a:rPr lang="tr-TR" dirty="0" err="1" smtClean="0"/>
              <a:t>biyotik</a:t>
            </a:r>
            <a:r>
              <a:rPr lang="tr-TR" dirty="0" smtClean="0"/>
              <a:t> olarak ayırmak oldukça klasik bir iştir;</a:t>
            </a:r>
          </a:p>
          <a:p>
            <a:r>
              <a:rPr lang="tr-TR" dirty="0" smtClean="0"/>
              <a:t>Birincisi iklim faktörlerini, toprak özelliklerini, suyun kimyasal yapısı ikincisi ise canlılar arasında karşılıklı ilişkiler, </a:t>
            </a:r>
            <a:r>
              <a:rPr lang="tr-TR" dirty="0" err="1" smtClean="0"/>
              <a:t>homotipik</a:t>
            </a:r>
            <a:r>
              <a:rPr lang="tr-TR" dirty="0" smtClean="0"/>
              <a:t> ve </a:t>
            </a:r>
            <a:r>
              <a:rPr lang="tr-TR" dirty="0" err="1" smtClean="0"/>
              <a:t>heterotipik</a:t>
            </a:r>
            <a:r>
              <a:rPr lang="tr-TR" dirty="0" smtClean="0"/>
              <a:t> ilişkiler içerir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281313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>
                <a:solidFill>
                  <a:schemeClr val="accent6">
                    <a:lumMod val="50000"/>
                  </a:schemeClr>
                </a:solidFill>
              </a:rPr>
              <a:t>Abiyotik</a:t>
            </a:r>
            <a:r>
              <a:rPr lang="tr-TR" dirty="0" smtClean="0">
                <a:solidFill>
                  <a:schemeClr val="accent6">
                    <a:lumMod val="50000"/>
                  </a:schemeClr>
                </a:solidFill>
              </a:rPr>
              <a:t> Faktörler</a:t>
            </a:r>
          </a:p>
          <a:p>
            <a:endParaRPr lang="tr-TR" dirty="0">
              <a:solidFill>
                <a:schemeClr val="accent6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tr-TR" dirty="0" smtClean="0"/>
              <a:t>Dış faktörler bütünüyle çevreyi meydana getirir ve önemli derecede seçici bir rol oynayarak şu veya bu şekilde, belirli koşullara uymayan bitkilerin kaybolmasına neden olurlar.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453137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540223"/>
            <a:ext cx="10515600" cy="1325563"/>
          </a:xfrm>
        </p:spPr>
        <p:txBody>
          <a:bodyPr>
            <a:normAutofit/>
          </a:bodyPr>
          <a:lstStyle/>
          <a:p>
            <a:r>
              <a:rPr lang="tr-TR" sz="3200" b="1" dirty="0" smtClean="0">
                <a:solidFill>
                  <a:srgbClr val="386703"/>
                </a:solidFill>
              </a:rPr>
              <a:t>İKLİMİN FAKTÖRLERİ BİTKİLER ÜZERİNDEKİ ETKİLERİ</a:t>
            </a:r>
            <a:r>
              <a:rPr lang="tr-TR" sz="3200" b="1" dirty="0">
                <a:solidFill>
                  <a:prstClr val="black"/>
                </a:solidFill>
              </a:rPr>
              <a:t/>
            </a:r>
            <a:br>
              <a:rPr lang="tr-TR" sz="3200" b="1" dirty="0">
                <a:solidFill>
                  <a:prstClr val="black"/>
                </a:solidFill>
              </a:rPr>
            </a:br>
            <a:endParaRPr lang="tr-TR" sz="32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04737" y="1690688"/>
            <a:ext cx="10515600" cy="4351338"/>
          </a:xfrm>
        </p:spPr>
        <p:txBody>
          <a:bodyPr>
            <a:normAutofit/>
          </a:bodyPr>
          <a:lstStyle/>
          <a:p>
            <a:pPr algn="just" latinLnBrk="1">
              <a:lnSpc>
                <a:spcPct val="150000"/>
              </a:lnSpc>
            </a:pPr>
            <a:r>
              <a:rPr lang="tr-TR" dirty="0">
                <a:solidFill>
                  <a:prstClr val="black"/>
                </a:solidFill>
              </a:rPr>
              <a:t>Ekoloji bilim dalı bitkinin iklim faktörleri ile olan ilişkisini açıklamak için iklim biliminden (klimatolojiden) yararlanmaktadır. </a:t>
            </a:r>
            <a:r>
              <a:rPr lang="tr-TR" b="1" dirty="0" smtClean="0">
                <a:solidFill>
                  <a:srgbClr val="386703"/>
                </a:solidFill>
              </a:rPr>
              <a:t>Klimatoloji</a:t>
            </a:r>
            <a:r>
              <a:rPr lang="tr-TR" dirty="0">
                <a:solidFill>
                  <a:prstClr val="black"/>
                </a:solidFill>
              </a:rPr>
              <a:t> uzun yıllar boyunca atmosferde meydana gelen  hava olaylarının insan ve doğal ortam üzerindeki etkilerine    bağlı olarak değişimini incelemektedir.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493953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02013" y="872314"/>
            <a:ext cx="10515600" cy="4351338"/>
          </a:xfrm>
        </p:spPr>
        <p:txBody>
          <a:bodyPr>
            <a:normAutofit lnSpcReduction="10000"/>
          </a:bodyPr>
          <a:lstStyle/>
          <a:p>
            <a:pPr algn="just" latinLnBrk="1">
              <a:lnSpc>
                <a:spcPct val="150000"/>
              </a:lnSpc>
            </a:pPr>
            <a:r>
              <a:rPr lang="tr-TR" b="1" dirty="0">
                <a:solidFill>
                  <a:schemeClr val="accent6">
                    <a:lumMod val="75000"/>
                  </a:schemeClr>
                </a:solidFill>
              </a:rPr>
              <a:t>İklim faktörleri;</a:t>
            </a:r>
          </a:p>
          <a:p>
            <a:pPr marL="285750" indent="-285750" algn="just" latinLnBrk="1">
              <a:lnSpc>
                <a:spcPct val="150000"/>
              </a:lnSpc>
            </a:pPr>
            <a:r>
              <a:rPr lang="tr-TR" dirty="0">
                <a:solidFill>
                  <a:prstClr val="black"/>
                </a:solidFill>
              </a:rPr>
              <a:t>Sıcaklık</a:t>
            </a:r>
          </a:p>
          <a:p>
            <a:pPr marL="285750" indent="-285750" algn="just" latinLnBrk="1">
              <a:lnSpc>
                <a:spcPct val="150000"/>
              </a:lnSpc>
            </a:pPr>
            <a:r>
              <a:rPr lang="tr-TR" dirty="0">
                <a:solidFill>
                  <a:prstClr val="black"/>
                </a:solidFill>
              </a:rPr>
              <a:t>Işık</a:t>
            </a:r>
          </a:p>
          <a:p>
            <a:pPr marL="285750" indent="-285750" algn="just" latinLnBrk="1">
              <a:lnSpc>
                <a:spcPct val="150000"/>
              </a:lnSpc>
            </a:pPr>
            <a:r>
              <a:rPr lang="tr-TR" dirty="0">
                <a:solidFill>
                  <a:prstClr val="black"/>
                </a:solidFill>
              </a:rPr>
              <a:t>Yağış</a:t>
            </a:r>
          </a:p>
          <a:p>
            <a:pPr marL="285750" indent="-285750" algn="just" latinLnBrk="1">
              <a:lnSpc>
                <a:spcPct val="150000"/>
              </a:lnSpc>
            </a:pPr>
            <a:r>
              <a:rPr lang="tr-TR" dirty="0">
                <a:solidFill>
                  <a:prstClr val="black"/>
                </a:solidFill>
              </a:rPr>
              <a:t>Hava</a:t>
            </a:r>
          </a:p>
          <a:p>
            <a:pPr marL="285750" indent="-285750" algn="just" latinLnBrk="1">
              <a:lnSpc>
                <a:spcPct val="150000"/>
              </a:lnSpc>
            </a:pPr>
            <a:r>
              <a:rPr lang="tr-TR" dirty="0">
                <a:solidFill>
                  <a:prstClr val="black"/>
                </a:solidFill>
              </a:rPr>
              <a:t>Hava hareketlerinden oluşmaktadır.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915828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88004" y="1183599"/>
            <a:ext cx="11049000" cy="4351338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sz="3200" dirty="0">
                <a:solidFill>
                  <a:prstClr val="black"/>
                </a:solidFill>
              </a:rPr>
              <a:t>Bir bölgenin iklimini belirlemek için o bölgenin çok yıllık           ortalamalarını belirlemek gerekmektedir. Ancak kimi durumlarda bu bölgenin iklim faktörleri bahçeden bahçeye bile değişiklik göstermektedir.</a:t>
            </a:r>
          </a:p>
          <a:p>
            <a:pPr algn="just">
              <a:lnSpc>
                <a:spcPct val="150000"/>
              </a:lnSpc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578343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>
                <a:solidFill>
                  <a:schemeClr val="accent6">
                    <a:lumMod val="75000"/>
                  </a:schemeClr>
                </a:solidFill>
              </a:rPr>
              <a:t>Edafik</a:t>
            </a:r>
            <a:r>
              <a:rPr lang="tr-TR" dirty="0" smtClean="0">
                <a:solidFill>
                  <a:schemeClr val="accent6">
                    <a:lumMod val="75000"/>
                  </a:schemeClr>
                </a:solidFill>
              </a:rPr>
              <a:t> Faktörler</a:t>
            </a:r>
          </a:p>
          <a:p>
            <a:r>
              <a:rPr lang="tr-TR" dirty="0" smtClean="0"/>
              <a:t>Toprak strüktürü</a:t>
            </a:r>
          </a:p>
          <a:p>
            <a:r>
              <a:rPr lang="tr-TR" dirty="0" smtClean="0"/>
              <a:t>Toprak </a:t>
            </a:r>
            <a:r>
              <a:rPr lang="tr-TR" dirty="0" err="1" smtClean="0"/>
              <a:t>tekstürü</a:t>
            </a:r>
            <a:endParaRPr lang="tr-TR" dirty="0" smtClean="0"/>
          </a:p>
          <a:p>
            <a:r>
              <a:rPr lang="tr-TR" dirty="0" smtClean="0"/>
              <a:t>Toprağın fiziksel ve kimyasal özellikleri</a:t>
            </a:r>
          </a:p>
          <a:p>
            <a:r>
              <a:rPr lang="tr-TR" dirty="0" smtClean="0"/>
              <a:t>Toprağın yapısı ve çeşitli toprak tipleri</a:t>
            </a:r>
          </a:p>
        </p:txBody>
      </p:sp>
    </p:spTree>
    <p:extLst>
      <p:ext uri="{BB962C8B-B14F-4D97-AF65-F5344CB8AC3E}">
        <p14:creationId xmlns:p14="http://schemas.microsoft.com/office/powerpoint/2010/main" val="36744704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>
                <a:solidFill>
                  <a:schemeClr val="accent6">
                    <a:lumMod val="75000"/>
                  </a:schemeClr>
                </a:solidFill>
              </a:rPr>
              <a:t>Biyotik</a:t>
            </a:r>
            <a:r>
              <a:rPr lang="tr-TR" dirty="0" smtClean="0">
                <a:solidFill>
                  <a:schemeClr val="accent6">
                    <a:lumMod val="75000"/>
                  </a:schemeClr>
                </a:solidFill>
              </a:rPr>
              <a:t> ve Canlı Faktörler</a:t>
            </a:r>
          </a:p>
          <a:p>
            <a:r>
              <a:rPr lang="tr-TR" dirty="0" smtClean="0"/>
              <a:t>Bitkilerin birbirlerine olan etkileri, </a:t>
            </a:r>
          </a:p>
          <a:p>
            <a:r>
              <a:rPr lang="tr-TR" dirty="0" smtClean="0"/>
              <a:t>Hayvanların ve insanların etkisi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887148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245141" y="603115"/>
            <a:ext cx="34258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smtClean="0">
                <a:solidFill>
                  <a:srgbClr val="FF0000"/>
                </a:solidFill>
              </a:rPr>
              <a:t>KAYNAK</a:t>
            </a:r>
            <a:endParaRPr lang="tr-TR" sz="2400" dirty="0">
              <a:solidFill>
                <a:srgbClr val="FF0000"/>
              </a:solidFill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1099457" y="1436914"/>
            <a:ext cx="977537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t"/>
            <a:r>
              <a:rPr lang="tr-TR" dirty="0"/>
              <a:t>Ağaoğlu, S. ve ark. 1995. Genel Bahçe Bitkileri. Ankara Üniversitesi Ziraat Fakültesi Eğitim, Araştırma ve geliştirme Vakfı Yayınları No:4</a:t>
            </a:r>
            <a:r>
              <a:rPr lang="tr-TR" dirty="0" smtClean="0"/>
              <a:t>.</a:t>
            </a:r>
          </a:p>
          <a:p>
            <a:pPr fontAlgn="t"/>
            <a:endParaRPr lang="tr-TR" dirty="0"/>
          </a:p>
          <a:p>
            <a:pPr fontAlgn="t"/>
            <a:r>
              <a:rPr lang="tr-TR" dirty="0" err="1"/>
              <a:t>Dokuzoğuz</a:t>
            </a:r>
            <a:r>
              <a:rPr lang="tr-TR" dirty="0"/>
              <a:t>, M. 1974. Meyve Ağaçları ve Çevre İlişkileri. Ege Üniversitesi Ziraat Fakültesi yayınları, İzmir.</a:t>
            </a:r>
          </a:p>
          <a:p>
            <a:pPr fontAlgn="t"/>
            <a:endParaRPr lang="tr-TR" dirty="0" smtClean="0"/>
          </a:p>
          <a:p>
            <a:pPr fontAlgn="t"/>
            <a:r>
              <a:rPr lang="tr-TR" dirty="0" smtClean="0"/>
              <a:t>Top</a:t>
            </a:r>
            <a:r>
              <a:rPr lang="tr-TR" dirty="0"/>
              <a:t>, N. ve </a:t>
            </a:r>
            <a:r>
              <a:rPr lang="tr-TR" dirty="0" err="1"/>
              <a:t>Zincirlioğlu</a:t>
            </a:r>
            <a:r>
              <a:rPr lang="tr-TR" dirty="0"/>
              <a:t>, Ö. 1987. Bitkilerin Ekolojik Girdi İstekleri</a:t>
            </a:r>
            <a:r>
              <a:rPr lang="tr-TR" dirty="0" smtClean="0"/>
              <a:t>.</a:t>
            </a:r>
          </a:p>
          <a:p>
            <a:pPr fontAlgn="t"/>
            <a:endParaRPr lang="tr-TR" dirty="0"/>
          </a:p>
          <a:p>
            <a:pPr fontAlgn="t"/>
            <a:r>
              <a:rPr lang="tr-TR" dirty="0"/>
              <a:t>Eser, D. 1997. Tarımsal Ekoloji. Ankara </a:t>
            </a:r>
            <a:r>
              <a:rPr lang="tr-TR" dirty="0" err="1"/>
              <a:t>Üniv</a:t>
            </a:r>
            <a:r>
              <a:rPr lang="tr-TR" dirty="0"/>
              <a:t>. Ziraat Fak. Yayın No.1473, 176 s., Ankara</a:t>
            </a:r>
            <a:r>
              <a:rPr lang="tr-TR" dirty="0" smtClean="0"/>
              <a:t>.</a:t>
            </a:r>
          </a:p>
          <a:p>
            <a:pPr fontAlgn="t"/>
            <a:endParaRPr lang="tr-TR" dirty="0"/>
          </a:p>
          <a:p>
            <a:pPr fontAlgn="t"/>
            <a:r>
              <a:rPr lang="tr-TR" dirty="0" smtClean="0"/>
              <a:t>Akman, Y., Güney, K. 2006. Bitki Ekolojisi Botanik, </a:t>
            </a:r>
            <a:r>
              <a:rPr lang="tr-TR" dirty="0" err="1" smtClean="0"/>
              <a:t>Palme</a:t>
            </a:r>
            <a:r>
              <a:rPr lang="tr-TR" dirty="0" smtClean="0"/>
              <a:t> Yayınları No: 345.</a:t>
            </a:r>
          </a:p>
          <a:p>
            <a:pPr fontAlgn="t"/>
            <a:endParaRPr lang="tr-TR" dirty="0"/>
          </a:p>
          <a:p>
            <a:pPr fontAlgn="t"/>
            <a:r>
              <a:rPr lang="tr-TR" dirty="0" smtClean="0"/>
              <a:t>Akman, Y., </a:t>
            </a:r>
            <a:r>
              <a:rPr lang="tr-TR" dirty="0" err="1" smtClean="0"/>
              <a:t>Ketenoğlu</a:t>
            </a:r>
            <a:r>
              <a:rPr lang="tr-TR" dirty="0" smtClean="0"/>
              <a:t>, O.,</a:t>
            </a:r>
            <a:r>
              <a:rPr lang="tr-TR" dirty="0"/>
              <a:t> Kurt, L.,</a:t>
            </a:r>
            <a:r>
              <a:rPr lang="tr-TR" dirty="0" smtClean="0"/>
              <a:t> Güney, K., Tuğ, M., Bitki Ekolojisi, </a:t>
            </a:r>
            <a:r>
              <a:rPr lang="tr-TR" dirty="0" err="1" smtClean="0"/>
              <a:t>Palme</a:t>
            </a:r>
            <a:r>
              <a:rPr lang="tr-TR" dirty="0" smtClean="0"/>
              <a:t> Yayınları No: 300.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704617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315</Words>
  <Application>Microsoft Office PowerPoint</Application>
  <PresentationFormat>Geniş ekran</PresentationFormat>
  <Paragraphs>37</Paragraphs>
  <Slides>9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Ekolojik Faktörler</vt:lpstr>
      <vt:lpstr>1. Ekolojik Faktörlerin Sınıflandırılması</vt:lpstr>
      <vt:lpstr>PowerPoint Sunusu</vt:lpstr>
      <vt:lpstr>İKLİMİN FAKTÖRLERİ BİTKİLER ÜZERİNDEKİ ETKİLERİ 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Ekolojik Faktörler</dc:title>
  <dc:creator>Windows Kullanıcısı</dc:creator>
  <cp:lastModifiedBy>Windows Kullanıcısı</cp:lastModifiedBy>
  <cp:revision>3</cp:revision>
  <dcterms:created xsi:type="dcterms:W3CDTF">2018-04-03T12:14:37Z</dcterms:created>
  <dcterms:modified xsi:type="dcterms:W3CDTF">2018-04-04T08:05:38Z</dcterms:modified>
</cp:coreProperties>
</file>