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  <p:sldId id="265" r:id="rId6"/>
    <p:sldId id="261" r:id="rId7"/>
    <p:sldId id="262" r:id="rId8"/>
    <p:sldId id="263" r:id="rId9"/>
    <p:sldId id="266" r:id="rId10"/>
    <p:sldId id="267" r:id="rId11"/>
    <p:sldId id="264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1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92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1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47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97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2375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433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8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78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28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86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92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69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C08AF-B3EC-45CC-857D-CB70BC404373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639C8-047B-45D5-86AB-8E450A76DE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05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14152" y="1506959"/>
            <a:ext cx="9144000" cy="2387600"/>
          </a:xfrm>
        </p:spPr>
        <p:txBody>
          <a:bodyPr>
            <a:normAutofit/>
          </a:bodyPr>
          <a:lstStyle/>
          <a:p>
            <a:r>
              <a:rPr lang="tr-TR" sz="5000" b="1" dirty="0">
                <a:solidFill>
                  <a:prstClr val="black"/>
                </a:solidFill>
              </a:rPr>
              <a:t>ANAYASAYA UYGUNLUK DENETİMİNİN YOLLARI (II)</a:t>
            </a:r>
            <a:endParaRPr lang="tr-TR" sz="5000" dirty="0"/>
          </a:p>
        </p:txBody>
      </p:sp>
    </p:spTree>
    <p:extLst>
      <p:ext uri="{BB962C8B-B14F-4D97-AF65-F5344CB8AC3E}">
        <p14:creationId xmlns:p14="http://schemas.microsoft.com/office/powerpoint/2010/main" val="2290573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10C437-A317-3448-83E9-0AD37315E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360" y="502285"/>
            <a:ext cx="10515600" cy="1325563"/>
          </a:xfrm>
        </p:spPr>
        <p:txBody>
          <a:bodyPr/>
          <a:lstStyle/>
          <a:p>
            <a:r>
              <a:rPr lang="tr-TR" dirty="0"/>
              <a:t>f. </a:t>
            </a:r>
            <a:r>
              <a:rPr lang="tr-TR" sz="4800" b="1" dirty="0"/>
              <a:t>Başvuru Süresi</a:t>
            </a:r>
          </a:p>
        </p:txBody>
      </p:sp>
    </p:spTree>
    <p:extLst>
      <p:ext uri="{BB962C8B-B14F-4D97-AF65-F5344CB8AC3E}">
        <p14:creationId xmlns:p14="http://schemas.microsoft.com/office/powerpoint/2010/main" val="3418133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8048" y="1395435"/>
            <a:ext cx="10515600" cy="1325563"/>
          </a:xfrm>
        </p:spPr>
        <p:txBody>
          <a:bodyPr>
            <a:noAutofit/>
          </a:bodyPr>
          <a:lstStyle/>
          <a:p>
            <a:br>
              <a:rPr lang="tr-TR" sz="5000" b="1" dirty="0"/>
            </a:br>
            <a:r>
              <a:rPr lang="tr-TR" sz="5000" b="1" dirty="0"/>
              <a:t>	f.Anayasa Mahkemesinin Anayasa Şikayetine İlişkin Kararları</a:t>
            </a:r>
          </a:p>
        </p:txBody>
      </p:sp>
    </p:spTree>
    <p:extLst>
      <p:ext uri="{BB962C8B-B14F-4D97-AF65-F5344CB8AC3E}">
        <p14:creationId xmlns:p14="http://schemas.microsoft.com/office/powerpoint/2010/main" val="3611330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B37F30-E734-6146-A906-69F1528C4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C. Anayasa Mahkemesinin Bireysel Başvuruları İnceleme Usulü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8F589F-BB29-0247-AF37-A267287B6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tr-TR" sz="4800" dirty="0"/>
              <a:t>Kabul edilebilirlik İncelemesi</a:t>
            </a:r>
          </a:p>
          <a:p>
            <a:pPr marL="514350" indent="-514350">
              <a:buAutoNum type="arabicPeriod"/>
            </a:pPr>
            <a:r>
              <a:rPr lang="tr-TR" sz="4800" dirty="0"/>
              <a:t>Esas İncelemesi</a:t>
            </a:r>
          </a:p>
        </p:txBody>
      </p:sp>
    </p:spTree>
    <p:extLst>
      <p:ext uri="{BB962C8B-B14F-4D97-AF65-F5344CB8AC3E}">
        <p14:creationId xmlns:p14="http://schemas.microsoft.com/office/powerpoint/2010/main" val="3714604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8048" y="1395435"/>
            <a:ext cx="10486009" cy="2964294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/>
              <a:t>3. ANAYASA ŞİKAYETİ (ANAYASA MAHKEMESİ’NE BİREYSEL BAŞVURU)</a:t>
            </a:r>
            <a:br>
              <a:rPr lang="tr-TR" sz="3600" dirty="0"/>
            </a:br>
            <a:r>
              <a:rPr lang="tr-TR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11330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3600" dirty="0"/>
            </a:br>
            <a:r>
              <a:rPr lang="tr-TR" sz="3600" dirty="0"/>
              <a:t>	</a:t>
            </a:r>
            <a:br>
              <a:rPr lang="tr-TR" sz="3600" dirty="0"/>
            </a:br>
            <a:r>
              <a:rPr lang="tr-TR" sz="5000" b="1" dirty="0" err="1"/>
              <a:t>A.Genel</a:t>
            </a:r>
            <a:r>
              <a:rPr lang="tr-TR" sz="5000" b="1" dirty="0"/>
              <a:t> Olarak</a:t>
            </a:r>
            <a:r>
              <a:rPr lang="tr-TR" sz="5000" b="1" dirty="0">
                <a:solidFill>
                  <a:prstClr val="black"/>
                </a:solidFill>
              </a:rPr>
              <a:t> </a:t>
            </a:r>
            <a:br>
              <a:rPr lang="tr-TR" sz="3600" dirty="0"/>
            </a:br>
            <a:r>
              <a:rPr lang="tr-TR" sz="3600" dirty="0"/>
              <a:t>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CD8F7A-CB41-7443-A3BA-EDFE7883A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sz="4400" dirty="0"/>
              <a:t>Anayasa şikayeti, kişilerin, temel hak ve özgürlükleri bir kamu gücü tarafından ihlal edildiği savıyla ihlalin ortadan kaldırılması istemiyle, diğer hukuk yolları tüketildikten sonra Anayasa Mahkemesine başvurmasıdır.</a:t>
            </a:r>
          </a:p>
        </p:txBody>
      </p:sp>
    </p:spTree>
    <p:extLst>
      <p:ext uri="{BB962C8B-B14F-4D97-AF65-F5344CB8AC3E}">
        <p14:creationId xmlns:p14="http://schemas.microsoft.com/office/powerpoint/2010/main" val="3611330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8048" y="1395435"/>
            <a:ext cx="10515600" cy="1325563"/>
          </a:xfrm>
        </p:spPr>
        <p:txBody>
          <a:bodyPr>
            <a:noAutofit/>
          </a:bodyPr>
          <a:lstStyle/>
          <a:p>
            <a:br>
              <a:rPr lang="tr-TR" sz="5000" b="1" dirty="0"/>
            </a:br>
            <a:r>
              <a:rPr lang="tr-TR" sz="5000" b="1" dirty="0"/>
              <a:t>	B.1982 Anayasasına Göre Bireysel Başvurunun Koşulları</a:t>
            </a:r>
          </a:p>
        </p:txBody>
      </p:sp>
    </p:spTree>
    <p:extLst>
      <p:ext uri="{BB962C8B-B14F-4D97-AF65-F5344CB8AC3E}">
        <p14:creationId xmlns:p14="http://schemas.microsoft.com/office/powerpoint/2010/main" val="3611330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44B8F0B-D61A-F94B-BBEC-0285D321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</a:t>
            </a:r>
            <a:r>
              <a:rPr lang="tr-TR" b="1" dirty="0"/>
              <a:t>Bireysel başvuruya konu olabilecek hak ve özgürlükler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353330-0520-9C43-86C6-0B293F541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4400" dirty="0"/>
              <a:t>Anayasa ve Avrupa İnsan Hakları Sözleşmesinde düzenlenmiş hak ve özgürlükler</a:t>
            </a:r>
          </a:p>
        </p:txBody>
      </p:sp>
    </p:spTree>
    <p:extLst>
      <p:ext uri="{BB962C8B-B14F-4D97-AF65-F5344CB8AC3E}">
        <p14:creationId xmlns:p14="http://schemas.microsoft.com/office/powerpoint/2010/main" val="278859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5000" b="1" dirty="0"/>
            </a:br>
            <a:r>
              <a:rPr lang="tr-TR" sz="5000" b="1" dirty="0" err="1"/>
              <a:t>c.Bireysel</a:t>
            </a:r>
            <a:r>
              <a:rPr lang="tr-TR" sz="5000" b="1" dirty="0"/>
              <a:t> Başvuruda Hak Özneleri </a:t>
            </a:r>
            <a:br>
              <a:rPr lang="tr-TR" sz="5000" b="1" dirty="0"/>
            </a:br>
            <a:endParaRPr lang="tr-TR" sz="5000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38EE95-CA8B-4144-8B1E-FFFDA9D04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400" dirty="0"/>
              <a:t>1. Gerçek kişi</a:t>
            </a:r>
          </a:p>
          <a:p>
            <a:pPr marL="0" indent="0">
              <a:buNone/>
            </a:pPr>
            <a:r>
              <a:rPr lang="tr-TR" sz="4400" dirty="0"/>
              <a:t>	2. Tüzel kişi</a:t>
            </a:r>
          </a:p>
          <a:p>
            <a:pPr marL="0" indent="0">
              <a:buNone/>
            </a:pPr>
            <a:r>
              <a:rPr lang="tr-TR" sz="4400" dirty="0"/>
              <a:t>		2.1. Özel hukuk tüzel kişileri</a:t>
            </a:r>
          </a:p>
          <a:p>
            <a:pPr marL="0" indent="0">
              <a:buNone/>
            </a:pPr>
            <a:r>
              <a:rPr lang="tr-TR" sz="4400" dirty="0"/>
              <a:t>		2.2. Kamu tüzel kişileri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1330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5000" b="1" dirty="0"/>
            </a:br>
            <a:r>
              <a:rPr lang="tr-TR" sz="5000" b="1" dirty="0"/>
              <a:t>ç. Bireysel Başvuru Konusu Yapılabilecek İşlemler</a:t>
            </a:r>
            <a:br>
              <a:rPr lang="tr-TR" sz="5000" b="1" dirty="0"/>
            </a:br>
            <a:r>
              <a:rPr lang="tr-TR" sz="5000" b="1" dirty="0"/>
              <a:t>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51D752-C4D3-E847-8A47-C2675AEF4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4400" dirty="0"/>
              <a:t>1. «Kamu gücü» kavramı</a:t>
            </a:r>
          </a:p>
          <a:p>
            <a:pPr marL="0" indent="0">
              <a:buNone/>
            </a:pPr>
            <a:r>
              <a:rPr lang="tr-TR" sz="4400" dirty="0"/>
              <a:t>2. Bireysel başvuru konusu yapılamayacak kamu gücü işlemleri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1330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5000" b="1" dirty="0"/>
            </a:br>
            <a:r>
              <a:rPr lang="tr-TR" sz="5000" b="1" dirty="0"/>
              <a:t>	d. Olağan kanun yollarının tüketilmesi</a:t>
            </a:r>
            <a:br>
              <a:rPr lang="tr-TR" sz="5000" b="1" dirty="0"/>
            </a:br>
            <a:r>
              <a:rPr lang="tr-TR" sz="5000" b="1" dirty="0"/>
              <a:t>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347334-CFC6-E941-A53F-57EE114C6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sz="4400" dirty="0"/>
              <a:t>«Olağan kanun yolu» kavramı</a:t>
            </a:r>
          </a:p>
          <a:p>
            <a:pPr marL="514350" indent="-514350">
              <a:buAutoNum type="arabicPeriod"/>
            </a:pPr>
            <a:r>
              <a:rPr lang="tr-TR" sz="4400" dirty="0"/>
              <a:t>İstisnalar</a:t>
            </a:r>
          </a:p>
          <a:p>
            <a:pPr marL="514350" indent="-51435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1330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3FF11A0-B4DA-ED4E-8FF6-B33C6ACFB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e. Güncel ve kişisel bir hakkın doğrudan etkilenmesi</a:t>
            </a:r>
          </a:p>
        </p:txBody>
      </p:sp>
    </p:spTree>
    <p:extLst>
      <p:ext uri="{BB962C8B-B14F-4D97-AF65-F5344CB8AC3E}">
        <p14:creationId xmlns:p14="http://schemas.microsoft.com/office/powerpoint/2010/main" val="404159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116</Words>
  <Application>Microsoft Macintosh PowerPoint</Application>
  <PresentationFormat>Geniş ekran</PresentationFormat>
  <Paragraphs>24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ANAYASAYA UYGUNLUK DENETİMİNİN YOLLARI (II)</vt:lpstr>
      <vt:lpstr>3. ANAYASA ŞİKAYETİ (ANAYASA MAHKEMESİ’NE BİREYSEL BAŞVURU)  </vt:lpstr>
      <vt:lpstr>   A.Genel Olarak   </vt:lpstr>
      <vt:lpstr>  B.1982 Anayasasına Göre Bireysel Başvurunun Koşulları</vt:lpstr>
      <vt:lpstr>1. Bireysel başvuruya konu olabilecek hak ve özgürlükler</vt:lpstr>
      <vt:lpstr> c.Bireysel Başvuruda Hak Özneleri  </vt:lpstr>
      <vt:lpstr> ç. Bireysel Başvuru Konusu Yapılabilecek İşlemler  </vt:lpstr>
      <vt:lpstr>  d. Olağan kanun yollarının tüketilmesi  </vt:lpstr>
      <vt:lpstr>e. Güncel ve kişisel bir hakkın doğrudan etkilenmesi</vt:lpstr>
      <vt:lpstr>f. Başvuru Süresi</vt:lpstr>
      <vt:lpstr>  f.Anayasa Mahkemesinin Anayasa Şikayetine İlişkin Kararları</vt:lpstr>
      <vt:lpstr>C. Anayasa Mahkemesinin Bireysel Başvuruları İnceleme Usulü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 POLAT</dc:creator>
  <cp:lastModifiedBy>selin esen</cp:lastModifiedBy>
  <cp:revision>12</cp:revision>
  <dcterms:created xsi:type="dcterms:W3CDTF">2017-11-20T13:01:57Z</dcterms:created>
  <dcterms:modified xsi:type="dcterms:W3CDTF">2019-03-22T11:40:29Z</dcterms:modified>
</cp:coreProperties>
</file>