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03" r:id="rId4"/>
    <p:sldId id="301" r:id="rId5"/>
    <p:sldId id="280" r:id="rId6"/>
    <p:sldId id="330" r:id="rId7"/>
    <p:sldId id="311" r:id="rId8"/>
    <p:sldId id="331" r:id="rId9"/>
    <p:sldId id="334" r:id="rId10"/>
    <p:sldId id="302" r:id="rId11"/>
    <p:sldId id="305" r:id="rId12"/>
    <p:sldId id="333" r:id="rId13"/>
    <p:sldId id="306" r:id="rId14"/>
    <p:sldId id="308" r:id="rId15"/>
    <p:sldId id="307" r:id="rId16"/>
    <p:sldId id="309" r:id="rId17"/>
    <p:sldId id="335" r:id="rId18"/>
    <p:sldId id="313" r:id="rId19"/>
    <p:sldId id="314" r:id="rId20"/>
    <p:sldId id="315" r:id="rId21"/>
    <p:sldId id="318" r:id="rId22"/>
    <p:sldId id="319" r:id="rId23"/>
    <p:sldId id="316" r:id="rId24"/>
    <p:sldId id="323" r:id="rId25"/>
    <p:sldId id="324" r:id="rId26"/>
    <p:sldId id="349" r:id="rId27"/>
    <p:sldId id="347" r:id="rId28"/>
    <p:sldId id="348" r:id="rId29"/>
    <p:sldId id="339" r:id="rId30"/>
    <p:sldId id="320" r:id="rId31"/>
    <p:sldId id="321" r:id="rId32"/>
    <p:sldId id="322" r:id="rId33"/>
    <p:sldId id="325" r:id="rId34"/>
    <p:sldId id="328" r:id="rId3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2" autoAdjust="0"/>
  </p:normalViewPr>
  <p:slideViewPr>
    <p:cSldViewPr>
      <p:cViewPr varScale="1">
        <p:scale>
          <a:sx n="60" d="100"/>
          <a:sy n="60" d="100"/>
        </p:scale>
        <p:origin x="2706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8F9D7-3AB1-44B4-B13E-C134F7142640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4E66-8C16-4872-B806-247B43394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981200"/>
            <a:ext cx="6172200" cy="264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81245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396700"/>
            <a:ext cx="6172200" cy="8452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9020880"/>
            <a:ext cx="2171700" cy="68791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fld id="{0659206C-116C-4DCE-B00A-B9B72FD5E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80533"/>
            <a:ext cx="5314950" cy="264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622358"/>
            <a:ext cx="5314950" cy="2180695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9268531"/>
            <a:ext cx="571500" cy="527403"/>
          </a:xfrm>
        </p:spPr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217385"/>
            <a:ext cx="303133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412068"/>
            <a:ext cx="303014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412068"/>
            <a:ext cx="303133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201334"/>
            <a:ext cx="2256235" cy="664756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80533"/>
            <a:ext cx="4114800" cy="7544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646186"/>
            <a:ext cx="4114800" cy="57234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685359"/>
            <a:ext cx="4114800" cy="7660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802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9268531"/>
            <a:ext cx="16002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9268531"/>
            <a:ext cx="2171700" cy="52740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9268531"/>
            <a:ext cx="571500" cy="52740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7102" y="6248400"/>
            <a:ext cx="4817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Farmakoloji</a:t>
            </a:r>
          </a:p>
          <a:p>
            <a:pPr algn="ctr">
              <a:lnSpc>
                <a:spcPct val="150000"/>
              </a:lnSpc>
            </a:pPr>
            <a:r>
              <a:rPr lang="tr-TR" sz="3600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</a:t>
            </a:r>
            <a:r>
              <a:rPr lang="tr-TR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Arzu BEŞİKCİ</a:t>
            </a:r>
            <a:endParaRPr 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057400"/>
            <a:ext cx="26026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İlaç etkisi</a:t>
            </a:r>
          </a:p>
          <a:p>
            <a:pPr>
              <a:lnSpc>
                <a:spcPct val="150000"/>
              </a:lnSpc>
            </a:pPr>
            <a:endParaRPr lang="tr-T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 smtClean="0">
                <a:solidFill>
                  <a:schemeClr val="bg1"/>
                </a:solidFill>
              </a:rPr>
              <a:t> Seçici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 smtClean="0">
                <a:solidFill>
                  <a:schemeClr val="bg1"/>
                </a:solidFill>
              </a:rPr>
              <a:t> Geçici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 smtClean="0">
                <a:solidFill>
                  <a:schemeClr val="bg1"/>
                </a:solidFill>
              </a:rPr>
              <a:t> Doza-bağlı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90600"/>
            <a:ext cx="343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spc="300" dirty="0" smtClean="0">
                <a:solidFill>
                  <a:schemeClr val="bg1"/>
                </a:solidFill>
              </a:rPr>
              <a:t>Sistemik - Lokal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068071" cy="6786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bg1"/>
                </a:solidFill>
              </a:rPr>
              <a:t>Lokal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olidFill>
                  <a:schemeClr val="bg1"/>
                </a:solidFill>
              </a:rPr>
              <a:t>Etkilenmesi istenen yer vücut  yüzeyinde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olidFill>
                  <a:schemeClr val="bg1"/>
                </a:solidFill>
              </a:rPr>
              <a:t>ya da enjektörle ulaşılabilir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olidFill>
                  <a:schemeClr val="bg1"/>
                </a:solidFill>
              </a:rPr>
              <a:t>İlacın dolaşıma geçmesi engellenmeli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b="1" spc="300" dirty="0">
                <a:solidFill>
                  <a:schemeClr val="bg1"/>
                </a:solidFill>
              </a:rPr>
              <a:t>Sistemik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Yaygın etki isteniyorsa ya da etki yerine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ulaşmak mümkün değilse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İlaç kan dolaşımı aracılığıyla etki yerine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ulaşır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4994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İlaçların Uygulanmaları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581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 nasıl uygulanır?</a:t>
            </a:r>
            <a:endParaRPr lang="en-US" sz="4000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boxone.com/images/23howto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1651020" cy="106680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4994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İlaçların Uygulanmaları</a:t>
            </a:r>
            <a:endParaRPr 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64.143.176.9/library/healthguide/en-us/images/media/medical/hw/hwkb17_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1752600" cy="11431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61113" y="11658600"/>
            <a:ext cx="336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pic>
        <p:nvPicPr>
          <p:cNvPr id="2050" name="Picture 2" descr="http://t0.gstatic.com/images?q=tbn:ANd9GcSAzMZZZiIV5Pa7NhTQKa6fnv7J2QbSUJ6VwvUpDMEb7asUZlXi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143000"/>
            <a:ext cx="1123396" cy="1295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2209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00FF"/>
                </a:solidFill>
              </a:rPr>
              <a:t>Sublingual, translingual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4640" y="116052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B050"/>
                </a:solidFill>
              </a:rPr>
              <a:t>oral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2743200"/>
            <a:ext cx="113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Baskerville Old Face" pitchFamily="18" charset="0"/>
              </a:rPr>
              <a:t>rektal</a:t>
            </a:r>
            <a:endParaRPr lang="en-US" sz="3200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2052" name="Picture 4" descr="http://www.medicinesforchildren.org.uk/uploads/images/Seizure%20administration%20-%20midazola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1231649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9573" y="5825384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CC00CC"/>
                </a:solidFill>
                <a:latin typeface="BatangChe"/>
              </a:rPr>
              <a:t>bukkal</a:t>
            </a:r>
            <a:endParaRPr lang="en-US" sz="3200" dirty="0" smtClean="0">
              <a:solidFill>
                <a:srgbClr val="CC00CC"/>
              </a:solidFill>
              <a:latin typeface="BatangChe"/>
            </a:endParaRPr>
          </a:p>
        </p:txBody>
      </p:sp>
      <p:pic>
        <p:nvPicPr>
          <p:cNvPr id="2054" name="Picture 6" descr="http://images.rxlist.com/images/rxlist/vagifem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19600"/>
            <a:ext cx="1676400" cy="16981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10969" y="4978941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00FF"/>
                </a:solidFill>
              </a:rPr>
              <a:t>vajinal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7239000"/>
            <a:ext cx="1284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gastrik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ag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886200" cy="3066055"/>
          </a:xfrm>
          <a:prstGeom prst="rect">
            <a:avLst/>
          </a:prstGeom>
          <a:noFill/>
        </p:spPr>
      </p:pic>
      <p:pic>
        <p:nvPicPr>
          <p:cNvPr id="5" name="Picture 2" descr="http://content.answers.com/main/content/img/elsevier/dental/f0329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05400"/>
            <a:ext cx="4572000" cy="320040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0" y="14478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400" b="1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Parenteral</a:t>
            </a:r>
            <a:endParaRPr lang="en-US" sz="2400" b="1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pic>
        <p:nvPicPr>
          <p:cNvPr id="5" name="Picture 2" descr="http://www.theodora.com/drugs/images/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743200" cy="2868470"/>
          </a:xfrm>
          <a:prstGeom prst="rect">
            <a:avLst/>
          </a:prstGeom>
          <a:noFill/>
        </p:spPr>
      </p:pic>
      <p:pic>
        <p:nvPicPr>
          <p:cNvPr id="6" name="Picture 4" descr="sta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66800"/>
            <a:ext cx="2690150" cy="1219200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ANd9GcRdZKQ8enKI520A3rqVn6fdqkn1Z4QSDRL_fg6vTqWeHC14fA8&amp;t=1&amp;usg=__9OzLWV38RCLkOXw3r9TgZf99hr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2349500" cy="1563688"/>
          </a:xfrm>
          <a:prstGeom prst="rect">
            <a:avLst/>
          </a:prstGeom>
          <a:noFill/>
        </p:spPr>
      </p:pic>
      <p:pic>
        <p:nvPicPr>
          <p:cNvPr id="8" name="Picture 8" descr="http://www.hafif.org/imaj/nazokiraze/epidu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200400"/>
            <a:ext cx="3417888" cy="2051051"/>
          </a:xfrm>
          <a:prstGeom prst="rect">
            <a:avLst/>
          </a:prstGeom>
          <a:noFill/>
        </p:spPr>
      </p:pic>
      <p:pic>
        <p:nvPicPr>
          <p:cNvPr id="9" name="Picture 10" descr="http://images.agoramedia.com/everydayhealth/gcms/photogallery_infant_immunization_06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715000"/>
            <a:ext cx="2563813" cy="3417888"/>
          </a:xfrm>
          <a:prstGeom prst="rect">
            <a:avLst/>
          </a:prstGeom>
          <a:noFill/>
        </p:spPr>
      </p:pic>
      <p:pic>
        <p:nvPicPr>
          <p:cNvPr id="10" name="Picture 12" descr="http://www.hayesphotoweb.com/medical/NicotinePat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943600"/>
            <a:ext cx="1793875" cy="269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352800"/>
            <a:ext cx="60128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SORU: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Hangi uygulama yolu/yolları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ile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sistemik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etki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elde edilir? </a:t>
            </a:r>
            <a:endParaRPr lang="en-US" sz="3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sorption of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9" y="1143000"/>
            <a:ext cx="66675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30353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6626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Farmakokinetik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absorbsiyon, dağılım, metabolizma, atılım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t2.gstatic.com/images?q=tbn:ANd9GcRS-0aROPTb6G0rtf8SvasyY6FMVnVtouCYAA1c01xEtiWY1GQ&amp;t=1&amp;usg=__pK_R34IabQukYTU_jpWJ-UYI2k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4440887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60960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2400" b="1" spc="300" dirty="0" smtClean="0">
                <a:solidFill>
                  <a:schemeClr val="bg1"/>
                </a:solidFill>
              </a:rPr>
              <a:t>absorpsiyon (~emilim)</a:t>
            </a:r>
          </a:p>
          <a:p>
            <a:pPr eaLnBrk="0" hangingPunct="0"/>
            <a:r>
              <a:rPr lang="tr-TR" sz="2400" dirty="0" smtClean="0">
                <a:solidFill>
                  <a:schemeClr val="bg1"/>
                </a:solidFill>
              </a:rPr>
              <a:t>İlacın uygulama yerinden kan dolaşımına</a:t>
            </a:r>
          </a:p>
          <a:p>
            <a:pPr eaLnBrk="0" hangingPunct="0"/>
            <a:r>
              <a:rPr lang="tr-TR" sz="2400" dirty="0" smtClean="0">
                <a:solidFill>
                  <a:schemeClr val="bg1"/>
                </a:solidFill>
              </a:rPr>
              <a:t>geçmesi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8001000"/>
            <a:ext cx="55674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İlacın </a:t>
            </a:r>
            <a:r>
              <a:rPr lang="tr-TR" sz="2400" dirty="0">
                <a:solidFill>
                  <a:schemeClr val="bg1"/>
                </a:solidFill>
              </a:rPr>
              <a:t>kan dolaşımından çıkıp interstisyuma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(hücredışı </a:t>
            </a:r>
            <a:r>
              <a:rPr lang="tr-TR" sz="2400" dirty="0">
                <a:solidFill>
                  <a:schemeClr val="bg1"/>
                </a:solidFill>
              </a:rPr>
              <a:t>sıvı) ve/ya dokuların hücrelerine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geçmesi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74676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spc="300" dirty="0" smtClean="0">
                <a:solidFill>
                  <a:schemeClr val="bg1"/>
                </a:solidFill>
              </a:rPr>
              <a:t>dağılım</a:t>
            </a:r>
            <a:endParaRPr lang="en-US" b="1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1262" y="1793330"/>
            <a:ext cx="5562600" cy="8112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dirty="0" smtClean="0">
                <a:solidFill>
                  <a:schemeClr val="bg1"/>
                </a:solidFill>
              </a:rPr>
              <a:t>Hastalıkların tedavisinde, engellenmesinde ya da teşhisinde  kullanılan fiziksel ve ruhsal iyilik hali oluşturan kimyasal madde</a:t>
            </a:r>
            <a:endParaRPr lang="tr-TR" sz="4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tr-TR" sz="4400" dirty="0" smtClean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524000" y="152400"/>
            <a:ext cx="3736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İlaç nedir?</a:t>
            </a:r>
            <a:endParaRPr lang="en-US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6449" y="381000"/>
            <a:ext cx="5990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Biyoyararlanımı Etkileyen Faktörler</a:t>
            </a:r>
            <a:endParaRPr lang="en-US" sz="24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575" y="1403350"/>
            <a:ext cx="51275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Karaciğerin ilk geçiş etkisi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İlacın çözünürlüğü</a:t>
            </a:r>
          </a:p>
          <a:p>
            <a:pPr>
              <a:buFontTx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Kimyasal dayanıklılık (enzimler, asitlik)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İlaç formülasyonunun </a:t>
            </a:r>
            <a:r>
              <a:rPr lang="tr-TR" sz="2400" dirty="0" smtClean="0">
                <a:solidFill>
                  <a:schemeClr val="bg1"/>
                </a:solidFill>
              </a:rPr>
              <a:t>karakteristikleri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57400" y="4724400"/>
            <a:ext cx="2652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spc="300" dirty="0" smtClean="0">
                <a:solidFill>
                  <a:schemeClr val="bg1"/>
                </a:solidFill>
              </a:rPr>
              <a:t>Biyoyararlanım</a:t>
            </a:r>
            <a:endParaRPr 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50153" y="5339355"/>
            <a:ext cx="0" cy="316647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16200000" flipH="1">
            <a:off x="3082951" y="6573027"/>
            <a:ext cx="0" cy="3865596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295400" y="5257800"/>
            <a:ext cx="3462808" cy="304008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184"/>
              </a:cxn>
              <a:cxn ang="0">
                <a:pos x="168" y="744"/>
              </a:cxn>
              <a:cxn ang="0">
                <a:pos x="288" y="928"/>
              </a:cxn>
              <a:cxn ang="0">
                <a:pos x="464" y="1176"/>
              </a:cxn>
              <a:cxn ang="0">
                <a:pos x="528" y="1264"/>
              </a:cxn>
              <a:cxn ang="0">
                <a:pos x="552" y="1312"/>
              </a:cxn>
              <a:cxn ang="0">
                <a:pos x="640" y="1432"/>
              </a:cxn>
              <a:cxn ang="0">
                <a:pos x="728" y="1544"/>
              </a:cxn>
              <a:cxn ang="0">
                <a:pos x="792" y="1616"/>
              </a:cxn>
              <a:cxn ang="0">
                <a:pos x="936" y="1776"/>
              </a:cxn>
              <a:cxn ang="0">
                <a:pos x="1056" y="1880"/>
              </a:cxn>
              <a:cxn ang="0">
                <a:pos x="1136" y="1936"/>
              </a:cxn>
              <a:cxn ang="0">
                <a:pos x="1320" y="2040"/>
              </a:cxn>
              <a:cxn ang="0">
                <a:pos x="1520" y="2120"/>
              </a:cxn>
              <a:cxn ang="0">
                <a:pos x="1592" y="2144"/>
              </a:cxn>
              <a:cxn ang="0">
                <a:pos x="1616" y="2160"/>
              </a:cxn>
              <a:cxn ang="0">
                <a:pos x="1920" y="2216"/>
              </a:cxn>
              <a:cxn ang="0">
                <a:pos x="2112" y="2264"/>
              </a:cxn>
            </a:cxnLst>
            <a:rect l="0" t="0" r="r" b="b"/>
            <a:pathLst>
              <a:path w="2112" h="2264">
                <a:moveTo>
                  <a:pt x="0" y="0"/>
                </a:moveTo>
                <a:cubicBezTo>
                  <a:pt x="11" y="88"/>
                  <a:pt x="14" y="113"/>
                  <a:pt x="32" y="184"/>
                </a:cubicBezTo>
                <a:cubicBezTo>
                  <a:pt x="48" y="378"/>
                  <a:pt x="96" y="565"/>
                  <a:pt x="168" y="744"/>
                </a:cubicBezTo>
                <a:cubicBezTo>
                  <a:pt x="196" y="814"/>
                  <a:pt x="252" y="863"/>
                  <a:pt x="288" y="928"/>
                </a:cubicBezTo>
                <a:cubicBezTo>
                  <a:pt x="339" y="1019"/>
                  <a:pt x="377" y="1111"/>
                  <a:pt x="464" y="1176"/>
                </a:cubicBezTo>
                <a:cubicBezTo>
                  <a:pt x="481" y="1211"/>
                  <a:pt x="505" y="1232"/>
                  <a:pt x="528" y="1264"/>
                </a:cubicBezTo>
                <a:cubicBezTo>
                  <a:pt x="566" y="1317"/>
                  <a:pt x="526" y="1259"/>
                  <a:pt x="552" y="1312"/>
                </a:cubicBezTo>
                <a:cubicBezTo>
                  <a:pt x="574" y="1355"/>
                  <a:pt x="610" y="1395"/>
                  <a:pt x="640" y="1432"/>
                </a:cubicBezTo>
                <a:cubicBezTo>
                  <a:pt x="666" y="1464"/>
                  <a:pt x="693" y="1521"/>
                  <a:pt x="728" y="1544"/>
                </a:cubicBezTo>
                <a:cubicBezTo>
                  <a:pt x="746" y="1571"/>
                  <a:pt x="778" y="1587"/>
                  <a:pt x="792" y="1616"/>
                </a:cubicBezTo>
                <a:cubicBezTo>
                  <a:pt x="824" y="1679"/>
                  <a:pt x="887" y="1727"/>
                  <a:pt x="936" y="1776"/>
                </a:cubicBezTo>
                <a:cubicBezTo>
                  <a:pt x="973" y="1813"/>
                  <a:pt x="1004" y="1863"/>
                  <a:pt x="1056" y="1880"/>
                </a:cubicBezTo>
                <a:cubicBezTo>
                  <a:pt x="1083" y="1907"/>
                  <a:pt x="1105" y="1916"/>
                  <a:pt x="1136" y="1936"/>
                </a:cubicBezTo>
                <a:cubicBezTo>
                  <a:pt x="1197" y="1976"/>
                  <a:pt x="1248" y="2022"/>
                  <a:pt x="1320" y="2040"/>
                </a:cubicBezTo>
                <a:cubicBezTo>
                  <a:pt x="1367" y="2071"/>
                  <a:pt x="1465" y="2106"/>
                  <a:pt x="1520" y="2120"/>
                </a:cubicBezTo>
                <a:cubicBezTo>
                  <a:pt x="1575" y="2156"/>
                  <a:pt x="1506" y="2115"/>
                  <a:pt x="1592" y="2144"/>
                </a:cubicBezTo>
                <a:cubicBezTo>
                  <a:pt x="1601" y="2147"/>
                  <a:pt x="1607" y="2156"/>
                  <a:pt x="1616" y="2160"/>
                </a:cubicBezTo>
                <a:cubicBezTo>
                  <a:pt x="1691" y="2192"/>
                  <a:pt x="1835" y="2208"/>
                  <a:pt x="1920" y="2216"/>
                </a:cubicBezTo>
                <a:cubicBezTo>
                  <a:pt x="1990" y="2233"/>
                  <a:pt x="2058" y="2210"/>
                  <a:pt x="2112" y="2264"/>
                </a:cubicBezTo>
              </a:path>
            </a:pathLst>
          </a:cu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219200" y="7848600"/>
            <a:ext cx="2884896" cy="58003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88" y="248"/>
              </a:cxn>
              <a:cxn ang="0">
                <a:pos x="200" y="168"/>
              </a:cxn>
              <a:cxn ang="0">
                <a:pos x="456" y="0"/>
              </a:cxn>
              <a:cxn ang="0">
                <a:pos x="752" y="64"/>
              </a:cxn>
              <a:cxn ang="0">
                <a:pos x="808" y="96"/>
              </a:cxn>
              <a:cxn ang="0">
                <a:pos x="920" y="144"/>
              </a:cxn>
              <a:cxn ang="0">
                <a:pos x="1088" y="240"/>
              </a:cxn>
              <a:cxn ang="0">
                <a:pos x="1256" y="296"/>
              </a:cxn>
              <a:cxn ang="0">
                <a:pos x="1424" y="360"/>
              </a:cxn>
              <a:cxn ang="0">
                <a:pos x="1664" y="392"/>
              </a:cxn>
              <a:cxn ang="0">
                <a:pos x="1760" y="408"/>
              </a:cxn>
            </a:cxnLst>
            <a:rect l="0" t="0" r="r" b="b"/>
            <a:pathLst>
              <a:path w="1760" h="432">
                <a:moveTo>
                  <a:pt x="0" y="432"/>
                </a:moveTo>
                <a:cubicBezTo>
                  <a:pt x="9" y="366"/>
                  <a:pt x="30" y="287"/>
                  <a:pt x="88" y="248"/>
                </a:cubicBezTo>
                <a:cubicBezTo>
                  <a:pt x="114" y="209"/>
                  <a:pt x="156" y="183"/>
                  <a:pt x="200" y="168"/>
                </a:cubicBezTo>
                <a:cubicBezTo>
                  <a:pt x="278" y="90"/>
                  <a:pt x="352" y="35"/>
                  <a:pt x="456" y="0"/>
                </a:cubicBezTo>
                <a:cubicBezTo>
                  <a:pt x="555" y="14"/>
                  <a:pt x="657" y="32"/>
                  <a:pt x="752" y="64"/>
                </a:cubicBezTo>
                <a:cubicBezTo>
                  <a:pt x="772" y="71"/>
                  <a:pt x="788" y="88"/>
                  <a:pt x="808" y="96"/>
                </a:cubicBezTo>
                <a:cubicBezTo>
                  <a:pt x="846" y="112"/>
                  <a:pt x="885" y="121"/>
                  <a:pt x="920" y="144"/>
                </a:cubicBezTo>
                <a:cubicBezTo>
                  <a:pt x="944" y="180"/>
                  <a:pt x="1044" y="215"/>
                  <a:pt x="1088" y="240"/>
                </a:cubicBezTo>
                <a:cubicBezTo>
                  <a:pt x="1140" y="270"/>
                  <a:pt x="1199" y="277"/>
                  <a:pt x="1256" y="296"/>
                </a:cubicBezTo>
                <a:cubicBezTo>
                  <a:pt x="1313" y="315"/>
                  <a:pt x="1365" y="343"/>
                  <a:pt x="1424" y="360"/>
                </a:cubicBezTo>
                <a:cubicBezTo>
                  <a:pt x="1499" y="381"/>
                  <a:pt x="1586" y="384"/>
                  <a:pt x="1664" y="392"/>
                </a:cubicBezTo>
                <a:cubicBezTo>
                  <a:pt x="1696" y="400"/>
                  <a:pt x="1727" y="408"/>
                  <a:pt x="1760" y="40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-1725268" y="6839842"/>
            <a:ext cx="5051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00B0F0"/>
                </a:solidFill>
              </a:rPr>
              <a:t>ilacın plazmadaki konsantrasyonu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262782" y="8650268"/>
            <a:ext cx="1138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00B0F0"/>
                </a:solidFill>
              </a:rPr>
              <a:t>zaman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32787"/>
            <a:ext cx="3042732" cy="555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685800"/>
            <a:ext cx="438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Karaciğerin ilk geçiş etkisi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5850" y="609600"/>
            <a:ext cx="59368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800" spc="300" dirty="0" smtClean="0">
                <a:solidFill>
                  <a:srgbClr val="FF0000"/>
                </a:solidFill>
                <a:latin typeface="Arial Rounded MT Bold" pitchFamily="34" charset="0"/>
              </a:rPr>
              <a:t>Karaciğerin ilk geçiş etkisi </a:t>
            </a:r>
          </a:p>
          <a:p>
            <a:pPr algn="ctr"/>
            <a:r>
              <a:rPr lang="tr-TR" sz="2800" spc="300" dirty="0" smtClean="0">
                <a:solidFill>
                  <a:srgbClr val="FF0000"/>
                </a:solidFill>
                <a:latin typeface="Arial Rounded MT Bold" pitchFamily="34" charset="0"/>
              </a:rPr>
              <a:t>engellenebilir mi?</a:t>
            </a:r>
            <a:endParaRPr lang="en-US" sz="2800" spc="3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2627967"/>
            <a:ext cx="3164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sublingual uygulama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26211" y="3770967"/>
            <a:ext cx="3454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transdermal </a:t>
            </a:r>
            <a:r>
              <a:rPr lang="tr-TR" sz="2800" dirty="0" smtClean="0">
                <a:solidFill>
                  <a:schemeClr val="bg1"/>
                </a:solidFill>
              </a:rPr>
              <a:t>uygulama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86574" y="5420380"/>
            <a:ext cx="36125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rektal uygulama </a:t>
            </a:r>
            <a:r>
              <a:rPr lang="tr-TR" sz="2800" dirty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~</a:t>
            </a:r>
            <a:r>
              <a:rPr lang="tr-TR" sz="2800" dirty="0">
                <a:solidFill>
                  <a:schemeClr val="bg1"/>
                </a:solidFill>
                <a:cs typeface="Arial" charset="0"/>
              </a:rPr>
              <a:t>50%)</a:t>
            </a:r>
            <a:endParaRPr lang="en-US" sz="28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en-US" dirty="0"/>
          </a:p>
        </p:txBody>
      </p:sp>
      <p:pic>
        <p:nvPicPr>
          <p:cNvPr id="5" name="Picture 7" descr="B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6462712" cy="5486400"/>
          </a:xfrm>
          <a:prstGeom prst="rect">
            <a:avLst/>
          </a:prstGeom>
          <a:noFill/>
          <a:ln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71687" y="207963"/>
            <a:ext cx="301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400" b="1" spc="300" dirty="0">
                <a:solidFill>
                  <a:srgbClr val="00B0F0"/>
                </a:solidFill>
              </a:rPr>
              <a:t>Kan- Beyin Engeli</a:t>
            </a:r>
            <a:endParaRPr lang="en-US" sz="2400" b="1" spc="3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527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Neler Absorpsiyona Etki Eder? </a:t>
            </a:r>
            <a:endParaRPr lang="en-US" sz="32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70" y="1524000"/>
            <a:ext cx="670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Hızlı absorpsiyon hangi uygulama yollarında?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6878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Yavaş absorpsiyon hangi uygulama yollarında?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4598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Uygulanan yerdeki kan akımı?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91000"/>
            <a:ext cx="225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Yediklerimiz?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3014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İlaç formülasyonu?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172200"/>
            <a:ext cx="312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İlaç kombinasyonu?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4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Neler Dağılıma Etki Eder? </a:t>
            </a:r>
            <a:endParaRPr lang="en-US" sz="32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577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Hangi organlar daha çok “kanlanıyor”?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91000"/>
            <a:ext cx="458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İlacın yağda/suda çözünürlüğü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743200"/>
            <a:ext cx="558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Hangi organlar daha az “kanlanıyor”?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biologycorner.com/resources/lipidbilay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2857500" cy="22764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7848600"/>
            <a:ext cx="331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Proteinlere bağlanma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eurosurgical.com/Images/07_Med_Info/7.14%20Medication%20Function%20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5219699"/>
            <a:ext cx="5238750" cy="3695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4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spc="300" dirty="0" smtClean="0"/>
              <a:t>AOB</a:t>
            </a:r>
            <a:endParaRPr lang="en-US" b="1" spc="300" dirty="0"/>
          </a:p>
        </p:txBody>
      </p:sp>
      <p:pic>
        <p:nvPicPr>
          <p:cNvPr id="5" name="Picture 4" descr="AGON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3681" y="2209800"/>
            <a:ext cx="2625347" cy="2279733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70718" y="2786047"/>
            <a:ext cx="3017072" cy="3005153"/>
            <a:chOff x="360958" y="1928802"/>
            <a:chExt cx="4022762" cy="2786082"/>
          </a:xfrm>
        </p:grpSpPr>
        <p:pic>
          <p:nvPicPr>
            <p:cNvPr id="3" name="Picture 2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928802"/>
              <a:ext cx="3756626" cy="278608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60958" y="3262158"/>
              <a:ext cx="2105809" cy="362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inactive</a:t>
              </a:r>
              <a:endParaRPr lang="en-US" sz="2800" dirty="0" smtClean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4892" y="3443272"/>
              <a:ext cx="1928828" cy="362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FF0000"/>
                  </a:solidFill>
                  <a:latin typeface="Arial Rounded MT Bold" pitchFamily="34" charset="0"/>
                </a:rPr>
                <a:t>active</a:t>
              </a:r>
              <a:endParaRPr lang="en-US" sz="2800" dirty="0" smtClean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Picture 2" descr="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5522" y="6172200"/>
            <a:ext cx="2893239" cy="23526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1599249"/>
            <a:ext cx="164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agonist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0418" y="5537776"/>
            <a:ext cx="2283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antagonist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709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b="1" spc="300" dirty="0" smtClean="0"/>
              <a:t>AOB</a:t>
            </a:r>
            <a:endParaRPr lang="en-US" b="1" spc="300" dirty="0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12" y="1547790"/>
            <a:ext cx="6534348" cy="6913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6725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8469"/>
            <a:ext cx="4953000" cy="94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1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881" y="2057400"/>
            <a:ext cx="6629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bg1"/>
                </a:solidFill>
              </a:rPr>
              <a:t> İnorganik iyonlar, peptitler, proteinler, peptit olmayan organik moleküller, nükleik asitler, lipitler, karbohidratlar</a:t>
            </a: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smtClean="0">
                <a:solidFill>
                  <a:schemeClr val="bg1"/>
                </a:solidFill>
              </a:rPr>
              <a:t>katı, sıvı , gaz</a:t>
            </a: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bg1"/>
                </a:solidFill>
              </a:rPr>
              <a:t> Bazıları bitki ve hayvanlarda bulunuyor, ama çoğunlukla sentetik ve yarısentetik</a:t>
            </a: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76400" y="685800"/>
            <a:ext cx="2297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Özellikler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86000"/>
            <a:ext cx="48556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4800" dirty="0" smtClean="0">
                <a:solidFill>
                  <a:schemeClr val="bg1"/>
                </a:solidFill>
              </a:rPr>
              <a:t> İlacı uyguladık</a:t>
            </a:r>
          </a:p>
          <a:p>
            <a:endParaRPr lang="tr-TR" sz="4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4800" dirty="0" smtClean="0">
                <a:solidFill>
                  <a:schemeClr val="bg1"/>
                </a:solidFill>
              </a:rPr>
              <a:t> İlaç dağıldı</a:t>
            </a:r>
          </a:p>
          <a:p>
            <a:endParaRPr lang="tr-TR" sz="4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4800" dirty="0" smtClean="0">
                <a:solidFill>
                  <a:schemeClr val="bg1"/>
                </a:solidFill>
              </a:rPr>
              <a:t> Etkisini oluşturdu</a:t>
            </a:r>
          </a:p>
          <a:p>
            <a:endParaRPr lang="tr-TR" sz="4800" dirty="0">
              <a:solidFill>
                <a:schemeClr val="bg1"/>
              </a:solidFill>
            </a:endParaRPr>
          </a:p>
          <a:p>
            <a:r>
              <a:rPr lang="tr-TR" sz="4800" dirty="0" smtClean="0">
                <a:solidFill>
                  <a:schemeClr val="bg1"/>
                </a:solidFill>
              </a:rPr>
              <a:t>Şimdi?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spc="300" dirty="0" smtClean="0">
                <a:solidFill>
                  <a:srgbClr val="CC00CC"/>
                </a:solidFill>
                <a:latin typeface="+mj-lt"/>
              </a:rPr>
              <a:t>Matabolizma nerede gerçekleşir?</a:t>
            </a:r>
            <a:endParaRPr lang="en-US" sz="2400" b="1" spc="300" dirty="0">
              <a:solidFill>
                <a:srgbClr val="CC00CC"/>
              </a:solidFill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5247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karaciğer, böbrekler, akciğerler, GI kanal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524000"/>
            <a:ext cx="6629400" cy="7086600"/>
            <a:chOff x="228600" y="2514600"/>
            <a:chExt cx="6477000" cy="6129050"/>
          </a:xfrm>
        </p:grpSpPr>
        <p:sp>
          <p:nvSpPr>
            <p:cNvPr id="8" name="Rectangle 7"/>
            <p:cNvSpPr/>
            <p:nvPr/>
          </p:nvSpPr>
          <p:spPr>
            <a:xfrm>
              <a:off x="228600" y="2514600"/>
              <a:ext cx="6477000" cy="6129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33CC"/>
                </a:buClr>
                <a:buFontTx/>
                <a:buChar char="•"/>
              </a:pPr>
              <a:r>
                <a:rPr lang="tr-TR" sz="2400" dirty="0" smtClean="0">
                  <a:solidFill>
                    <a:schemeClr val="bg1"/>
                  </a:solidFill>
                </a:rPr>
                <a:t> Biyolojik etkinin sonlanmasında böbrekten </a:t>
              </a:r>
            </a:p>
            <a:p>
              <a:pPr>
                <a:lnSpc>
                  <a:spcPct val="150000"/>
                </a:lnSpc>
              </a:pPr>
              <a:r>
                <a:rPr lang="tr-TR" sz="2400" dirty="0" smtClean="0">
                  <a:solidFill>
                    <a:schemeClr val="bg1"/>
                  </a:solidFill>
                </a:rPr>
                <a:t>   atılma çoğu ilaç için etkin bir yoldur...</a:t>
              </a:r>
            </a:p>
            <a:p>
              <a:pPr>
                <a:lnSpc>
                  <a:spcPct val="150000"/>
                </a:lnSpc>
              </a:pPr>
              <a:endParaRPr lang="tr-TR" sz="24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FF66FF"/>
                </a:buClr>
                <a:buFontTx/>
                <a:buChar char="•"/>
              </a:pPr>
              <a:r>
                <a:rPr lang="tr-TR" sz="2400" dirty="0" smtClean="0">
                  <a:solidFill>
                    <a:schemeClr val="bg1"/>
                  </a:solidFill>
                </a:rPr>
                <a:t> Lipofilik kimyasalların çoğu daha polar ve </a:t>
              </a:r>
            </a:p>
            <a:p>
              <a:pPr>
                <a:lnSpc>
                  <a:spcPct val="150000"/>
                </a:lnSpc>
                <a:buClr>
                  <a:srgbClr val="FF66FF"/>
                </a:buClr>
              </a:pPr>
              <a:r>
                <a:rPr lang="tr-TR" sz="2400" dirty="0" smtClean="0">
                  <a:solidFill>
                    <a:schemeClr val="bg1"/>
                  </a:solidFill>
                </a:rPr>
                <a:t>   </a:t>
              </a:r>
              <a:r>
                <a:rPr lang="tr-TR" sz="2400" i="1" dirty="0" smtClean="0">
                  <a:solidFill>
                    <a:schemeClr val="bg1"/>
                  </a:solidFill>
                </a:rPr>
                <a:t>atılabilir</a:t>
              </a:r>
              <a:r>
                <a:rPr lang="tr-TR" sz="2400" dirty="0" smtClean="0">
                  <a:solidFill>
                    <a:schemeClr val="bg1"/>
                  </a:solidFill>
                </a:rPr>
                <a:t>  metabolitlerine dönüştürülürler...</a:t>
              </a:r>
            </a:p>
            <a:p>
              <a:pPr>
                <a:lnSpc>
                  <a:spcPct val="150000"/>
                </a:lnSpc>
                <a:buClr>
                  <a:srgbClr val="FF66FF"/>
                </a:buClr>
              </a:pPr>
              <a:endParaRPr lang="tr-TR" sz="24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FF66FF"/>
                </a:buClr>
                <a:buFontTx/>
                <a:buChar char="•"/>
              </a:pPr>
              <a:r>
                <a:rPr lang="tr-TR" sz="2400" dirty="0" smtClean="0">
                  <a:solidFill>
                    <a:schemeClr val="bg1"/>
                  </a:solidFill>
                </a:rPr>
                <a:t> Metabolizma sonucunda oluşan ürünler </a:t>
              </a:r>
            </a:p>
            <a:p>
              <a:pPr>
                <a:lnSpc>
                  <a:spcPct val="150000"/>
                </a:lnSpc>
                <a:buClr>
                  <a:srgbClr val="FF66FF"/>
                </a:buClr>
              </a:pPr>
              <a:r>
                <a:rPr lang="tr-TR" sz="2400" dirty="0">
                  <a:solidFill>
                    <a:schemeClr val="bg1"/>
                  </a:solidFill>
                </a:rPr>
                <a:t> </a:t>
              </a:r>
              <a:r>
                <a:rPr lang="tr-TR" sz="2400" dirty="0" smtClean="0">
                  <a:solidFill>
                    <a:schemeClr val="bg1"/>
                  </a:solidFill>
                </a:rPr>
                <a:t>  çoğunlukla daha az aktif maddelere dönüşürler..</a:t>
              </a:r>
            </a:p>
            <a:p>
              <a:pPr>
                <a:lnSpc>
                  <a:spcPct val="150000"/>
                </a:lnSpc>
                <a:buClr>
                  <a:srgbClr val="FF66FF"/>
                </a:buClr>
                <a:buFontTx/>
                <a:buChar char="•"/>
              </a:pPr>
              <a:endParaRPr lang="tr-TR" sz="24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FF66FF"/>
                </a:buClr>
                <a:buFontTx/>
                <a:buChar char="•"/>
              </a:pPr>
              <a:r>
                <a:rPr lang="tr-TR" sz="2400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  <a:buClr>
                  <a:srgbClr val="FF66FF"/>
                </a:buClr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57200" y="6858000"/>
              <a:ext cx="6184385" cy="1697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2400" dirty="0" smtClean="0">
                  <a:solidFill>
                    <a:schemeClr val="bg1"/>
                  </a:solidFill>
                </a:rPr>
                <a:t>Bazı </a:t>
              </a:r>
              <a:r>
                <a:rPr lang="tr-TR" sz="2400" dirty="0">
                  <a:solidFill>
                    <a:schemeClr val="bg1"/>
                  </a:solidFill>
                </a:rPr>
                <a:t>ilaçlar gastrik asitle (</a:t>
              </a:r>
              <a:r>
                <a:rPr lang="tr-TR" sz="2400" i="1" dirty="0">
                  <a:solidFill>
                    <a:schemeClr val="bg1"/>
                  </a:solidFill>
                </a:rPr>
                <a:t>penisilin</a:t>
              </a:r>
              <a:r>
                <a:rPr lang="tr-TR" sz="2400" dirty="0">
                  <a:solidFill>
                    <a:schemeClr val="bg1"/>
                  </a:solidFill>
                </a:rPr>
                <a:t>), bazıları </a:t>
              </a:r>
            </a:p>
            <a:p>
              <a:pPr>
                <a:lnSpc>
                  <a:spcPct val="150000"/>
                </a:lnSpc>
              </a:pPr>
              <a:r>
                <a:rPr lang="tr-TR" sz="2400" dirty="0" smtClean="0">
                  <a:solidFill>
                    <a:schemeClr val="bg1"/>
                  </a:solidFill>
                </a:rPr>
                <a:t>sindirim enzimleriyle </a:t>
              </a:r>
              <a:r>
                <a:rPr lang="tr-TR" sz="2400" dirty="0">
                  <a:solidFill>
                    <a:schemeClr val="bg1"/>
                  </a:solidFill>
                </a:rPr>
                <a:t>( </a:t>
              </a:r>
              <a:r>
                <a:rPr lang="tr-TR" sz="2400" i="1" dirty="0">
                  <a:solidFill>
                    <a:schemeClr val="bg1"/>
                  </a:solidFill>
                </a:rPr>
                <a:t>insülin</a:t>
              </a:r>
              <a:r>
                <a:rPr lang="tr-TR" sz="2400" dirty="0">
                  <a:solidFill>
                    <a:schemeClr val="bg1"/>
                  </a:solidFill>
                </a:rPr>
                <a:t>) ya da ince barsak </a:t>
              </a:r>
            </a:p>
            <a:p>
              <a:pPr>
                <a:lnSpc>
                  <a:spcPct val="150000"/>
                </a:lnSpc>
              </a:pPr>
              <a:r>
                <a:rPr lang="tr-TR" sz="2400" dirty="0">
                  <a:solidFill>
                    <a:schemeClr val="bg1"/>
                  </a:solidFill>
                </a:rPr>
                <a:t>duvarındaki enzimlerle </a:t>
              </a:r>
              <a:r>
                <a:rPr lang="tr-TR" sz="2400" dirty="0" smtClean="0">
                  <a:solidFill>
                    <a:schemeClr val="bg1"/>
                  </a:solidFill>
                </a:rPr>
                <a:t>metabolize </a:t>
              </a:r>
              <a:r>
                <a:rPr lang="tr-TR" sz="2400" dirty="0">
                  <a:solidFill>
                    <a:schemeClr val="bg1"/>
                  </a:solidFill>
                </a:rPr>
                <a:t>edilirler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95600" y="86106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sym typeface="Wingdings 2"/>
              </a:rPr>
              <a:t>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579120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 Metabolizması Değişir/Değiştirilebilir mi? </a:t>
            </a:r>
            <a:endParaRPr lang="en-US" sz="3200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Bazı hastalık durumları (örnek??)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343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Genetik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86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Çevresel faktörler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629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Yaş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6626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Farmakokinetik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absorbsiyon, dağılım, metabolizma,</a:t>
            </a:r>
            <a:r>
              <a:rPr lang="tr-TR" sz="2800" b="1" dirty="0" smtClean="0">
                <a:solidFill>
                  <a:srgbClr val="CC00CC"/>
                </a:solidFill>
              </a:rPr>
              <a:t> atılım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487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Çoğu ilaç böbreklerden atılır</a:t>
            </a:r>
          </a:p>
        </p:txBody>
      </p:sp>
      <p:pic>
        <p:nvPicPr>
          <p:cNvPr id="63490" name="Picture 2" descr="http://www.bubblews.com/assets/images/news/1103114143_13691163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273760" cy="2590799"/>
          </a:xfrm>
          <a:prstGeom prst="rect">
            <a:avLst/>
          </a:prstGeom>
          <a:noFill/>
        </p:spPr>
      </p:pic>
      <p:sp>
        <p:nvSpPr>
          <p:cNvPr id="63492" name="AutoShape 4" descr="data:image/jpeg;base64,/9j/4AAQSkZJRgABAQAAAQABAAD/2wCEAAkGBhQSERQUEhQVFRUVFxUXFxQXFBQUFBUUFBUVFBQVFRUXHCYeFxokHBQUHy8gJCcpLCwsFR4xNTAqNSYrLCkBCQoKDgwOGA8PGCwcHRwpKSksKSkpLCkpKSwsKSwpKSkpKSkpKSksKSkpKSkpKSksKSkpKSwpKSkpKSksLCwpLP/AABEIAOEA4QMBIgACEQEDEQH/xAAcAAABBAMBAAAAAAAAAAAAAAAFAAMEBgECBwj/xABEEAABAwIEAwUFAwoFAwUAAAABAAIDBBEFEiExBkFREyJhcYEykaGxwQdS0RQjM0JicoKSsvAVJHPh8TRTohYXRJPC/8QAGgEAAgMBAQAAAAAAAAAAAAAAAAECBAUDBv/EACQRAAICAgEEAgMBAAAAAAAAAAABAhEDIRIEIjFBE1EyYXEj/9oADAMBAAIRAxEAPwDoE7VAmjRVzVHljWObKAczFrJsiUlMockKiMD1UaGVEG6OVDEIq0kyaQL7PvIlBKAQFDyc1gy2PkiTJUXjCGg2KLPIVd4cqswPgi4BvfkpRejnxMVLNFX8TpA69wrKJ2kIbiDAQSEpIEzkHGOEFpEjdhofLkfiqmQuhcb1zWRuZfvO0A+ZXPC5aPTNuGzN6lJT0Ky1ss3WCSrJWEEiVrdZuEAYSSWLoAV0lhK6AEUkkkAJJJJAGEllYQAllYusoA9ZOKbcUjImi9Y1myYkUGdwsVJkKhyBBJA6oCFTxlGphyUGWmUTogUYuqizxIq+FR5YknsZI4XqMjiDsUZ4nxR7IXdjbPazeYB6oJSNsiDagHfl1SulQmCOGYJmDPUPe5zjcXcSPdyTmOY4/LZmm+u5080RrJAW6KpV479jzUlJ2cpL2VLioXLHnW9xr7/xVfJVq4gg/NEHdrgfp9VWezWpgfYZmdVMaWE6WrUtXc4DV1gFbFqzlQBqsWWSFgoAwspJWQAkkkkAK6SSSAEsFZWCgBJLFllAHqdz1o56UgTTysQ2jL3Joi6V1swJ2MYdCmHQollWpgRQ7AzolBmjR2SBQZoddlCqJpg/s7BbtZopBhWA2yaQmyHY7fBCeJaYANdmAN7FTMbxVsNre34clV+1dUOe72nXA8Bqb25HYe9TjFt6Fx1ctIjY3Uh7HC2obbN11BCqxhVzr8MeG95rx1u3/hDBSC3sZvEh4t6tdb4LQw9qpmd1MeUu0AinWDTK1YZgomdlZHtbM7tC1rGk2zPJjNh8eQRrAODWueXOFw0+y+1gf2gNzytysrFlXiznjcPe72Wk+Q09+yfZw9Kd8o83fgu7QQOYAGloHTsmWT7Y3cxCfOBiLInA5OG5T9z+f8U2eGpujf8A7GfivQX5EDvFTHzht8lg4RGd6alP8Lx8iiwPPn/pyf7g9Hs/FaHh+f8A7TvQg/Vegn4DAf8A4cHo+QLQ8NUx3o2/wzuHzCYHn04HP/2n/wApPyTMmHSt9qN4/hK7rxBwtSiIuibJC8fquIe1w/ZcPkqOA46bj5eR5IA50krdi3Dhka5zG94X/ityI6qoIASSSSAMJLKygD1JImSE9ZNuCxDZGw1btWAE5kSJGUrrIYs9mmIYkYos0SmvB6KNUDRA7oHSeKB4tjWTuRjM88hy8fBHJKcv0CjyYJG0Wy77nnfzQmSVXspWIcPPN3SPzGzyWtOmjSRrzuAUxh2IGmflZbcC5F9BfRWevwZ+uQ305+AI+WirtTh7gSS2xGnqLrrGbXg7SUMi2G38UP52/wDIX9xTJ4ykHssDvJz/AKhAZoSyNznHX5XIQ51Ror+FuStmR1KjGVJF3pOOXd5roR3hucrhcai+lwPHkj2Az54y+1sznm21rk6LkUkoIXUuAzekjXVoq3oPtcnW36Kl4nO4z5MzRfL3n2LW5gDc5gQ1ovyWJ6V7GlwkgeBa/ZvaXWJAuAACd/RAi+NenWyKn4LAJW3kqHRdLPl11tykHgiv+Bm+Vtc4OH6pMhd55TKT8ErAOZ1vnQaLAJuVbccrZDr5OY75p5mFVbCT28UgAJyvAFwNbZo42lp03II8EWgCU9I2WOSN2ocx9vBzWlzSPcuNYMbuladmv09f+F2WgkzWIv3mk6795httz1XGcF0mnHiPqh+AQ7QVjzVyxkdxjWEG3Mhut/G5/lXPMRZaaQDk949A4rqrPbP7rfm/8Vy/Gm2qJv8AUk/qKIjZCWVhZUyIkkkkAeplo5q2aVtZYrNgbyrcNWxC2ASJGqWZavfZNukQBvIos0d08CsSO0TERmgNCh1Uqck1Kj1DLhKxgjEa0gWBsq9LLrZHa6nvdCPyaxUosGQMWaXQuA1Oh08CFXDSyfcd/KVdI7seHAZiCCG3tc9L8lOdU1L9SIYx0JLz7+a0+li5RZndU0pI5rM4jcELrH2buvRs8CfmoH5A51w97XeAYy3xCO8KQBjHtaLAO2FrC4vyVicHHZVUkwNVwl1XYR9qdPzdyMwDLbjXTf0T0tJ3SPyKQOto5skjrEg5XWAsfrqjOKcNCU52uyO9bHfpqN1CbwvUD2Zz/PIPquZIa4emAjkBBOaJ7G2JBcXuAyjQ6nf08VY4KljpgBqe2kdYOF7dlla61rhpG3vuUJwiiq6W/ZiJ1+rvwKKtxutG9PG7xDz/ALqDQDgps5kaBHcmEljfYeA57rE23N7OOU7DfkSw97THZoABa4WHKxc0jyuDZCBismUtdh4yHdrcoadtxlsdgnqbHnXDRTOY3YAAEjTwOvPklTETMC1bD4tZ/SAuP4aLVNQPEfMrsOCRFoiB3GQH0sFyGmFq2p8z/UVNkkEWjv8A8Pyd/uuacQttVT/6j/nddLHtj9w/1NXNeIz/AJqf/UciIMGpJLCmRMpLCygD0z2rm76p2KrB5rDkxJECsU2KCAkusF+iGjM3YrYVRG49yQ7JhTZTLawHmtmyBRHY+0rMrStGSAJ0PumBE7LVR6mPkiDyFDnshoAJWQoVVx2KO1sgCquMYwyO5cdeQ5nyClCLbpCk0lbHHu1C2frtdBamfO1royS4k2HUWvY9CD71tTYqdni3rrput/poLHCjHzz+SVhqNxA/uyPcM1P6QeIPwsqvFVZra/FSKcnOTe1gHHUgDK7XXyJXTNuJyh5L8KoLYVIVYp5H+y7Nfuj9rdzS5zRs3QHMNNTspohk6qmdQ324WwmCBHtAsdvIOR9yALE2UJwT30ufK5KrIrXjcLZuJu6IAtVI8Z2nxHzXHKE5qyoPj83FX0YyRr0B+S59gRvLOepH1QxoLN1k8m295v8ARcsxeXNPK7rI/wDqKv2E1Ev+YkluAHuytItZsYdt4WDdea5u51zc89URBmEkklMiJZWFlAHpx4TRKekCZcFim0K6bcFklalyAI0wQ2epczYkfFEp3ILWOUaBIcbxC8bgH4Lc8XhouWn4FBJXKFVHulToTCE32rQi4yyaG2w/FDav7VWEd2Nx8yAqDibLTP8AEn3qIQr0cEKsoyzTTotlXxzLLcNAYPeUHlJJJcS4nck3KgQGxRmCC/irWOEYrSK85yl5Y5heImMgG+VWGaFs9soGawGY6ZnHWx8VVJGWKLYLiRYRbW2/4rtFnJkylY5jje+m7TyVjwKXvPNzqwhtrZruIADb6XvtdD2ta9lySSXCzhuwG983XkieBRGN8gtsBmcADoLuJDefshthrr4J5JXEIrYccwDMeQc/mWNLmyRaucdWOzB1gO65GYYkLpYruAta1gbagBuXLG11u8zuvuDqCUcjbZViZoaZammCqHFtbM6pMIkfFGxjDZhLXSF7Q4uLhrYElth90qHR18sLSYpH5m3dllkc+N4aLlrsxOQm2jhaxtfRMC9fki1NF4JzDK4TQxyt0EjGvAO4DgDY+9SwkAKq6FoZI42Aax5J20DSuUYNiQa6WwLiXciAOe5/AFW7jTicSMniiuY42kOc2xa+UECx19hh9HOHRuvPcAfZttySTffTx8UDLFiFSfyKZ50JbJtsMxy6e/4rmq6FxAcuHnxEY/me0rnpTiDEkkkpETKSSSAPUL9VGesNnutXOWKzZGnpl5TkhUaR6jYDU8miEVT1OnlQmpehMmRZHKJVeypRUeqGi6WRZS8cg1ceYIPodD9EOczn1VkxOmvc8iLFBaSK4tzBsruOfb/Cjkh3f0ajhR7DJBlH3vqmIKHRNVEeUi3UKePMuVCnh7bJ1ZSdPX++iHl2V2nqjNOSRlOtx9FBxGmtt6nldXSmE6LEyB3bDa99RpysVZcIAFy3YlpIJBHabhoda47xDh5WKoNJMWldB4Ni7RoP7RO+/dsb9d1Gb0CLdhlNlYOvXQE8y425k6nzU0LRoW64kiFi+CRVLQJAQ5vsyNOWRl97HmPAiyBj7OmOP5yomez7ndZcdHOGpCtQK2CAFDEGtDWgBrQAANgALAe4IBxjjZjZ2Mb2tllGpLg0sivZzh+0dWt0+8eSOVNU2NjnvNmtBLuth0HMnYDqQuaVVY6R75JIzmebnvOGUDRrNQB3Rp7+qAIeNB7aSXvDJZgsA3roBa1hp0QDBL5BqLWJy3F731O2yLY9k/JpLMs67O8TCbC5uNDmv5IVhBGTbXL7V9PABNjC3F2lCB4xD4X+i5+ugca/9G39+P5OXP0R8BISSSSkREkkkgDs+G8Sg80chxEOXIIKstR3DsdI3WRLG0bHJM6O6UFRJpELo8XDgn5J7quySGaiZQJDdb1Eii51JDY61q0qIU/ApD4bhFioCSUNxqFVuw7OpLTzXQXw6Kn8VQZJWSDrZdsEttfZyzR0n9E809moNiDdwj4ddg8kAxJ2pTxfkOX4k7CychO+1vdcpycBwsbDwUDBdRbNbU+g5lFZorkZPZbsevUrag7RkyVMnfZ/gmesYTsxr3+Vm5QbHxePcrzhuHthlmYwBoBaQB+0wE/G6FfZtB/mJjY6MAvysXXt62+CPSutVSeLWH1aXD5EKpN/6lhR/wArJYK2umw5bZl0OA4Ctk2HLYFAFX43xEdyC5F7SPyhx7oJEbTl1F3Bzv4AqoJQNprebi3+u6k4jVOmlfLZpD3EtBbezB3Y9c33QDtzKYBcP1B6OkHyCYyHj7yaR/5wOGZndDmm5110aFE4K4TmrXHKXNij9pw11IvkbyvzvyU/E25oHjIQSWa5gTvsM2upXb+FOH2UNFHC0aht3nm6R2r3H108gFzm/R0gl7OTYtgTJc1PI5wtlII3vY2PzXLMSojDK+Mm5Y4i/W2xXeeLKNolElrHY8rhci4twnvyTNNwXd4dL7HyXLBk3TZZ6jEquKK0ksFK6tlAyktcyygA+469FgOsp9VS6AWt4dVCkiI0K55MPtHfHl9MJUGJEKwU2I5gqbGUToqmyzckC/CRZHvumgU3BNcLZzlxRNkqGSymxv0QfPqpcdSkySJsrlWOLI7xeIKOSToLjTrgDqpY9SsjkVqhimnvE3yHyQetdqpFFL+aHhce5Qqo6q1CNSZwb7UbYVMWyWGmbn0VpilLX5MtwP1RvmO1h0N1T4H2e0+K6XwBhXazOe6/5oNLddSX5gAeoAHyV1T4wb+io4cppfZe+EsG7CDve2/vPPjbQeQFgguKS5KxnR7XN9R3h9fcrmAGtVC42JsHN9pjg5p8Qdr+IuPVZ6k1JSZf+NOLiiVBih3eLC19je4IDtOYBI189FIFe21yfgel+Sr9Lj8Z1NmuPtAix9eqltxVh5tPu/v/AJWgnZmOLQaFY37w9/hf5EKFxFiGSllIOpGQW3vIQzT0cT6KL27DuGnfkOYsfhohfFNXeKNgNhnvvya02+JCYqK6Az7lrdMh28tVtoPvj0k/Gy0ufvH1IP8A+QsWd4fyj6OTAJYPEZZo42uLnOkiswuGtntcb3bewAJ9F3qdvcXJfstpi+sLjtHG47u3cQ0aHTm5darH2auE/Z1j6RznjRh9octx4dQubyEyPlaRmYbtOnIhdR4kN7qNwXgEckc12i5kd8gqUfOjSk1x2efK+idE8tcNR7iOoUddd+0bgiwLmj2bkH5g+a5JlWjjnzRl5cfB/o1SW2RJdTkdOmp2hp8f1jrbyCCVNEfQ8+qsj2C93Dzvy9FAmu69xpff8FYogVyqhyHTU87cltTv6IrVQDUNGpG9tyUKmpzG5Vc2BSVosYszi6fgMUcynnVBKGpBNtj0RiN+iyZwcXs0oyUlaMErMT1pItGmyjRKyZnQ3Eje3mpTZFFxD2b9ER8g2A8Nf3Xjo4pipGqzRutJIPG62nV3xIqJ9pFXV/smrQe0B9qzDbwGYfULlD1f/shqv8y5vWI38w5qnLcGRWpo7NMO4Sqjibw9r2lW92rD5Kh10hErgqTLsDmXEGJBsj42AaEXJt577lBI6yTNcPPlew9EU4spslY/TRwa71Isfkg7mWbpzWpDcUzKy6mybHj0wOjzb3rafiGSQta52gO43F0Me7KPH+7JmIc1IhbLJmkDczJMw8lLEc/ZCUOje08gTmHmLILQVJZ7J0O4XU/sv4Z7d7pCPzFu9poX/db6bonpWhxe9hT7GI32qHyMLc3ZhrrHK4DOTZ2x1IV+q5M108QGNDGANaNAALADoAFAqajKCqGSRcxR9lfxmC4N079nosJQf+4fkELxXF9Tex+SL8BAHtSPvA/+IVeErmizkTUHZJ4lgDgQRoV5u4twr8nqpGD2SczfJ2tl6bx6mJXLONOGGSvaXDUggOG4O4VmE+EnZXnDnBUcfukrf/7fO+/8Ela+aBV+Gf0WWWW+nxUVzS4nonWSAXtb++i3bCTc5rBXSuZ/JgABa7lDrqMbG17XsPkp5eGjQ+fUlMZdSep3KjVgVuenyvFuWvqnqLGLnI/Q8j1RSrogfDXUqv4kwMN279VxyYlNbO2PI4PQdc9MGRCW1Lg0BtyT12WRWPGr26dQqEuna8F2PURfkLMlWlYbsKiQVjSLgqU9wLVxcGns68k/DK5TO/PO8Qn51GZpN7wnp3q01tFdeH/SPI5Xz7JWAT5uZa8fJc+e9Xb7H4c1cTybG8+8tH1TmuxkYvvR3WI91U7HaEiXMFcYRomauga/dU0rRdumcY4ywhhY6VziJG2DdNHa+yfeqfM0ZGkb31C7ri3CbJmOa4XB3HQ9R4rmGP8ACM1Me8wln6r7XB6A22Nldwz1xZRzwt8kUqpac2qejYLbJ+emLnloFyNgASSrl9n32cSVkuaVro6dvtkgtLj9xl/nyXdySRWoD8GcKyVtS2Jlw0nvvt3WMG5v16DxXpLD8OjpoWQwjKxgAA+ZPUne6VDQRU0YjhY2Ng5NFvU9T4qJWYjZVMuUsY8VjlZVBovdVnE60m9tPifVSaicu1Kr+J1dr2VCc7NCEa8Aysfc7XJNg0a6roXB+HCGEjmTdx6lVzhnAnE9tINT7IPIdfNWuWqyNsN08Sp8mGV8lxQsUqhbVUvEpWuP7pB9yI4pXblVWvnOuXVx0A8SpPJsFjVUg/8AkrPBJVzJP0KSfy/oXxfsq7qrKbc+qfjqr8/chAqCXDmU6+SwXoDDCcdRe+blyTzp7nbTewQaGp0PLqSpFJU6WB9EAS5DuXDTU280MrqXM0WF720UyeUvIaBfqeWi2FZZxYzkPTx1SfgaB01Pldl0AI36aLFRUNjFg4OPwtbZSXUnaAm+17+Kr1fXtDsrBcDn4+CryR0QXwGkjcLuu12wuLt8/BTqnh97Wl8Zz21NjsPEKrRYkQLAD1uUYwXiaWJ4J7w5jw6BCTY20vBClw8vcHAd4bhayYfIRcMcfRHsRxMyyHI0MYdQB4qE1r72DjptroUfG3vwNZKKzKCCQQQei6B9isg/K5RzMWno4XQXHqASQdq322WzeLTpr5FWD7EqO880n3WtaP4jc/JcM2oM7YXc0dqjdsnraqOxSItVQiy7L7HewvqOS3kpmPbkewOB3aRcFbsFkjJZdk6Kz2RcP4ep4SXRwRsJ3LWAE+u6mlywJbpqd9kORFRd0MVkiCzSKbWS6KvV1cACqspF2MaVGMRrcoUXAsNM8mdw7jTp+0fwUShp3VT/ANhp1PXwCu9JG2NoAFgFCMeTtkvxX7JDnBreiB19buncRruirdfiG66SkJRI+JVqKcNYHmHavGp9kHkOqgYFgbqh4e4HID/MfwV8dliZYdEoRvbHOVaQP/w0JLb/ABQdUl10QpnB5Hlh9m3RTQ4dnrqfqn64B0V93ckCbNlk71wtxOzGofFO6R9ttL2T0eGuDwdmi11rPdtntvvr5KdJXGVoawevJNukIVbXNLeziHLvO81BpLtdlsdNT+Kltog3S/W/+5QbG8YuMkfk53XwC52So0x3GRqyI7+075gKvhq2a26djhI32URmIQilLCXbb8kPjZYolSjW6nETCDNQAdCPROxvBJA9oc1tFOD3Xi4Ox5jyWarD7ODgdNNt1JMRPwkNc17DazgRv97Qm3nYqz/Y/hZiinzb9qW/yi31VPp6QRytOrwT7OuoPl/ei6xwjShsNwCMznO131Wf1jpf0udKu4sEakxOso2yz2izky81ZM7VaGRRg9IuT5EVBEoSWTVRUiyhzVFlDnkNkcyaxryaYlWXBCrEsLpHWJ06BGKgEhMQw2XJ7J3RPw9rY2ADROy1hOgUN17LWSYRsLipJ+iNETFasNvqoWC4Yal+Y+wPihDpXVEwYNibnwCv+HMbGwNbpYJpWwbrwFoWtjbYC1kFxbErX1W1figaDqqZiOKGQkN1U3K9Iio+wr/inikq52T+qSOP7HoByeyP3kGxn9J7kklvR/ExX5CL/wBB6JYD+j/iWElF+Rol1Xsy+So5/FJJc/Y/QmbFSuR8kklIixN2b6qVBukkukRMMSfomqZN+i/vokkmA/Q+0f3T8l1DhP8A6aP91JJZfWejQ6X2G5Nk25JJZ5bNlkJJIQyHUbrWp2SSSZIHvTcaSSQmbP8Aqh3EH6I+nySSUkNFf4W/Tu8grwNkklIh7AXEGyA4dsUkk4gPpJJKQH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AutoShape 6" descr="data:image/jpeg;base64,/9j/4AAQSkZJRgABAQAAAQABAAD/2wCEAAkGBhQSERQUEhQVFRUVFxUXFxQXFBQUFBUUFBUVFBQVFRUXHCYeFxokHBQUHy8gJCcpLCwsFR4xNTAqNSYrLCkBCQoKDgwOGA8PGCwcHRwpKSksKSkpLCkpKSwsKSwpKSkpKSkpKSksKSkpKSkpKSksKSkpKSwpKSkpKSksLCwpLP/AABEIAOEA4QMBIgACEQEDEQH/xAAcAAABBAMBAAAAAAAAAAAAAAAFAAMEBgECBwj/xABEEAABAwIEAwUFAwoFAwUAAAABAAIDBBEFEiExBkFREyJhcYEykaGxwQdS0RQjM0JicoKSsvAVJHPh8TRTohYXRJPC/8QAGgEAAgMBAQAAAAAAAAAAAAAAAAECBAUDBv/EACQRAAICAgEEAgMBAAAAAAAAAAABAhEDIRIEIjFBE1EyYXEj/9oADAMBAAIRAxEAPwDoE7VAmjRVzVHljWObKAczFrJsiUlMockKiMD1UaGVEG6OVDEIq0kyaQL7PvIlBKAQFDyc1gy2PkiTJUXjCGg2KLPIVd4cqswPgi4BvfkpRejnxMVLNFX8TpA69wrKJ2kIbiDAQSEpIEzkHGOEFpEjdhofLkfiqmQuhcb1zWRuZfvO0A+ZXPC5aPTNuGzN6lJT0Ky1ss3WCSrJWEEiVrdZuEAYSSWLoAV0lhK6AEUkkkAJJJJAGEllYQAllYusoA9ZOKbcUjImi9Y1myYkUGdwsVJkKhyBBJA6oCFTxlGphyUGWmUTogUYuqizxIq+FR5YknsZI4XqMjiDsUZ4nxR7IXdjbPazeYB6oJSNsiDagHfl1SulQmCOGYJmDPUPe5zjcXcSPdyTmOY4/LZmm+u5080RrJAW6KpV479jzUlJ2cpL2VLioXLHnW9xr7/xVfJVq4gg/NEHdrgfp9VWezWpgfYZmdVMaWE6WrUtXc4DV1gFbFqzlQBqsWWSFgoAwspJWQAkkkkAK6SSSAEsFZWCgBJLFllAHqdz1o56UgTTysQ2jL3Joi6V1swJ2MYdCmHQollWpgRQ7AzolBmjR2SBQZoddlCqJpg/s7BbtZopBhWA2yaQmyHY7fBCeJaYANdmAN7FTMbxVsNre34clV+1dUOe72nXA8Bqb25HYe9TjFt6Fx1ctIjY3Uh7HC2obbN11BCqxhVzr8MeG95rx1u3/hDBSC3sZvEh4t6tdb4LQw9qpmd1MeUu0AinWDTK1YZgomdlZHtbM7tC1rGk2zPJjNh8eQRrAODWueXOFw0+y+1gf2gNzytysrFlXiznjcPe72Wk+Q09+yfZw9Kd8o83fgu7QQOYAGloHTsmWT7Y3cxCfOBiLInA5OG5T9z+f8U2eGpujf8A7GfivQX5EDvFTHzht8lg4RGd6alP8Lx8iiwPPn/pyf7g9Hs/FaHh+f8A7TvQg/Vegn4DAf8A4cHo+QLQ8NUx3o2/wzuHzCYHn04HP/2n/wApPyTMmHSt9qN4/hK7rxBwtSiIuibJC8fquIe1w/ZcPkqOA46bj5eR5IA50krdi3Dhka5zG94X/ityI6qoIASSSSAMJLKygD1JImSE9ZNuCxDZGw1btWAE5kSJGUrrIYs9mmIYkYos0SmvB6KNUDRA7oHSeKB4tjWTuRjM88hy8fBHJKcv0CjyYJG0Wy77nnfzQmSVXspWIcPPN3SPzGzyWtOmjSRrzuAUxh2IGmflZbcC5F9BfRWevwZ+uQ305+AI+WirtTh7gSS2xGnqLrrGbXg7SUMi2G38UP52/wDIX9xTJ4ykHssDvJz/AKhAZoSyNznHX5XIQ51Ror+FuStmR1KjGVJF3pOOXd5roR3hucrhcai+lwPHkj2Az54y+1sznm21rk6LkUkoIXUuAzekjXVoq3oPtcnW36Kl4nO4z5MzRfL3n2LW5gDc5gQ1ovyWJ6V7GlwkgeBa/ZvaXWJAuAACd/RAi+NenWyKn4LAJW3kqHRdLPl11tykHgiv+Bm+Vtc4OH6pMhd55TKT8ErAOZ1vnQaLAJuVbccrZDr5OY75p5mFVbCT28UgAJyvAFwNbZo42lp03II8EWgCU9I2WOSN2ocx9vBzWlzSPcuNYMbuladmv09f+F2WgkzWIv3mk6795httz1XGcF0mnHiPqh+AQ7QVjzVyxkdxjWEG3Mhut/G5/lXPMRZaaQDk949A4rqrPbP7rfm/8Vy/Gm2qJv8AUk/qKIjZCWVhZUyIkkkkAeplo5q2aVtZYrNgbyrcNWxC2ASJGqWZavfZNukQBvIos0d08CsSO0TERmgNCh1Uqck1Kj1DLhKxgjEa0gWBsq9LLrZHa6nvdCPyaxUosGQMWaXQuA1Oh08CFXDSyfcd/KVdI7seHAZiCCG3tc9L8lOdU1L9SIYx0JLz7+a0+li5RZndU0pI5rM4jcELrH2buvRs8CfmoH5A51w97XeAYy3xCO8KQBjHtaLAO2FrC4vyVicHHZVUkwNVwl1XYR9qdPzdyMwDLbjXTf0T0tJ3SPyKQOto5skjrEg5XWAsfrqjOKcNCU52uyO9bHfpqN1CbwvUD2Zz/PIPquZIa4emAjkBBOaJ7G2JBcXuAyjQ6nf08VY4KljpgBqe2kdYOF7dlla61rhpG3vuUJwiiq6W/ZiJ1+rvwKKtxutG9PG7xDz/ALqDQDgps5kaBHcmEljfYeA57rE23N7OOU7DfkSw97THZoABa4WHKxc0jyuDZCBismUtdh4yHdrcoadtxlsdgnqbHnXDRTOY3YAAEjTwOvPklTETMC1bD4tZ/SAuP4aLVNQPEfMrsOCRFoiB3GQH0sFyGmFq2p8z/UVNkkEWjv8A8Pyd/uuacQttVT/6j/nddLHtj9w/1NXNeIz/AJqf/UciIMGpJLCmRMpLCygD0z2rm76p2KrB5rDkxJECsU2KCAkusF+iGjM3YrYVRG49yQ7JhTZTLawHmtmyBRHY+0rMrStGSAJ0PumBE7LVR6mPkiDyFDnshoAJWQoVVx2KO1sgCquMYwyO5cdeQ5nyClCLbpCk0lbHHu1C2frtdBamfO1royS4k2HUWvY9CD71tTYqdni3rrput/poLHCjHzz+SVhqNxA/uyPcM1P6QeIPwsqvFVZra/FSKcnOTe1gHHUgDK7XXyJXTNuJyh5L8KoLYVIVYp5H+y7Nfuj9rdzS5zRs3QHMNNTspohk6qmdQ324WwmCBHtAsdvIOR9yALE2UJwT30ufK5KrIrXjcLZuJu6IAtVI8Z2nxHzXHKE5qyoPj83FX0YyRr0B+S59gRvLOepH1QxoLN1k8m295v8ARcsxeXNPK7rI/wDqKv2E1Ev+YkluAHuytItZsYdt4WDdea5u51zc89URBmEkklMiJZWFlAHpx4TRKekCZcFim0K6bcFklalyAI0wQ2epczYkfFEp3ILWOUaBIcbxC8bgH4Lc8XhouWn4FBJXKFVHulToTCE32rQi4yyaG2w/FDav7VWEd2Nx8yAqDibLTP8AEn3qIQr0cEKsoyzTTotlXxzLLcNAYPeUHlJJJcS4nck3KgQGxRmCC/irWOEYrSK85yl5Y5heImMgG+VWGaFs9soGawGY6ZnHWx8VVJGWKLYLiRYRbW2/4rtFnJkylY5jje+m7TyVjwKXvPNzqwhtrZruIADb6XvtdD2ta9lySSXCzhuwG983XkieBRGN8gtsBmcADoLuJDefshthrr4J5JXEIrYccwDMeQc/mWNLmyRaucdWOzB1gO65GYYkLpYruAta1gbagBuXLG11u8zuvuDqCUcjbZViZoaZammCqHFtbM6pMIkfFGxjDZhLXSF7Q4uLhrYElth90qHR18sLSYpH5m3dllkc+N4aLlrsxOQm2jhaxtfRMC9fki1NF4JzDK4TQxyt0EjGvAO4DgDY+9SwkAKq6FoZI42Aax5J20DSuUYNiQa6WwLiXciAOe5/AFW7jTicSMniiuY42kOc2xa+UECx19hh9HOHRuvPcAfZttySTffTx8UDLFiFSfyKZ50JbJtsMxy6e/4rmq6FxAcuHnxEY/me0rnpTiDEkkkpETKSSSAPUL9VGesNnutXOWKzZGnpl5TkhUaR6jYDU8miEVT1OnlQmpehMmRZHKJVeypRUeqGi6WRZS8cg1ceYIPodD9EOczn1VkxOmvc8iLFBaSK4tzBsruOfb/Cjkh3f0ajhR7DJBlH3vqmIKHRNVEeUi3UKePMuVCnh7bJ1ZSdPX++iHl2V2nqjNOSRlOtx9FBxGmtt6nldXSmE6LEyB3bDa99RpysVZcIAFy3YlpIJBHabhoda47xDh5WKoNJMWldB4Ni7RoP7RO+/dsb9d1Gb0CLdhlNlYOvXQE8y425k6nzU0LRoW64kiFi+CRVLQJAQ5vsyNOWRl97HmPAiyBj7OmOP5yomez7ndZcdHOGpCtQK2CAFDEGtDWgBrQAANgALAe4IBxjjZjZ2Mb2tllGpLg0sivZzh+0dWt0+8eSOVNU2NjnvNmtBLuth0HMnYDqQuaVVY6R75JIzmebnvOGUDRrNQB3Rp7+qAIeNB7aSXvDJZgsA3roBa1hp0QDBL5BqLWJy3F731O2yLY9k/JpLMs67O8TCbC5uNDmv5IVhBGTbXL7V9PABNjC3F2lCB4xD4X+i5+ugca/9G39+P5OXP0R8BISSSSkREkkkgDs+G8Sg80chxEOXIIKstR3DsdI3WRLG0bHJM6O6UFRJpELo8XDgn5J7quySGaiZQJDdb1Eii51JDY61q0qIU/ApD4bhFioCSUNxqFVuw7OpLTzXQXw6Kn8VQZJWSDrZdsEttfZyzR0n9E809moNiDdwj4ddg8kAxJ2pTxfkOX4k7CychO+1vdcpycBwsbDwUDBdRbNbU+g5lFZorkZPZbsevUrag7RkyVMnfZ/gmesYTsxr3+Vm5QbHxePcrzhuHthlmYwBoBaQB+0wE/G6FfZtB/mJjY6MAvysXXt62+CPSutVSeLWH1aXD5EKpN/6lhR/wArJYK2umw5bZl0OA4Ctk2HLYFAFX43xEdyC5F7SPyhx7oJEbTl1F3Bzv4AqoJQNprebi3+u6k4jVOmlfLZpD3EtBbezB3Y9c33QDtzKYBcP1B6OkHyCYyHj7yaR/5wOGZndDmm5110aFE4K4TmrXHKXNij9pw11IvkbyvzvyU/E25oHjIQSWa5gTvsM2upXb+FOH2UNFHC0aht3nm6R2r3H108gFzm/R0gl7OTYtgTJc1PI5wtlII3vY2PzXLMSojDK+Mm5Y4i/W2xXeeLKNolElrHY8rhci4twnvyTNNwXd4dL7HyXLBk3TZZ6jEquKK0ksFK6tlAyktcyygA+469FgOsp9VS6AWt4dVCkiI0K55MPtHfHl9MJUGJEKwU2I5gqbGUToqmyzckC/CRZHvumgU3BNcLZzlxRNkqGSymxv0QfPqpcdSkySJsrlWOLI7xeIKOSToLjTrgDqpY9SsjkVqhimnvE3yHyQetdqpFFL+aHhce5Qqo6q1CNSZwb7UbYVMWyWGmbn0VpilLX5MtwP1RvmO1h0N1T4H2e0+K6XwBhXazOe6/5oNLddSX5gAeoAHyV1T4wb+io4cppfZe+EsG7CDve2/vPPjbQeQFgguKS5KxnR7XN9R3h9fcrmAGtVC42JsHN9pjg5p8Qdr+IuPVZ6k1JSZf+NOLiiVBih3eLC19je4IDtOYBI189FIFe21yfgel+Sr9Lj8Z1NmuPtAix9eqltxVh5tPu/v/AJWgnZmOLQaFY37w9/hf5EKFxFiGSllIOpGQW3vIQzT0cT6KL27DuGnfkOYsfhohfFNXeKNgNhnvvya02+JCYqK6Az7lrdMh28tVtoPvj0k/Gy0ufvH1IP8A+QsWd4fyj6OTAJYPEZZo42uLnOkiswuGtntcb3bewAJ9F3qdvcXJfstpi+sLjtHG47u3cQ0aHTm5darH2auE/Z1j6RznjRh9octx4dQubyEyPlaRmYbtOnIhdR4kN7qNwXgEckc12i5kd8gqUfOjSk1x2efK+idE8tcNR7iOoUddd+0bgiwLmj2bkH5g+a5JlWjjnzRl5cfB/o1SW2RJdTkdOmp2hp8f1jrbyCCVNEfQ8+qsj2C93Dzvy9FAmu69xpff8FYogVyqhyHTU87cltTv6IrVQDUNGpG9tyUKmpzG5Vc2BSVosYszi6fgMUcynnVBKGpBNtj0RiN+iyZwcXs0oyUlaMErMT1pItGmyjRKyZnQ3Eje3mpTZFFxD2b9ER8g2A8Nf3Xjo4pipGqzRutJIPG62nV3xIqJ9pFXV/smrQe0B9qzDbwGYfULlD1f/shqv8y5vWI38w5qnLcGRWpo7NMO4Sqjibw9r2lW92rD5Kh10hErgqTLsDmXEGJBsj42AaEXJt577lBI6yTNcPPlew9EU4spslY/TRwa71Isfkg7mWbpzWpDcUzKy6mybHj0wOjzb3rafiGSQta52gO43F0Me7KPH+7JmIc1IhbLJmkDczJMw8lLEc/ZCUOje08gTmHmLILQVJZ7J0O4XU/sv4Z7d7pCPzFu9poX/db6bonpWhxe9hT7GI32qHyMLc3ZhrrHK4DOTZ2x1IV+q5M108QGNDGANaNAALADoAFAqajKCqGSRcxR9lfxmC4N079nosJQf+4fkELxXF9Tex+SL8BAHtSPvA/+IVeErmizkTUHZJ4lgDgQRoV5u4twr8nqpGD2SczfJ2tl6bx6mJXLONOGGSvaXDUggOG4O4VmE+EnZXnDnBUcfukrf/7fO+/8Ela+aBV+Gf0WWWW+nxUVzS4nonWSAXtb++i3bCTc5rBXSuZ/JgABa7lDrqMbG17XsPkp5eGjQ+fUlMZdSep3KjVgVuenyvFuWvqnqLGLnI/Q8j1RSrogfDXUqv4kwMN279VxyYlNbO2PI4PQdc9MGRCW1Lg0BtyT12WRWPGr26dQqEuna8F2PURfkLMlWlYbsKiQVjSLgqU9wLVxcGns68k/DK5TO/PO8Qn51GZpN7wnp3q01tFdeH/SPI5Xz7JWAT5uZa8fJc+e9Xb7H4c1cTybG8+8tH1TmuxkYvvR3WI91U7HaEiXMFcYRomauga/dU0rRdumcY4ywhhY6VziJG2DdNHa+yfeqfM0ZGkb31C7ri3CbJmOa4XB3HQ9R4rmGP8ACM1Me8wln6r7XB6A22Nldwz1xZRzwt8kUqpac2qejYLbJ+emLnloFyNgASSrl9n32cSVkuaVro6dvtkgtLj9xl/nyXdySRWoD8GcKyVtS2Jlw0nvvt3WMG5v16DxXpLD8OjpoWQwjKxgAA+ZPUne6VDQRU0YjhY2Ng5NFvU9T4qJWYjZVMuUsY8VjlZVBovdVnE60m9tPifVSaicu1Kr+J1dr2VCc7NCEa8Aysfc7XJNg0a6roXB+HCGEjmTdx6lVzhnAnE9tINT7IPIdfNWuWqyNsN08Sp8mGV8lxQsUqhbVUvEpWuP7pB9yI4pXblVWvnOuXVx0A8SpPJsFjVUg/8AkrPBJVzJP0KSfy/oXxfsq7qrKbc+qfjqr8/chAqCXDmU6+SwXoDDCcdRe+blyTzp7nbTewQaGp0PLqSpFJU6WB9EAS5DuXDTU280MrqXM0WF720UyeUvIaBfqeWi2FZZxYzkPTx1SfgaB01Pldl0AI36aLFRUNjFg4OPwtbZSXUnaAm+17+Kr1fXtDsrBcDn4+CryR0QXwGkjcLuu12wuLt8/BTqnh97Wl8Zz21NjsPEKrRYkQLAD1uUYwXiaWJ4J7w5jw6BCTY20vBClw8vcHAd4bhayYfIRcMcfRHsRxMyyHI0MYdQB4qE1r72DjptroUfG3vwNZKKzKCCQQQei6B9isg/K5RzMWno4XQXHqASQdq322WzeLTpr5FWD7EqO880n3WtaP4jc/JcM2oM7YXc0dqjdsnraqOxSItVQiy7L7HewvqOS3kpmPbkewOB3aRcFbsFkjJZdk6Kz2RcP4ep4SXRwRsJ3LWAE+u6mlywJbpqd9kORFRd0MVkiCzSKbWS6KvV1cACqspF2MaVGMRrcoUXAsNM8mdw7jTp+0fwUShp3VT/ANhp1PXwCu9JG2NoAFgFCMeTtkvxX7JDnBreiB19buncRruirdfiG66SkJRI+JVqKcNYHmHavGp9kHkOqgYFgbqh4e4HID/MfwV8dliZYdEoRvbHOVaQP/w0JLb/ABQdUl10QpnB5Hlh9m3RTQ4dnrqfqn64B0V93ckCbNlk71wtxOzGofFO6R9ttL2T0eGuDwdmi11rPdtntvvr5KdJXGVoawevJNukIVbXNLeziHLvO81BpLtdlsdNT+Kltog3S/W/+5QbG8YuMkfk53XwC52So0x3GRqyI7+075gKvhq2a26djhI32URmIQilLCXbb8kPjZYolSjW6nETCDNQAdCPROxvBJA9oc1tFOD3Xi4Ox5jyWarD7ODgdNNt1JMRPwkNc17DazgRv97Qm3nYqz/Y/hZiinzb9qW/yi31VPp6QRytOrwT7OuoPl/ei6xwjShsNwCMznO131Wf1jpf0udKu4sEakxOso2yz2izky81ZM7VaGRRg9IuT5EVBEoSWTVRUiyhzVFlDnkNkcyaxryaYlWXBCrEsLpHWJ06BGKgEhMQw2XJ7J3RPw9rY2ADROy1hOgUN17LWSYRsLipJ+iNETFasNvqoWC4Yal+Y+wPihDpXVEwYNibnwCv+HMbGwNbpYJpWwbrwFoWtjbYC1kFxbErX1W1figaDqqZiOKGQkN1U3K9Iio+wr/inikq52T+qSOP7HoByeyP3kGxn9J7kklvR/ExX5CL/wBB6JYD+j/iWElF+Rol1Xsy+So5/FJJc/Y/QmbFSuR8kklIixN2b6qVBukkukRMMSfomqZN+i/vokkmA/Q+0f3T8l1DhP8A6aP91JJZfWejQ6X2G5Nk25JJZ5bNlkJJIQyHUbrWp2SSSZIHvTcaSSQmbP8Aqh3EH6I+nySSUkNFf4W/Tu8grwNkklIh7AXEGyA4dsUkk4gPpJJKQH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6" name="Picture 8" descr="http://students.chem.tue.nl/ifp35/images/alcohol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243840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7086600"/>
            <a:ext cx="337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Cilt, feçes, tükrük...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4133824" cy="58477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tr-TR" sz="3200" spc="300" dirty="0" smtClean="0"/>
              <a:t>İLAÇ ETKİLEŞİMLERİ</a:t>
            </a:r>
            <a:endParaRPr lang="en-US" sz="3200" spc="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6341416" cy="206210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Absorpsiyonu değiştirmek: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Örnek: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Mide pH’sını değiştiren ilaçlar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Çözünmeyen bileşik oluşturan ilaçlar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57697"/>
            <a:ext cx="525656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Bağlanma yerini değiştirmek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98" y="4953000"/>
            <a:ext cx="56359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Metabolizma hızını değiştirmek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197025"/>
            <a:ext cx="5395772" cy="58477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tr-TR" sz="3200" spc="300" dirty="0" smtClean="0"/>
              <a:t>İLAÇ-GIDA ETKİLEŞMELERİ</a:t>
            </a:r>
            <a:endParaRPr lang="en-US" sz="3200" spc="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7315200"/>
            <a:ext cx="56901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Greyfurt suyu, yağlı yiyecekler...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929640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İlaçların Adlandırılması</a:t>
            </a:r>
            <a:endParaRPr 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39360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Kimyasal ad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Jenerik ad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Ticari (Müstahzar) adı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biam.fr/images/paracetam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236989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" y="4495800"/>
            <a:ext cx="6858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Kimyasal ad		N-</a:t>
            </a:r>
            <a:r>
              <a:rPr lang="tr-TR" sz="2800" dirty="0" smtClean="0">
                <a:solidFill>
                  <a:srgbClr val="FF0000"/>
                </a:solidFill>
              </a:rPr>
              <a:t>as</a:t>
            </a:r>
            <a:r>
              <a:rPr lang="tr-TR" sz="2800" dirty="0" smtClean="0">
                <a:solidFill>
                  <a:schemeClr val="bg1"/>
                </a:solidFill>
              </a:rPr>
              <a:t>etil-</a:t>
            </a:r>
            <a:r>
              <a:rPr lang="tr-TR" sz="2800" dirty="0" smtClean="0">
                <a:solidFill>
                  <a:srgbClr val="FF0000"/>
                </a:solidFill>
              </a:rPr>
              <a:t>par</a:t>
            </a:r>
            <a:r>
              <a:rPr lang="tr-TR" sz="2800" dirty="0" smtClean="0">
                <a:solidFill>
                  <a:schemeClr val="bg1"/>
                </a:solidFill>
              </a:rPr>
              <a:t>a-</a:t>
            </a:r>
            <a:r>
              <a:rPr lang="tr-TR" sz="2800" dirty="0" smtClean="0">
                <a:solidFill>
                  <a:srgbClr val="FF0000"/>
                </a:solidFill>
              </a:rPr>
              <a:t>am</a:t>
            </a:r>
            <a:r>
              <a:rPr lang="tr-TR" sz="2800" dirty="0" smtClean="0">
                <a:solidFill>
                  <a:schemeClr val="bg1"/>
                </a:solidFill>
              </a:rPr>
              <a:t>inofen</a:t>
            </a:r>
            <a:r>
              <a:rPr lang="tr-TR" sz="2800" dirty="0" smtClean="0">
                <a:solidFill>
                  <a:srgbClr val="FF0000"/>
                </a:solidFill>
              </a:rPr>
              <a:t>ol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Jenerik ad		Parasetamol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Ticari ad		Minoset®, Parcetol®,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</a:rPr>
              <a:t>	</a:t>
            </a:r>
            <a:r>
              <a:rPr lang="tr-TR" sz="2800" dirty="0" smtClean="0">
                <a:solidFill>
                  <a:schemeClr val="bg1"/>
                </a:solidFill>
              </a:rPr>
              <a:t>		Setamol®, Tamifen®,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</a:rPr>
              <a:t>	</a:t>
            </a:r>
            <a:r>
              <a:rPr lang="tr-TR" sz="2800" dirty="0" smtClean="0">
                <a:solidFill>
                  <a:schemeClr val="bg1"/>
                </a:solidFill>
              </a:rPr>
              <a:t>		Paranox®, Tylol®,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</a:rPr>
              <a:t>	</a:t>
            </a:r>
            <a:r>
              <a:rPr lang="tr-TR" sz="2800" dirty="0" smtClean="0">
                <a:solidFill>
                  <a:schemeClr val="bg1"/>
                </a:solidFill>
              </a:rPr>
              <a:t>		Calpol®...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40926"/>
            <a:ext cx="5867400" cy="834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AU" sz="3200" dirty="0" err="1" smtClean="0">
                <a:solidFill>
                  <a:schemeClr val="bg1"/>
                </a:solidFill>
              </a:rPr>
              <a:t>Bazı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ilaçlar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u="sng" dirty="0" err="1" smtClean="0">
                <a:solidFill>
                  <a:schemeClr val="bg1"/>
                </a:solidFill>
              </a:rPr>
              <a:t>hastalığın</a:t>
            </a:r>
            <a:r>
              <a:rPr lang="en-AU" sz="3200" u="sng" dirty="0" smtClean="0">
                <a:solidFill>
                  <a:schemeClr val="bg1"/>
                </a:solidFill>
              </a:rPr>
              <a:t> </a:t>
            </a:r>
            <a:r>
              <a:rPr lang="en-AU" sz="3200" u="sng" dirty="0" err="1" smtClean="0">
                <a:solidFill>
                  <a:schemeClr val="bg1"/>
                </a:solidFill>
              </a:rPr>
              <a:t>nedenini</a:t>
            </a:r>
            <a:r>
              <a:rPr lang="en-AU" sz="3200" u="sng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tümüyle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ortadan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kaldırabilirler</a:t>
            </a:r>
            <a:r>
              <a:rPr lang="tr-TR" sz="3200" dirty="0" smtClean="0">
                <a:solidFill>
                  <a:schemeClr val="bg1"/>
                </a:solidFill>
              </a:rPr>
              <a:t> : </a:t>
            </a:r>
            <a:r>
              <a:rPr lang="en-AU" sz="3200" b="1" spc="100" dirty="0" err="1" smtClean="0">
                <a:solidFill>
                  <a:schemeClr val="bg1"/>
                </a:solidFill>
              </a:rPr>
              <a:t>radikal</a:t>
            </a:r>
            <a:r>
              <a:rPr lang="en-AU" sz="3200" b="1" spc="100" dirty="0" smtClean="0">
                <a:solidFill>
                  <a:schemeClr val="bg1"/>
                </a:solidFill>
              </a:rPr>
              <a:t> </a:t>
            </a:r>
            <a:r>
              <a:rPr lang="en-AU" sz="3200" b="1" spc="100" dirty="0" err="1" smtClean="0">
                <a:solidFill>
                  <a:schemeClr val="bg1"/>
                </a:solidFill>
              </a:rPr>
              <a:t>tedavi</a:t>
            </a:r>
            <a:endParaRPr lang="tr-TR" sz="3200" b="1" spc="1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AU" sz="3200" dirty="0" err="1" smtClean="0">
                <a:solidFill>
                  <a:schemeClr val="bg1"/>
                </a:solidFill>
              </a:rPr>
              <a:t>Bazı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ilaçlar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da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hastalığa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yol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açan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u="sng" dirty="0" err="1" smtClean="0">
                <a:solidFill>
                  <a:schemeClr val="bg1"/>
                </a:solidFill>
              </a:rPr>
              <a:t>patolojik</a:t>
            </a:r>
            <a:r>
              <a:rPr lang="en-AU" sz="3200" u="sng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etkeni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kısmen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engelleyerek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hastalığın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geliş</a:t>
            </a:r>
            <a:r>
              <a:rPr lang="tr-TR" sz="3200" dirty="0" smtClean="0">
                <a:solidFill>
                  <a:schemeClr val="bg1"/>
                </a:solidFill>
              </a:rPr>
              <a:t>mesini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yavaşlatırlar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ya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da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hastalık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nedenini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etkilemeden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u="sng" dirty="0" err="1" smtClean="0">
                <a:solidFill>
                  <a:schemeClr val="bg1"/>
                </a:solidFill>
              </a:rPr>
              <a:t>semptomlarını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düzeltebilirler</a:t>
            </a:r>
            <a:r>
              <a:rPr lang="tr-TR" sz="3200" dirty="0" smtClean="0">
                <a:solidFill>
                  <a:schemeClr val="bg1"/>
                </a:solidFill>
              </a:rPr>
              <a:t> : </a:t>
            </a:r>
            <a:r>
              <a:rPr lang="en-AU" sz="3200" b="1" spc="100" dirty="0" err="1" smtClean="0">
                <a:solidFill>
                  <a:schemeClr val="bg1"/>
                </a:solidFill>
              </a:rPr>
              <a:t>semptomatik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ya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dirty="0" err="1" smtClean="0">
                <a:solidFill>
                  <a:schemeClr val="bg1"/>
                </a:solidFill>
              </a:rPr>
              <a:t>da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sz="3200" b="1" spc="100" dirty="0" err="1" smtClean="0">
                <a:solidFill>
                  <a:schemeClr val="bg1"/>
                </a:solidFill>
              </a:rPr>
              <a:t>palyatif</a:t>
            </a:r>
            <a:r>
              <a:rPr lang="en-AU" sz="3200" b="1" spc="100" dirty="0" smtClean="0">
                <a:solidFill>
                  <a:schemeClr val="bg1"/>
                </a:solidFill>
              </a:rPr>
              <a:t> </a:t>
            </a:r>
            <a:r>
              <a:rPr lang="en-AU" sz="3200" b="1" spc="100" dirty="0" err="1" smtClean="0">
                <a:solidFill>
                  <a:schemeClr val="bg1"/>
                </a:solidFill>
              </a:rPr>
              <a:t>tedavi</a:t>
            </a:r>
            <a:endParaRPr lang="en-AU" sz="3200" spc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Where drugs come from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4762137" cy="526297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Geleneksel olarak;</a:t>
            </a:r>
          </a:p>
          <a:p>
            <a:endParaRPr lang="tr-T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Bitkiler (...)</a:t>
            </a:r>
          </a:p>
          <a:p>
            <a:endParaRPr lang="tr-T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Hayvanlar (...)</a:t>
            </a:r>
          </a:p>
          <a:p>
            <a:endParaRPr lang="tr-T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Mineraller (...)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DEsXHVh_AmaB1kK3JuBAsKRH_UADBMxPlWGM_IIGZyFwE7Wcq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910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SV1MvmMjjdunRnuNyUglHSe0nmZMsd3MLXWRTkx4EaBtOhuWJC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32054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196" y="914400"/>
            <a:ext cx="557562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4400" dirty="0" smtClean="0">
                <a:solidFill>
                  <a:schemeClr val="bg1"/>
                </a:solidFill>
              </a:rPr>
              <a:t>Kimyasal olarak </a:t>
            </a:r>
          </a:p>
          <a:p>
            <a:pPr algn="ctr">
              <a:lnSpc>
                <a:spcPct val="200000"/>
              </a:lnSpc>
            </a:pPr>
            <a:r>
              <a:rPr lang="tr-TR" sz="4400" dirty="0" smtClean="0">
                <a:solidFill>
                  <a:schemeClr val="bg1"/>
                </a:solidFill>
              </a:rPr>
              <a:t>sentezlenmiş ilacın </a:t>
            </a:r>
          </a:p>
          <a:p>
            <a:pPr algn="ctr">
              <a:lnSpc>
                <a:spcPct val="200000"/>
              </a:lnSpc>
            </a:pPr>
            <a:r>
              <a:rPr lang="tr-TR" sz="4400" dirty="0" smtClean="0">
                <a:solidFill>
                  <a:schemeClr val="bg1"/>
                </a:solidFill>
              </a:rPr>
              <a:t>ne üstünlükleri olabilir?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43600"/>
            <a:ext cx="5181600" cy="304698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Safsızlıklar az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Amaca göre moleküller </a:t>
            </a:r>
            <a:r>
              <a:rPr lang="tr-TR" sz="3200" u="sng" dirty="0" smtClean="0">
                <a:solidFill>
                  <a:schemeClr val="bg1"/>
                </a:solidFill>
              </a:rPr>
              <a:t>modifiye</a:t>
            </a:r>
            <a:r>
              <a:rPr lang="tr-TR" sz="3200" dirty="0" smtClean="0">
                <a:solidFill>
                  <a:schemeClr val="bg1"/>
                </a:solidFill>
              </a:rPr>
              <a:t> edilebilir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14400"/>
            <a:ext cx="5184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Recombinant DNA technology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bilgicik.com/wp-content/rekombin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545085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1741</TotalTime>
  <Words>555</Words>
  <Application>Microsoft Office PowerPoint</Application>
  <PresentationFormat>A4 Kağıt (210x297 mm)</PresentationFormat>
  <Paragraphs>167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Baskerville Old Face</vt:lpstr>
      <vt:lpstr>BatangChe</vt:lpstr>
      <vt:lpstr>Calibri</vt:lpstr>
      <vt:lpstr>Wingdings</vt:lpstr>
      <vt:lpstr>Wingdings 2</vt:lpstr>
      <vt:lpstr>Wingdings 3</vt:lpstr>
      <vt:lpstr>Apex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ARZUONAY</dc:creator>
  <cp:lastModifiedBy>Windows Kullanıcısı</cp:lastModifiedBy>
  <cp:revision>231</cp:revision>
  <dcterms:created xsi:type="dcterms:W3CDTF">2010-09-17T06:58:33Z</dcterms:created>
  <dcterms:modified xsi:type="dcterms:W3CDTF">2020-02-24T10:21:03Z</dcterms:modified>
</cp:coreProperties>
</file>