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0"/>
  </p:notesMasterIdLst>
  <p:sldIdLst>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025995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86255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40480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69668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66430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144925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98406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506487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625834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980356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696017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solidFill>
                  <a:prstClr val="black">
                    <a:tint val="75000"/>
                  </a:prstClr>
                </a:solidFill>
              </a:rPr>
              <a:pPr/>
              <a:t>‹#›</a:t>
            </a:fld>
            <a:endParaRPr lang="tr-TR" altLang="tr-TR">
              <a:solidFill>
                <a:prstClr val="black">
                  <a:tint val="75000"/>
                </a:prstClr>
              </a:solidFill>
            </a:endParaRPr>
          </a:p>
        </p:txBody>
      </p:sp>
    </p:spTree>
    <p:extLst>
      <p:ext uri="{BB962C8B-B14F-4D97-AF65-F5344CB8AC3E}">
        <p14:creationId xmlns:p14="http://schemas.microsoft.com/office/powerpoint/2010/main" val="3137003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7956883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u="sng" dirty="0"/>
              <a:t>Hukukta Yaptırım</a:t>
            </a:r>
            <a:r>
              <a:rPr lang="tr-TR" dirty="0"/>
              <a:t/>
            </a:r>
            <a:br>
              <a:rPr lang="tr-TR" dirty="0"/>
            </a:br>
            <a:endParaRPr lang="tr-TR" dirty="0"/>
          </a:p>
        </p:txBody>
      </p:sp>
      <p:sp>
        <p:nvSpPr>
          <p:cNvPr id="30723" name="İçerik Yer Tutucusu 2"/>
          <p:cNvSpPr>
            <a:spLocks noGrp="1"/>
          </p:cNvSpPr>
          <p:nvPr>
            <p:ph idx="1"/>
          </p:nvPr>
        </p:nvSpPr>
        <p:spPr/>
        <p:txBody>
          <a:bodyPr/>
          <a:lstStyle/>
          <a:p>
            <a:r>
              <a:rPr lang="tr-TR" altLang="tr-TR" b="1" smtClean="0"/>
              <a:t>Ceza:</a:t>
            </a:r>
            <a:r>
              <a:rPr lang="tr-TR" altLang="tr-TR" smtClean="0"/>
              <a:t> Hukuk kurallarının etkinliğini sağlamak amacı ile kurallara uyulmaması halinde uygulanan yaptırımı ifade eder. Bu konuda farlı görüşler ileri sürülmüştür. </a:t>
            </a:r>
          </a:p>
          <a:p>
            <a:pPr lvl="1"/>
            <a:r>
              <a:rPr lang="tr-TR" altLang="tr-TR" b="1" smtClean="0"/>
              <a:t>Ödetici Ceza Görüşüne </a:t>
            </a:r>
            <a:r>
              <a:rPr lang="tr-TR" altLang="tr-TR" smtClean="0"/>
              <a:t>göre, cezanın amacı yapılan bir kötülüğü ödetmektir.</a:t>
            </a:r>
          </a:p>
          <a:p>
            <a:pPr lvl="1"/>
            <a:r>
              <a:rPr lang="tr-TR" altLang="tr-TR" b="1" smtClean="0"/>
              <a:t>Önleyici Ceza Görüşüne</a:t>
            </a:r>
            <a:r>
              <a:rPr lang="tr-TR" altLang="tr-TR" smtClean="0"/>
              <a:t> göre, cezanın  amacı toplumu ve kişiyi suçtan korumaktır.</a:t>
            </a:r>
          </a:p>
          <a:p>
            <a:endParaRPr lang="tr-TR" altLang="tr-TR" smtClean="0"/>
          </a:p>
        </p:txBody>
      </p:sp>
    </p:spTree>
    <p:extLst>
      <p:ext uri="{BB962C8B-B14F-4D97-AF65-F5344CB8AC3E}">
        <p14:creationId xmlns:p14="http://schemas.microsoft.com/office/powerpoint/2010/main" val="2208399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u="sng" dirty="0"/>
              <a:t>Hukukta Yaptırım</a:t>
            </a:r>
            <a:endParaRPr lang="tr-TR" dirty="0"/>
          </a:p>
        </p:txBody>
      </p:sp>
      <p:sp>
        <p:nvSpPr>
          <p:cNvPr id="31747" name="İçerik Yer Tutucusu 2"/>
          <p:cNvSpPr>
            <a:spLocks noGrp="1"/>
          </p:cNvSpPr>
          <p:nvPr>
            <p:ph idx="1"/>
          </p:nvPr>
        </p:nvSpPr>
        <p:spPr/>
        <p:txBody>
          <a:bodyPr/>
          <a:lstStyle/>
          <a:p>
            <a:pPr lvl="1"/>
            <a:r>
              <a:rPr lang="tr-TR" altLang="tr-TR" b="1" smtClean="0"/>
              <a:t>Birleştirici Ceza Görüşüne </a:t>
            </a:r>
            <a:r>
              <a:rPr lang="tr-TR" altLang="tr-TR" smtClean="0"/>
              <a:t>göre suç işleyen kişinin cezalandırılacağını göstermek suretiyle bu eğilimde olan kişilerin suç işlemesini caydırmaktır.</a:t>
            </a:r>
          </a:p>
          <a:p>
            <a:pPr lvl="1"/>
            <a:r>
              <a:rPr lang="tr-TR" altLang="tr-TR" b="1" smtClean="0"/>
              <a:t>Çağdaş Ceza Hukuku </a:t>
            </a:r>
            <a:r>
              <a:rPr lang="tr-TR" altLang="tr-TR" smtClean="0"/>
              <a:t>anlayışına göre cezanın amacı suçluya acı ve ızdırap vermek yerine onu topluma yeniden kazandırmak olmalıdır.</a:t>
            </a:r>
          </a:p>
          <a:p>
            <a:r>
              <a:rPr lang="tr-TR" altLang="tr-TR" smtClean="0"/>
              <a:t> </a:t>
            </a:r>
          </a:p>
          <a:p>
            <a:endParaRPr lang="tr-TR" altLang="tr-TR" smtClean="0"/>
          </a:p>
        </p:txBody>
      </p:sp>
    </p:spTree>
    <p:extLst>
      <p:ext uri="{BB962C8B-B14F-4D97-AF65-F5344CB8AC3E}">
        <p14:creationId xmlns:p14="http://schemas.microsoft.com/office/powerpoint/2010/main" val="2333714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Zorla İcra: </a:t>
            </a:r>
            <a:endParaRPr lang="tr-TR" dirty="0"/>
          </a:p>
        </p:txBody>
      </p:sp>
      <p:sp>
        <p:nvSpPr>
          <p:cNvPr id="32771" name="İçerik Yer Tutucusu 2"/>
          <p:cNvSpPr>
            <a:spLocks noGrp="1"/>
          </p:cNvSpPr>
          <p:nvPr>
            <p:ph idx="1"/>
          </p:nvPr>
        </p:nvSpPr>
        <p:spPr/>
        <p:txBody>
          <a:bodyPr/>
          <a:lstStyle/>
          <a:p>
            <a:r>
              <a:rPr lang="tr-TR" altLang="tr-TR" smtClean="0"/>
              <a:t>Hukuka aykırı bir davranışın düzeltilmesi için bireyin bir işi yapması veya bir şey vermesi şeklinde meydana gelir. Örneğin borcunu ödemeyen bir kişiye karşı alacaklının dava açması ve borcu icra yolu ile tahsil etmesi, İcra yolu ile tahliye vb.</a:t>
            </a:r>
          </a:p>
          <a:p>
            <a:endParaRPr lang="tr-TR" altLang="tr-TR" smtClean="0"/>
          </a:p>
        </p:txBody>
      </p:sp>
    </p:spTree>
    <p:extLst>
      <p:ext uri="{BB962C8B-B14F-4D97-AF65-F5344CB8AC3E}">
        <p14:creationId xmlns:p14="http://schemas.microsoft.com/office/powerpoint/2010/main" val="3092001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Zararın Tazmini: </a:t>
            </a:r>
            <a:endParaRPr lang="tr-TR" dirty="0"/>
          </a:p>
        </p:txBody>
      </p:sp>
      <p:sp>
        <p:nvSpPr>
          <p:cNvPr id="33795" name="İçerik Yer Tutucusu 2"/>
          <p:cNvSpPr>
            <a:spLocks noGrp="1"/>
          </p:cNvSpPr>
          <p:nvPr>
            <p:ph idx="1"/>
          </p:nvPr>
        </p:nvSpPr>
        <p:spPr/>
        <p:txBody>
          <a:bodyPr/>
          <a:lstStyle/>
          <a:p>
            <a:r>
              <a:rPr lang="tr-TR" altLang="tr-TR" smtClean="0"/>
              <a:t>Hukuka aykırı davranan bir kişinin eyleminden bir başkası zarar görmüş ise hukuk bu zararın karşılanmasını ister. (sürücü hatasından zarar gören yaya örneğinde olduğu gibi) Başkasına verilen zararın karşılanmasına “tazminat” denilir. Tazminat Maddi (parayla ölçülebilir) ve Manevi (parayla ölçülemeyen, bireyin kişisel değerlerine yönelik verilen zarar) tazminat şeklinde ortaya çıkar ve mahkemece belirlenir.</a:t>
            </a:r>
          </a:p>
          <a:p>
            <a:endParaRPr lang="tr-TR" altLang="tr-TR" smtClean="0"/>
          </a:p>
        </p:txBody>
      </p:sp>
    </p:spTree>
    <p:extLst>
      <p:ext uri="{BB962C8B-B14F-4D97-AF65-F5344CB8AC3E}">
        <p14:creationId xmlns:p14="http://schemas.microsoft.com/office/powerpoint/2010/main" val="3604565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 </a:t>
            </a:r>
            <a:r>
              <a:rPr lang="tr-TR" dirty="0"/>
              <a:t/>
            </a:r>
            <a:br>
              <a:rPr lang="tr-TR" dirty="0"/>
            </a:br>
            <a:r>
              <a:rPr lang="tr-TR" b="1" dirty="0"/>
              <a:t>İşlemin Geçersizliği: </a:t>
            </a:r>
            <a:endParaRPr lang="tr-TR" dirty="0"/>
          </a:p>
        </p:txBody>
      </p:sp>
      <p:sp>
        <p:nvSpPr>
          <p:cNvPr id="34819" name="İçerik Yer Tutucusu 2"/>
          <p:cNvSpPr>
            <a:spLocks noGrp="1"/>
          </p:cNvSpPr>
          <p:nvPr>
            <p:ph idx="1"/>
          </p:nvPr>
        </p:nvSpPr>
        <p:spPr/>
        <p:txBody>
          <a:bodyPr/>
          <a:lstStyle/>
          <a:p>
            <a:r>
              <a:rPr lang="tr-TR" altLang="tr-TR" smtClean="0"/>
              <a:t>İşlemin geçerli sayılması için yasada bir geçerlilik koşulu öngörülmüş ve işlem bu şekle uygun yapılmamış ise bunun yaptırımı işlemin yok sayılması (</a:t>
            </a:r>
            <a:r>
              <a:rPr lang="tr-TR" altLang="tr-TR" b="1" smtClean="0"/>
              <a:t>Mutlak Butlan</a:t>
            </a:r>
            <a:r>
              <a:rPr lang="tr-TR" altLang="tr-TR" smtClean="0"/>
              <a:t>; ortada bir işlem vardır ancak hiçbir hüküm ifade etmez. Örneğin evlenen çiftlerden birinin evlilik merasimi anında evli olması Mutlak Butlandır. </a:t>
            </a:r>
            <a:r>
              <a:rPr lang="tr-TR" altLang="tr-TR" b="1" smtClean="0"/>
              <a:t>Nisbi Butlan</a:t>
            </a:r>
            <a:r>
              <a:rPr lang="tr-TR" altLang="tr-TR" smtClean="0"/>
              <a:t> ise, yararı korunan kişinin lehine konulan bir koşulun yerine getirilmemesi durumunda ortaya çıkan yok sayma halidir.) şeklinde uygulanır</a:t>
            </a:r>
          </a:p>
          <a:p>
            <a:r>
              <a:rPr lang="tr-TR" altLang="tr-TR" b="1" smtClean="0"/>
              <a:t> </a:t>
            </a:r>
            <a:endParaRPr lang="tr-TR" altLang="tr-TR" smtClean="0"/>
          </a:p>
          <a:p>
            <a:endParaRPr lang="tr-TR" altLang="tr-TR" smtClean="0"/>
          </a:p>
        </p:txBody>
      </p:sp>
    </p:spTree>
    <p:extLst>
      <p:ext uri="{BB962C8B-B14F-4D97-AF65-F5344CB8AC3E}">
        <p14:creationId xmlns:p14="http://schemas.microsoft.com/office/powerpoint/2010/main" val="51537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İşlemin İptali: </a:t>
            </a:r>
            <a:endParaRPr lang="tr-TR" dirty="0"/>
          </a:p>
        </p:txBody>
      </p:sp>
      <p:sp>
        <p:nvSpPr>
          <p:cNvPr id="35843" name="İçerik Yer Tutucusu 2"/>
          <p:cNvSpPr>
            <a:spLocks noGrp="1"/>
          </p:cNvSpPr>
          <p:nvPr>
            <p:ph idx="1"/>
          </p:nvPr>
        </p:nvSpPr>
        <p:spPr/>
        <p:txBody>
          <a:bodyPr/>
          <a:lstStyle/>
          <a:p>
            <a:r>
              <a:rPr lang="tr-TR" altLang="tr-TR" smtClean="0"/>
              <a:t>Hukuk kurallarının hukuka aykırı olması halinde o kuralın iptaline olanak veren bir yaptırım türüdür. Bu tür bir kuralın uygulanmasından birey zarar görmüş ise, zararı tazmini de istenir. İptal kararı kendiliğinden değil mahkeme kararı ile olur. Bu yaptırım genelde yönetimin uygulamalarında karşımıza çıkar.</a:t>
            </a:r>
          </a:p>
          <a:p>
            <a:r>
              <a:rPr lang="tr-TR" altLang="tr-TR" b="1" smtClean="0"/>
              <a:t> </a:t>
            </a:r>
            <a:endParaRPr lang="tr-TR" altLang="tr-TR" smtClean="0"/>
          </a:p>
          <a:p>
            <a:endParaRPr lang="tr-TR" altLang="tr-TR" smtClean="0"/>
          </a:p>
        </p:txBody>
      </p:sp>
    </p:spTree>
    <p:extLst>
      <p:ext uri="{BB962C8B-B14F-4D97-AF65-F5344CB8AC3E}">
        <p14:creationId xmlns:p14="http://schemas.microsoft.com/office/powerpoint/2010/main" val="6700675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323</Words>
  <Application>Microsoft Office PowerPoint</Application>
  <PresentationFormat>Geniş ekran</PresentationFormat>
  <Paragraphs>21</Paragraphs>
  <Slides>7</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7</vt:i4>
      </vt:variant>
    </vt:vector>
  </HeadingPairs>
  <TitlesOfParts>
    <vt:vector size="15" baseType="lpstr">
      <vt:lpstr>Arial</vt:lpstr>
      <vt:lpstr>Calibri</vt:lpstr>
      <vt:lpstr>Calibri Light</vt:lpstr>
      <vt:lpstr>Rockwell</vt:lpstr>
      <vt:lpstr>Rockwell Condensed</vt:lpstr>
      <vt:lpstr>Wingdings</vt:lpstr>
      <vt:lpstr>Wood Type Yazı Tipi</vt:lpstr>
      <vt:lpstr>Office Teması</vt:lpstr>
      <vt:lpstr>Hukukun TEMEL kavamları </vt:lpstr>
      <vt:lpstr>Hukukta Yaptırım </vt:lpstr>
      <vt:lpstr>Hukukta Yaptırım</vt:lpstr>
      <vt:lpstr>Zorla İcra: </vt:lpstr>
      <vt:lpstr>Zararın Tazmini: </vt:lpstr>
      <vt:lpstr>  İşlemin Geçersizliği: </vt:lpstr>
      <vt:lpstr>İşlemin İptali: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15</cp:revision>
  <dcterms:created xsi:type="dcterms:W3CDTF">2017-10-29T11:28:51Z</dcterms:created>
  <dcterms:modified xsi:type="dcterms:W3CDTF">2017-10-29T11:38:34Z</dcterms:modified>
</cp:coreProperties>
</file>