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0" r:id="rId6"/>
    <p:sldId id="261" r:id="rId7"/>
    <p:sldId id="262" r:id="rId8"/>
    <p:sldId id="263" r:id="rId9"/>
    <p:sldId id="259" r:id="rId10"/>
    <p:sldId id="264" r:id="rId11"/>
    <p:sldId id="266" r:id="rId12"/>
    <p:sldId id="267" r:id="rId13"/>
    <p:sldId id="265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6E5E1E-A6EE-4182-9147-0551D334B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A8779BC-E069-431E-9ADE-0C44C2DB4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CF1DEF3-3190-4435-BED6-EFF8FB33A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D7024CF-E51F-4490-930B-3F4821523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C1A3D7-9B2E-42DF-A786-CE6EAC3B6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954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3CC059C-5170-4F6B-898B-00BB2CD896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915BCD-7D1A-4EAF-85D4-8C18ACD7C0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B665ACC-AA97-4E67-934A-4B2C1F54F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B0F2014-9FA9-4ED1-A1ED-AE8D5FCE4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848CCB-ED88-4460-873E-52C657177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54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39A0E888-67F7-48B0-8C0B-77CEF53523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B20607C-6B32-4635-A79C-ABA96BD324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90D643-85C4-4812-9775-1BF6DB5AC1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385FF0B-EFBD-488E-8DBE-CA64745FB9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1124481-F0C9-4B27-88A4-78DF7272E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390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89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99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733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5566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1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085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703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996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79C8A8-226D-4239-B001-09D01C78A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576DA27-39FE-4A72-914A-84F1D2FC0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084B79-43EC-4A3B-A995-A6A7DAF9B0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FFEFD1D-B32C-4510-B9A4-3874545F1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E42D6C9-C1DC-4E4D-8BD0-9ECDA9D0D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0322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946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53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82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676FAC-5C1B-4C21-9840-FACA03CF3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D02E378-6D41-40FC-94F9-415EE0EA4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5EA1FE-6539-4987-A958-268D07928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17B1B3B-31F5-464B-9D2B-5A2CA3CB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6C9259-A7EE-4F08-B5EB-9DDA870EC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347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E6609E-0AA4-4537-AFA6-F350ED7A9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8DAA6D-EA92-4C3B-B04A-50D76C7B3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A86D48C-E00B-48B0-BB29-05623B1E1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EA3D820-9AE5-480A-8232-3A536DC24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050A216-1CD5-44CE-BE89-DFF839982D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B39467-04C0-44C4-AF88-2BEC11810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317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D80040-2FAB-4C50-8014-D2516D9585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077284C-A31B-4E36-979C-F0D029CA47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A5F6B65-6403-43AE-9DCF-F3EF72EB17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AE87E043-CC79-460E-8D97-3503BF156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25FC5FDA-C1A9-45E9-A8B2-B9F9DEBA86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053D26B-5574-4AB4-9895-0BF5FBB18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26D569EE-CF11-420A-834D-DBAB8FA8D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EDDA0A8-2850-4460-9C7D-6A37D7625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5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70D97A-493A-4311-A277-ABE619B3B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68EAEC7D-C0ED-4392-BCBE-B88AB6D8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8B0535A1-9C75-45DA-92F9-228DBEA73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A51165D5-2253-43C5-B432-03FD08A5B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961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6F60A49B-CE8B-49AC-B3D5-D95AA275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77CAD27-D7EC-4332-A9C1-AE49E69F7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F791715-0F27-4523-A349-DD814F5AD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9778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7A1FFC-4D96-4648-9D3B-EA77B9E28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488019-6DF0-448B-910C-438E57C217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8F1896-4465-4E04-A22D-C7923A5DD3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CCC8D10-6191-4BE5-B969-4BF3E8060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BE2FD09-25B3-4732-86D0-F8D6C36ED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5E25A6FA-A068-4FAC-8696-0BB6CC634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2F358A-1298-47DF-83FA-C5E6C2F93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02BF04E5-E184-4DAE-A5E3-5EFB32F415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3325046-EE1F-4E32-8AAC-FA6FC9A80A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A71EFD97-EB71-4658-8672-44896773E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ACD0D34-9639-48B5-AC37-9D3EEE5F3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E58927C-7527-4DEF-B903-1189A801B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222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43B4E280-F119-42FB-AA9E-40710FCF45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8CB78D-68AF-41CB-AAE8-EBAAD1640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355C6BC-916E-4878-AF33-FC0193C6E1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0E34D-F88D-4F9A-96F0-81E7B9130F62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4B83FC-6A6D-4EF5-9A0A-585B106A18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EF0E1-A1D2-4A01-8E1D-CDD40141A5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CC51F-E0FD-4C90-829A-0042581BC4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70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0804D-DC1E-F142-8B08-70A9B6BB9F69}" type="datetimeFigureOut">
              <a:rPr lang="en-US" smtClean="0"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31F1B-63DE-8843-BF9E-EB58C27F1E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433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ernceylan@gmail.com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4357" cy="4343400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A4A20685-08C2-4CAC-931A-F7FB557680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0669" y="1031353"/>
            <a:ext cx="7736255" cy="318113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600" b="1" dirty="0">
                <a:solidFill>
                  <a:srgbClr val="FFFFFF"/>
                </a:solidFill>
              </a:rPr>
              <a:t>Fen Bilimleri </a:t>
            </a:r>
            <a:r>
              <a:rPr lang="tr-TR" sz="6600" b="1">
                <a:solidFill>
                  <a:srgbClr val="FFFFFF"/>
                </a:solidFill>
              </a:rPr>
              <a:t>Laboratuvar Uygulamalarında </a:t>
            </a:r>
            <a:r>
              <a:rPr lang="tr-TR" sz="6600" b="1" dirty="0">
                <a:solidFill>
                  <a:srgbClr val="FFFFFF"/>
                </a:solidFill>
              </a:rPr>
              <a:t>Farklı Yaklaşımlar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2102827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" y="4932939"/>
            <a:ext cx="11277601" cy="146614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2280AB2-77A5-4CB7-AF7D-1795CA8D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728167"/>
            <a:ext cx="2115455" cy="2065454"/>
          </a:xfrm>
          <a:prstGeom prst="rect">
            <a:avLst/>
          </a:prstGeom>
          <a:solidFill>
            <a:srgbClr val="A5A5A5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D5EAD36D-F1CB-4492-8F4C-01D081E77A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591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6AA4873-69D3-432D-8C81-7557898D94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95754"/>
            <a:ext cx="11117124" cy="483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546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760FDE91-CE64-4253-850D-BD84797D4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909701"/>
            <a:ext cx="10905066" cy="5038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622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55918647-DBF0-459F-BD12-6455E23FC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Haftaya kadar yapılacaklar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55EF4BA4-13B0-4CB4-A8E7-1FE8B8429B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3. ve 4. sınıf seviyelerine uygun olan fen bilimleri deneyleri bulunacak (</a:t>
            </a:r>
            <a:r>
              <a:rPr lang="tr-TR" dirty="0" err="1"/>
              <a:t>youtube</a:t>
            </a:r>
            <a:r>
              <a:rPr lang="tr-TR" dirty="0"/>
              <a:t>) ve paylaşılacak. Her ünite için 1 deney örneği paylaşabilirsiniz.  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>
                <a:hlinkClick r:id="rId2"/>
              </a:rPr>
              <a:t>ernceylan@gmail.com</a:t>
            </a:r>
            <a:r>
              <a:rPr lang="tr-TR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40516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C121D53-519E-46DD-AE7C-666DFD03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469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Fen Bilimleri Eğitiminde Laboratuvarların Kullanım Amaçları 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EF71EB-E1C3-44E4-A8E9-64AB008CCC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626459"/>
          </a:xfrm>
        </p:spPr>
        <p:txBody>
          <a:bodyPr/>
          <a:lstStyle/>
          <a:p>
            <a:r>
              <a:rPr lang="tr-TR" dirty="0"/>
              <a:t>Soyut konuların istenilen düzeyde öğrencilere kavratabilmek </a:t>
            </a:r>
          </a:p>
          <a:p>
            <a:r>
              <a:rPr lang="tr-TR" dirty="0"/>
              <a:t>Öğrencilerin motivasyonlarını artırabilmek</a:t>
            </a:r>
          </a:p>
          <a:p>
            <a:r>
              <a:rPr lang="tr-TR" dirty="0"/>
              <a:t>Öğrencilere bilimsel yöntemin ve bilimin özünü kavratabilmek </a:t>
            </a:r>
          </a:p>
          <a:p>
            <a:r>
              <a:rPr lang="tr-TR" dirty="0"/>
              <a:t>Öğrencilerin uygulama deneyimleri kazanabilmelerini sağlamak </a:t>
            </a:r>
          </a:p>
          <a:p>
            <a:r>
              <a:rPr lang="tr-TR" dirty="0"/>
              <a:t>Öğrencilere yaparak-yaşayarak öğrenmeye dayalı etkinlikleri sunmak</a:t>
            </a:r>
          </a:p>
          <a:p>
            <a:r>
              <a:rPr lang="tr-TR" dirty="0"/>
              <a:t>Teorik bilgilerin günlük yaşamda kullanılabilirliğini göstermek </a:t>
            </a:r>
          </a:p>
          <a:p>
            <a:r>
              <a:rPr lang="tr-TR" dirty="0"/>
              <a:t>Öğrencileri keşfedici düşünceye yöneltmek </a:t>
            </a:r>
          </a:p>
          <a:p>
            <a:r>
              <a:rPr lang="tr-TR" dirty="0"/>
              <a:t>Öğrencilerin analitik düşünme becerilerini geliştirmek  </a:t>
            </a:r>
          </a:p>
        </p:txBody>
      </p:sp>
    </p:spTree>
    <p:extLst>
      <p:ext uri="{BB962C8B-B14F-4D97-AF65-F5344CB8AC3E}">
        <p14:creationId xmlns:p14="http://schemas.microsoft.com/office/powerpoint/2010/main" val="669826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86559BE-1A2D-4E8C-B35C-E7E4E1891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/>
              <a:t>Laboratuvarların Kullanılmasına Yönelik Yaklaşımlar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7E7C1E-8D7A-4998-B9B0-10ECB393C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Tümdengelim (doğrulama, </a:t>
            </a:r>
            <a:r>
              <a:rPr lang="tr-TR" dirty="0" err="1"/>
              <a:t>ıspatlama</a:t>
            </a:r>
            <a:r>
              <a:rPr lang="tr-TR" dirty="0"/>
              <a:t>) Yaklaşımı</a:t>
            </a:r>
          </a:p>
          <a:p>
            <a:endParaRPr lang="tr-TR" dirty="0"/>
          </a:p>
          <a:p>
            <a:r>
              <a:rPr lang="tr-TR" dirty="0"/>
              <a:t>Tümevarım Yaklaşımı </a:t>
            </a:r>
          </a:p>
          <a:p>
            <a:endParaRPr lang="tr-TR" dirty="0"/>
          </a:p>
          <a:p>
            <a:r>
              <a:rPr lang="tr-TR" dirty="0"/>
              <a:t>Bilimsel Süreç Becerileri Yaklaşımı </a:t>
            </a:r>
          </a:p>
          <a:p>
            <a:endParaRPr lang="tr-TR" dirty="0"/>
          </a:p>
          <a:p>
            <a:r>
              <a:rPr lang="tr-TR" dirty="0"/>
              <a:t>Keşfetmeye (buluşa) Dayalı Yaklaşım </a:t>
            </a:r>
          </a:p>
        </p:txBody>
      </p:sp>
    </p:spTree>
    <p:extLst>
      <p:ext uri="{BB962C8B-B14F-4D97-AF65-F5344CB8AC3E}">
        <p14:creationId xmlns:p14="http://schemas.microsoft.com/office/powerpoint/2010/main" val="95477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79EA49-F9D1-4570-9D00-DFFD18BD7B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3096"/>
            <a:ext cx="10515600" cy="53008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Tümdengelim (doğrulama, </a:t>
            </a:r>
            <a:r>
              <a:rPr lang="tr-TR" b="1" dirty="0" err="1"/>
              <a:t>ıspatlama</a:t>
            </a:r>
            <a:r>
              <a:rPr lang="tr-TR" b="1" dirty="0"/>
              <a:t>) Yaklaşımı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98F4B5-C144-4B10-95D3-AB030C7C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/>
          <a:lstStyle/>
          <a:p>
            <a:r>
              <a:rPr lang="tr-TR" dirty="0"/>
              <a:t>Derste  verilen kavram, prensip, yasaların çeşitli öğretim yöntemleriyle (düz anlatım, soru-cevap, tartışma) elde edinilen bilgilerin laboratuvarlarda somut materyaller ile doğrulanmasına dayanır.</a:t>
            </a:r>
          </a:p>
          <a:p>
            <a:r>
              <a:rPr lang="tr-TR" dirty="0"/>
              <a:t>Genelden özele bir yol izlenir </a:t>
            </a:r>
          </a:p>
          <a:p>
            <a:r>
              <a:rPr lang="tr-TR" dirty="0"/>
              <a:t>Ortaokul öğrencileri için bu yaklaşım daha uygundur </a:t>
            </a:r>
          </a:p>
          <a:p>
            <a:r>
              <a:rPr lang="tr-TR" dirty="0"/>
              <a:t>Üstün yetenekli öğrenciler için bu yaklaşım biraz sıkıcı olabilir</a:t>
            </a:r>
          </a:p>
          <a:p>
            <a:r>
              <a:rPr lang="tr-TR" dirty="0"/>
              <a:t>Öğrenciye neyi nasıl yapacağı ve sonuçta ne bulacağı işlem basamakları gibi sırasıyla verilir. </a:t>
            </a:r>
          </a:p>
          <a:p>
            <a:pPr marL="0" indent="0">
              <a:buNone/>
            </a:pP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52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24468C-D74D-44F8-A308-D2B7B0049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7327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Tümevarım Yaklaşımı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243F688-9060-4A3A-8C91-B20614FFD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32452"/>
            <a:ext cx="10515600" cy="4944511"/>
          </a:xfrm>
        </p:spPr>
        <p:txBody>
          <a:bodyPr/>
          <a:lstStyle/>
          <a:p>
            <a:r>
              <a:rPr lang="tr-TR" dirty="0"/>
              <a:t>Öğrenciler ilke, prensip, yasa, kavram veya bilimsel genellemeleri kendileri bulmaya çalışırlar. </a:t>
            </a:r>
          </a:p>
          <a:p>
            <a:r>
              <a:rPr lang="tr-TR" dirty="0"/>
              <a:t>Öğrencilerden somut olaylardan hareket ederek soyut kavramlara ve kanunlara ulaşması beklenir.</a:t>
            </a:r>
          </a:p>
          <a:p>
            <a:r>
              <a:rPr lang="tr-TR" dirty="0"/>
              <a:t>Açık uçlu deneylerde öğrencilere ne bulacakları söylenmez.</a:t>
            </a:r>
          </a:p>
          <a:p>
            <a:r>
              <a:rPr lang="tr-TR" dirty="0"/>
              <a:t>Bilimsel yöntem basamakları takip edilir. </a:t>
            </a:r>
          </a:p>
          <a:p>
            <a:r>
              <a:rPr lang="tr-TR" dirty="0"/>
              <a:t>Öğrenciye genel konu verilir, deney düzenleme kendine bırakılır, öğrenci verileri toplayıp, yorumlayarak bir sonuca ulaşmalıdır, çözümü rapor halinde sunmalıdır </a:t>
            </a:r>
          </a:p>
        </p:txBody>
      </p:sp>
    </p:spTree>
    <p:extLst>
      <p:ext uri="{BB962C8B-B14F-4D97-AF65-F5344CB8AC3E}">
        <p14:creationId xmlns:p14="http://schemas.microsoft.com/office/powerpoint/2010/main" val="247668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6A353F-16EB-4E4C-B5F9-D4BE853C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3480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/>
              <a:t>Bilimsel Süreç Becerileri Yaklaşımı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0B453E-8D2B-4C38-94FF-599C7402E4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2696"/>
            <a:ext cx="10515600" cy="4984267"/>
          </a:xfrm>
        </p:spPr>
        <p:txBody>
          <a:bodyPr/>
          <a:lstStyle/>
          <a:p>
            <a:r>
              <a:rPr lang="tr-TR" dirty="0"/>
              <a:t>Bilimsel Süreç Becerileri öğrencilere kazandırılması hedeflenir ve laboratuvar kullanımı bu bağlamda gerçekleşir. </a:t>
            </a:r>
          </a:p>
          <a:p>
            <a:endParaRPr lang="tr-TR" dirty="0"/>
          </a:p>
          <a:p>
            <a:r>
              <a:rPr lang="tr-TR" dirty="0"/>
              <a:t>TEMEL BECERİLER</a:t>
            </a:r>
          </a:p>
          <a:p>
            <a:endParaRPr lang="tr-TR" dirty="0"/>
          </a:p>
          <a:p>
            <a:r>
              <a:rPr lang="tr-TR" dirty="0"/>
              <a:t>BÜTÜNLEŞTİRİLMİŞ BECERİLER </a:t>
            </a:r>
          </a:p>
        </p:txBody>
      </p:sp>
    </p:spTree>
    <p:extLst>
      <p:ext uri="{BB962C8B-B14F-4D97-AF65-F5344CB8AC3E}">
        <p14:creationId xmlns:p14="http://schemas.microsoft.com/office/powerpoint/2010/main" val="4225258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b="1" dirty="0"/>
              <a:t>Temel Beceriler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tr-TR" altLang="zh-CN" dirty="0"/>
              <a:t> Gözlem yapma </a:t>
            </a:r>
          </a:p>
          <a:p>
            <a:pPr>
              <a:buFontTx/>
              <a:buChar char="•"/>
            </a:pPr>
            <a:r>
              <a:rPr lang="tr-TR" altLang="zh-CN" dirty="0"/>
              <a:t>  Sınıflama </a:t>
            </a:r>
          </a:p>
          <a:p>
            <a:pPr>
              <a:buFontTx/>
              <a:buChar char="•"/>
            </a:pPr>
            <a:r>
              <a:rPr lang="tr-TR" altLang="zh-CN" dirty="0"/>
              <a:t>  İletişim kurma</a:t>
            </a:r>
          </a:p>
          <a:p>
            <a:pPr>
              <a:buFontTx/>
              <a:buChar char="•"/>
            </a:pPr>
            <a:r>
              <a:rPr lang="tr-TR" altLang="zh-CN" dirty="0"/>
              <a:t>  Ölçme</a:t>
            </a:r>
          </a:p>
          <a:p>
            <a:pPr>
              <a:buFontTx/>
              <a:buChar char="•"/>
            </a:pPr>
            <a:r>
              <a:rPr lang="tr-TR" altLang="zh-CN" dirty="0"/>
              <a:t>  Çıkarımda bulunma  </a:t>
            </a:r>
          </a:p>
          <a:p>
            <a:endParaRPr lang="tr-TR" altLang="zh-C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1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zh-CN" b="1" dirty="0">
                <a:latin typeface="Arial" charset="0"/>
                <a:cs typeface="Arial" charset="0"/>
              </a:rPr>
              <a:t>Bütünleştirilmiş Beceriler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Değişkenleri tanımlama ve kontrol etme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Hipotez kurma ve test etme 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Verileri kaydetme ve yorumlama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Deney yapma</a:t>
            </a:r>
          </a:p>
          <a:p>
            <a:pPr marL="457200" lvl="1" indent="0">
              <a:spcBef>
                <a:spcPct val="0"/>
              </a:spcBef>
              <a:buNone/>
            </a:pPr>
            <a:endParaRPr lang="tr-TR" altLang="zh-CN" dirty="0">
              <a:latin typeface="Arial" charset="0"/>
              <a:cs typeface="Arial" charset="0"/>
            </a:endParaRPr>
          </a:p>
          <a:p>
            <a:pPr lvl="1">
              <a:spcBef>
                <a:spcPct val="0"/>
              </a:spcBef>
              <a:buFontTx/>
              <a:buChar char="•"/>
            </a:pPr>
            <a:r>
              <a:rPr lang="tr-TR" altLang="zh-CN" dirty="0">
                <a:latin typeface="Arial" charset="0"/>
                <a:cs typeface="Arial" charset="0"/>
              </a:rPr>
              <a:t>Model oluşturma </a:t>
            </a:r>
            <a:endParaRPr lang="tr-TR" dirty="0">
              <a:latin typeface="Arial" charset="0"/>
              <a:cs typeface="Arial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27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8A96AA-35FA-4A06-B3E6-25C346EE5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Keşfetmeye (buluşa) Dayalı Yaklaşım 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C96D4E3-0116-46C2-9D50-FEB538583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32453"/>
            <a:ext cx="10972800" cy="4893712"/>
          </a:xfrm>
        </p:spPr>
        <p:txBody>
          <a:bodyPr/>
          <a:lstStyle/>
          <a:p>
            <a:r>
              <a:rPr lang="tr-TR" dirty="0"/>
              <a:t>Tek bir kavram veya problem üzerinde durulmalıdır.</a:t>
            </a:r>
          </a:p>
          <a:p>
            <a:r>
              <a:rPr lang="tr-TR" dirty="0"/>
              <a:t>Öğrencilere tasarımında ve yapımında gerekli olan bilgiler verilmelidir.</a:t>
            </a:r>
          </a:p>
          <a:p>
            <a:r>
              <a:rPr lang="tr-TR" dirty="0"/>
              <a:t>Küçük gruplar halinde çalışılmalıdır. </a:t>
            </a:r>
          </a:p>
          <a:p>
            <a:r>
              <a:rPr lang="tr-TR" dirty="0"/>
              <a:t>Sorular sorularak tartışmalar yaptırılmalıdır.</a:t>
            </a:r>
          </a:p>
          <a:p>
            <a:r>
              <a:rPr lang="tr-TR" dirty="0"/>
              <a:t>Akademik başarısı yüksek ve ilgili öğrencilere uygulanması tavsiye edilmektedir. </a:t>
            </a:r>
          </a:p>
        </p:txBody>
      </p:sp>
    </p:spTree>
    <p:extLst>
      <p:ext uri="{BB962C8B-B14F-4D97-AF65-F5344CB8AC3E}">
        <p14:creationId xmlns:p14="http://schemas.microsoft.com/office/powerpoint/2010/main" val="59753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352</Words>
  <Application>Microsoft Office PowerPoint</Application>
  <PresentationFormat>Geniş ekran</PresentationFormat>
  <Paragraphs>63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Office Theme</vt:lpstr>
      <vt:lpstr>Fen Bilimleri Laboratuvar Uygulamalarında Farklı Yaklaşımlar</vt:lpstr>
      <vt:lpstr>Fen Bilimleri Eğitiminde Laboratuvarların Kullanım Amaçları  </vt:lpstr>
      <vt:lpstr>Laboratuvarların Kullanılmasına Yönelik Yaklaşımlar </vt:lpstr>
      <vt:lpstr>Tümdengelim (doğrulama, ıspatlama) Yaklaşımı </vt:lpstr>
      <vt:lpstr>Tümevarım Yaklaşımı  </vt:lpstr>
      <vt:lpstr>Bilimsel Süreç Becerileri Yaklaşımı  </vt:lpstr>
      <vt:lpstr>Temel Beceriler</vt:lpstr>
      <vt:lpstr>Bütünleştirilmiş Beceriler</vt:lpstr>
      <vt:lpstr>Keşfetmeye (buluşa) Dayalı Yaklaşım  </vt:lpstr>
      <vt:lpstr>PowerPoint Sunusu</vt:lpstr>
      <vt:lpstr>PowerPoint Sunusu</vt:lpstr>
      <vt:lpstr>Haftaya kadar yapılacaklar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Fen ve Teknoloji Laboratuvar Uygulamaları II</dc:title>
  <dc:creator>Eren CEYLAN</dc:creator>
  <cp:lastModifiedBy>Eren CEYLAN</cp:lastModifiedBy>
  <cp:revision>6</cp:revision>
  <dcterms:created xsi:type="dcterms:W3CDTF">2020-03-24T11:43:59Z</dcterms:created>
  <dcterms:modified xsi:type="dcterms:W3CDTF">2020-04-06T16:53:10Z</dcterms:modified>
</cp:coreProperties>
</file>