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78" r:id="rId5"/>
    <p:sldId id="261" r:id="rId6"/>
    <p:sldId id="260" r:id="rId7"/>
    <p:sldId id="265" r:id="rId8"/>
    <p:sldId id="266" r:id="rId9"/>
    <p:sldId id="267" r:id="rId10"/>
    <p:sldId id="268" r:id="rId11"/>
    <p:sldId id="269" r:id="rId12"/>
    <p:sldId id="262" r:id="rId13"/>
    <p:sldId id="271" r:id="rId14"/>
    <p:sldId id="272" r:id="rId1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566"/>
    <p:restoredTop sz="92500"/>
  </p:normalViewPr>
  <p:slideViewPr>
    <p:cSldViewPr>
      <p:cViewPr>
        <p:scale>
          <a:sx n="75" d="100"/>
          <a:sy n="75" d="100"/>
        </p:scale>
        <p:origin x="680" y="-72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5" name="14 Yuvarlatılmış Dikdörtgen"/>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9 Yuvarlatılmış Dikdörtgen"/>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4 Başlık"/>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tr-TR" smtClean="0"/>
              <a:t>Asıl başlık stili için tıklatın</a:t>
            </a:r>
            <a:endParaRPr kumimoji="0" lang="en-US"/>
          </a:p>
        </p:txBody>
      </p:sp>
      <p:sp>
        <p:nvSpPr>
          <p:cNvPr id="20" name="19 Alt Başlık"/>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19" name="18 Veri Yer Tutucusu"/>
          <p:cNvSpPr>
            <a:spLocks noGrp="1"/>
          </p:cNvSpPr>
          <p:nvPr>
            <p:ph type="dt" sz="half" idx="10"/>
          </p:nvPr>
        </p:nvSpPr>
        <p:spPr/>
        <p:txBody>
          <a:bodyPr/>
          <a:lstStyle>
            <a:extLst/>
          </a:lstStyle>
          <a:p>
            <a:fld id="{BE762CE5-7BF7-4445-A836-AFF86D349FB6}" type="datetimeFigureOut">
              <a:rPr lang="tr-TR" smtClean="0"/>
              <a:pPr/>
              <a:t>23.05.2017</a:t>
            </a:fld>
            <a:endParaRPr lang="tr-TR"/>
          </a:p>
        </p:txBody>
      </p:sp>
      <p:sp>
        <p:nvSpPr>
          <p:cNvPr id="8" name="7 Altbilgi Yer Tutucusu"/>
          <p:cNvSpPr>
            <a:spLocks noGrp="1"/>
          </p:cNvSpPr>
          <p:nvPr>
            <p:ph type="ftr" sz="quarter" idx="11"/>
          </p:nvPr>
        </p:nvSpPr>
        <p:spPr/>
        <p:txBody>
          <a:bodyPr/>
          <a:lstStyle>
            <a:extLst/>
          </a:lstStyle>
          <a:p>
            <a:endParaRPr lang="tr-TR"/>
          </a:p>
        </p:txBody>
      </p:sp>
      <p:sp>
        <p:nvSpPr>
          <p:cNvPr id="11" name="10 Slayt Numarası Yer Tutucusu"/>
          <p:cNvSpPr>
            <a:spLocks noGrp="1"/>
          </p:cNvSpPr>
          <p:nvPr>
            <p:ph type="sldNum" sz="quarter" idx="12"/>
          </p:nvPr>
        </p:nvSpPr>
        <p:spPr/>
        <p:txBody>
          <a:bodyPr/>
          <a:lstStyle>
            <a:extLst/>
          </a:lstStyle>
          <a:p>
            <a:fld id="{034A9B38-295C-4524-9EED-A86A1A360E7C}"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a:xfrm>
            <a:off x="502920" y="4983480"/>
            <a:ext cx="8183880" cy="1051560"/>
          </a:xfrm>
        </p:spPr>
        <p:txBody>
          <a:bodyPr/>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502920" y="530352"/>
            <a:ext cx="8183880" cy="4187952"/>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BE762CE5-7BF7-4445-A836-AFF86D349FB6}" type="datetimeFigureOut">
              <a:rPr lang="tr-TR" smtClean="0"/>
              <a:pPr/>
              <a:t>23.05.2017</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034A9B38-295C-4524-9EED-A86A1A360E7C}"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533404"/>
            <a:ext cx="1981200" cy="5257799"/>
          </a:xfrm>
        </p:spPr>
        <p:txBody>
          <a:bodyPr vert="eaVert"/>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533400" y="533402"/>
            <a:ext cx="5943600" cy="5257801"/>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BE762CE5-7BF7-4445-A836-AFF86D349FB6}" type="datetimeFigureOut">
              <a:rPr lang="tr-TR" smtClean="0"/>
              <a:pPr/>
              <a:t>23.05.2017</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034A9B38-295C-4524-9EED-A86A1A360E7C}"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502920" y="4983480"/>
            <a:ext cx="8183880" cy="1051560"/>
          </a:xfrm>
        </p:spPr>
        <p:txBody>
          <a:bodyPr/>
          <a:lstStyle>
            <a:extLst/>
          </a:lstStyle>
          <a:p>
            <a:r>
              <a:rPr kumimoji="0" lang="tr-TR" smtClean="0"/>
              <a:t>Asıl başlık stili için tıklatın</a:t>
            </a:r>
            <a:endParaRPr kumimoji="0" lang="en-US"/>
          </a:p>
        </p:txBody>
      </p:sp>
      <p:sp>
        <p:nvSpPr>
          <p:cNvPr id="3" name="2 İçerik Yer Tutucusu"/>
          <p:cNvSpPr>
            <a:spLocks noGrp="1"/>
          </p:cNvSpPr>
          <p:nvPr>
            <p:ph idx="1"/>
          </p:nvPr>
        </p:nvSpPr>
        <p:spPr>
          <a:xfrm>
            <a:off x="502920" y="530352"/>
            <a:ext cx="8183880" cy="4187952"/>
          </a:xfrm>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BE762CE5-7BF7-4445-A836-AFF86D349FB6}" type="datetimeFigureOut">
              <a:rPr lang="tr-TR" smtClean="0"/>
              <a:pPr/>
              <a:t>23.05.2017</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034A9B38-295C-4524-9EED-A86A1A360E7C}"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14" name="13 Yuvarlatılmış Dikdörtgen"/>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Yuvarlatılmış Dikdörtgen"/>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Başlık"/>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extLst/>
          </a:lstStyle>
          <a:p>
            <a:fld id="{BE762CE5-7BF7-4445-A836-AFF86D349FB6}" type="datetimeFigureOut">
              <a:rPr lang="tr-TR" smtClean="0"/>
              <a:pPr/>
              <a:t>23.05.2017</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034A9B38-295C-4524-9EED-A86A1A360E7C}"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BE762CE5-7BF7-4445-A836-AFF86D349FB6}" type="datetimeFigureOut">
              <a:rPr lang="tr-TR" smtClean="0"/>
              <a:pPr/>
              <a:t>23.05.2017</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034A9B38-295C-4524-9EED-A86A1A360E7C}"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502920" y="4983480"/>
            <a:ext cx="8183880" cy="1051560"/>
          </a:xfrm>
        </p:spPr>
        <p:txBody>
          <a:bodyPr anchor="b"/>
          <a:lstStyle>
            <a:lvl1pPr>
              <a:defRPr b="1"/>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extLst/>
          </a:lstStyle>
          <a:p>
            <a:fld id="{BE762CE5-7BF7-4445-A836-AFF86D349FB6}" type="datetimeFigureOut">
              <a:rPr lang="tr-TR" smtClean="0"/>
              <a:pPr/>
              <a:t>23.05.2017</a:t>
            </a:fld>
            <a:endParaRPr lang="tr-TR"/>
          </a:p>
        </p:txBody>
      </p:sp>
      <p:sp>
        <p:nvSpPr>
          <p:cNvPr id="8" name="7 Altbilgi Yer Tutucusu"/>
          <p:cNvSpPr>
            <a:spLocks noGrp="1"/>
          </p:cNvSpPr>
          <p:nvPr>
            <p:ph type="ftr" sz="quarter" idx="11"/>
          </p:nvPr>
        </p:nvSpPr>
        <p:spPr/>
        <p:txBody>
          <a:bodyPr/>
          <a:lstStyle>
            <a:extLst/>
          </a:lstStyle>
          <a:p>
            <a:endParaRPr lang="tr-TR"/>
          </a:p>
        </p:txBody>
      </p:sp>
      <p:sp>
        <p:nvSpPr>
          <p:cNvPr id="9" name="8 Slayt Numarası Yer Tutucusu"/>
          <p:cNvSpPr>
            <a:spLocks noGrp="1"/>
          </p:cNvSpPr>
          <p:nvPr>
            <p:ph type="sldNum" sz="quarter" idx="12"/>
          </p:nvPr>
        </p:nvSpPr>
        <p:spPr/>
        <p:txBody>
          <a:bodyPr/>
          <a:lstStyle>
            <a:extLst/>
          </a:lstStyle>
          <a:p>
            <a:fld id="{034A9B38-295C-4524-9EED-A86A1A360E7C}"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extLst/>
          </a:lstStyle>
          <a:p>
            <a:fld id="{BE762CE5-7BF7-4445-A836-AFF86D349FB6}" type="datetimeFigureOut">
              <a:rPr lang="tr-TR" smtClean="0"/>
              <a:pPr/>
              <a:t>23.05.2017</a:t>
            </a:fld>
            <a:endParaRPr lang="tr-TR"/>
          </a:p>
        </p:txBody>
      </p:sp>
      <p:sp>
        <p:nvSpPr>
          <p:cNvPr id="4" name="3 Altbilgi Yer Tutucusu"/>
          <p:cNvSpPr>
            <a:spLocks noGrp="1"/>
          </p:cNvSpPr>
          <p:nvPr>
            <p:ph type="ftr" sz="quarter" idx="11"/>
          </p:nvPr>
        </p:nvSpPr>
        <p:spPr/>
        <p:txBody>
          <a:bodyPr/>
          <a:lstStyle>
            <a:extLst/>
          </a:lstStyle>
          <a:p>
            <a:endParaRPr lang="tr-TR"/>
          </a:p>
        </p:txBody>
      </p:sp>
      <p:sp>
        <p:nvSpPr>
          <p:cNvPr id="5" name="4 Slayt Numarası Yer Tutucusu"/>
          <p:cNvSpPr>
            <a:spLocks noGrp="1"/>
          </p:cNvSpPr>
          <p:nvPr>
            <p:ph type="sldNum" sz="quarter" idx="12"/>
          </p:nvPr>
        </p:nvSpPr>
        <p:spPr/>
        <p:txBody>
          <a:bodyPr/>
          <a:lstStyle>
            <a:extLst/>
          </a:lstStyle>
          <a:p>
            <a:fld id="{034A9B38-295C-4524-9EED-A86A1A360E7C}"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7" name="6 Yuvarlatılmış Dikdörtgen"/>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Veri Yer Tutucusu"/>
          <p:cNvSpPr>
            <a:spLocks noGrp="1"/>
          </p:cNvSpPr>
          <p:nvPr>
            <p:ph type="dt" sz="half" idx="10"/>
          </p:nvPr>
        </p:nvSpPr>
        <p:spPr/>
        <p:txBody>
          <a:bodyPr/>
          <a:lstStyle>
            <a:extLst/>
          </a:lstStyle>
          <a:p>
            <a:fld id="{BE762CE5-7BF7-4445-A836-AFF86D349FB6}" type="datetimeFigureOut">
              <a:rPr lang="tr-TR" smtClean="0"/>
              <a:pPr/>
              <a:t>23.05.2017</a:t>
            </a:fld>
            <a:endParaRPr lang="tr-TR"/>
          </a:p>
        </p:txBody>
      </p:sp>
      <p:sp>
        <p:nvSpPr>
          <p:cNvPr id="3" name="2 Altbilgi Yer Tutucusu"/>
          <p:cNvSpPr>
            <a:spLocks noGrp="1"/>
          </p:cNvSpPr>
          <p:nvPr>
            <p:ph type="ftr" sz="quarter" idx="11"/>
          </p:nvPr>
        </p:nvSpPr>
        <p:spPr/>
        <p:txBody>
          <a:bodyPr/>
          <a:lstStyle>
            <a:extLst/>
          </a:lstStyle>
          <a:p>
            <a:endParaRPr lang="tr-TR"/>
          </a:p>
        </p:txBody>
      </p:sp>
      <p:sp>
        <p:nvSpPr>
          <p:cNvPr id="4" name="3 Slayt Numarası Yer Tutucusu"/>
          <p:cNvSpPr>
            <a:spLocks noGrp="1"/>
          </p:cNvSpPr>
          <p:nvPr>
            <p:ph type="sldNum" sz="quarter" idx="12"/>
          </p:nvPr>
        </p:nvSpPr>
        <p:spPr/>
        <p:txBody>
          <a:bodyPr/>
          <a:lstStyle>
            <a:extLst/>
          </a:lstStyle>
          <a:p>
            <a:fld id="{034A9B38-295C-4524-9EED-A86A1A360E7C}"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BE762CE5-7BF7-4445-A836-AFF86D349FB6}" type="datetimeFigureOut">
              <a:rPr lang="tr-TR" smtClean="0"/>
              <a:pPr/>
              <a:t>23.05.2017</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034A9B38-295C-4524-9EED-A86A1A360E7C}"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5" name="14 Yuvarlatılmış Dikdörtgen"/>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Tek Köşesi Yuvarlatılmış Dikdörtgen"/>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Başlık"/>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tr-TR" smtClean="0"/>
              <a:t>Asıl başlık stili için tıklatın</a:t>
            </a:r>
            <a:endParaRPr kumimoji="0" lang="en-US"/>
          </a:p>
        </p:txBody>
      </p:sp>
      <p:sp>
        <p:nvSpPr>
          <p:cNvPr id="4" name="3 Metin Yer Tutucusu"/>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BE762CE5-7BF7-4445-A836-AFF86D349FB6}" type="datetimeFigureOut">
              <a:rPr lang="tr-TR" smtClean="0"/>
              <a:pPr/>
              <a:t>23.05.2017</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034A9B38-295C-4524-9EED-A86A1A360E7C}" type="slidenum">
              <a:rPr lang="tr-TR" smtClean="0"/>
              <a:pPr/>
              <a:t>‹#›</a:t>
            </a:fld>
            <a:endParaRPr lang="tr-TR"/>
          </a:p>
        </p:txBody>
      </p:sp>
      <p:sp>
        <p:nvSpPr>
          <p:cNvPr id="3" name="2 Resim Yer Tutucusu"/>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tr-TR" smtClean="0"/>
              <a:t>Resim eklemek için simgeyi tıklatın</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6 Yuvarlatılmış Dikdörtgen"/>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Yuvarlatılmış Dikdörtgen"/>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12 Başlık Yer Tutucusu"/>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tr-TR" smtClean="0"/>
              <a:t>Asıl başlık stili için tıklatın</a:t>
            </a:r>
            <a:endParaRPr kumimoji="0" lang="en-US"/>
          </a:p>
        </p:txBody>
      </p:sp>
      <p:sp>
        <p:nvSpPr>
          <p:cNvPr id="4" name="3 Metin Yer Tutucusu"/>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5" name="24 Veri Yer Tutucusu"/>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BE762CE5-7BF7-4445-A836-AFF86D349FB6}" type="datetimeFigureOut">
              <a:rPr lang="tr-TR" smtClean="0"/>
              <a:pPr/>
              <a:t>23.05.2017</a:t>
            </a:fld>
            <a:endParaRPr lang="tr-TR"/>
          </a:p>
        </p:txBody>
      </p:sp>
      <p:sp>
        <p:nvSpPr>
          <p:cNvPr id="18" name="17 Altbilgi Yer Tutucusu"/>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tr-TR"/>
          </a:p>
        </p:txBody>
      </p:sp>
      <p:sp>
        <p:nvSpPr>
          <p:cNvPr id="5" name="4 Slayt Numarası Yer Tutucusu"/>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034A9B38-295C-4524-9EED-A86A1A360E7C}"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fontScale="90000"/>
          </a:bodyPr>
          <a:lstStyle/>
          <a:p>
            <a:r>
              <a:rPr lang="tr-TR" dirty="0" smtClean="0"/>
              <a:t>İSTENEN DAVRANIŞLARIN DESTEKLENMESİ I</a:t>
            </a:r>
            <a:endParaRPr lang="tr-TR" dirty="0"/>
          </a:p>
        </p:txBody>
      </p:sp>
      <p:sp>
        <p:nvSpPr>
          <p:cNvPr id="3" name="2 Alt Başlık"/>
          <p:cNvSpPr>
            <a:spLocks noGrp="1"/>
          </p:cNvSpPr>
          <p:nvPr>
            <p:ph type="subTitle" idx="1"/>
          </p:nvPr>
        </p:nvSpPr>
        <p:spPr/>
        <p:txBody>
          <a:bodyPr/>
          <a:lstStyle/>
          <a:p>
            <a:endParaRPr lang="tr-TR" dirty="0" smtClean="0"/>
          </a:p>
          <a:p>
            <a:r>
              <a:rPr lang="tr-TR" dirty="0" smtClean="0"/>
              <a:t>PROF. DR. ÇAĞLAYAN DİNÇER</a:t>
            </a: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İSTENENİ ÇAĞRIŞTIRICI DAVRANIŞLAR</a:t>
            </a:r>
            <a:endParaRPr lang="tr-TR" dirty="0"/>
          </a:p>
        </p:txBody>
      </p:sp>
      <p:sp>
        <p:nvSpPr>
          <p:cNvPr id="3" name="2 İçerik Yer Tutucusu"/>
          <p:cNvSpPr>
            <a:spLocks noGrp="1"/>
          </p:cNvSpPr>
          <p:nvPr>
            <p:ph idx="1"/>
          </p:nvPr>
        </p:nvSpPr>
        <p:spPr/>
        <p:txBody>
          <a:bodyPr>
            <a:normAutofit fontScale="92500" lnSpcReduction="10000"/>
          </a:bodyPr>
          <a:lstStyle/>
          <a:p>
            <a:r>
              <a:rPr lang="tr-TR" dirty="0" smtClean="0"/>
              <a:t>Başkalarının gösterdiği istenen davranışlar hakkında konuşmak da, çağrıştırıcı rol oynar. </a:t>
            </a:r>
            <a:r>
              <a:rPr lang="tr-TR" sz="2000" dirty="0" smtClean="0"/>
              <a:t>Bu başkası, özellikle öğrencilerin sevdiği bir insan, bir şarkıcı, bir sporcu gibi ünlü birisi olursa, çağrışımın gücü daha da artar. </a:t>
            </a:r>
          </a:p>
          <a:p>
            <a:r>
              <a:rPr lang="tr-TR" dirty="0" smtClean="0"/>
              <a:t>Olumlu davranışlar yapan insan resimleri; (lavaboda eline yıkayan çocuk, kitap okuyan öğrenciler, kırmızı ışıkta bekleyen bir grup), gibi örnekler, bu görüntülerin akla getirdiği istenen davranışların yapılmasını kolaylaştırabilir.</a:t>
            </a:r>
          </a:p>
          <a:p>
            <a:endParaRPr lang="tr-TR" sz="2000" dirty="0" smtClean="0"/>
          </a:p>
          <a:p>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İSTENENİ ÇAĞRIŞTIRICI DAVRANIŞLAR</a:t>
            </a:r>
            <a:endParaRPr lang="tr-TR" dirty="0"/>
          </a:p>
        </p:txBody>
      </p:sp>
      <p:sp>
        <p:nvSpPr>
          <p:cNvPr id="3" name="2 İçerik Yer Tutucusu"/>
          <p:cNvSpPr>
            <a:spLocks noGrp="1"/>
          </p:cNvSpPr>
          <p:nvPr>
            <p:ph idx="1"/>
          </p:nvPr>
        </p:nvSpPr>
        <p:spPr/>
        <p:txBody>
          <a:bodyPr>
            <a:normAutofit/>
          </a:bodyPr>
          <a:lstStyle/>
          <a:p>
            <a:r>
              <a:rPr lang="tr-TR" dirty="0" smtClean="0"/>
              <a:t>Kullanılan dil de isteneni çağrıştırıcı olmalıdır. Olumsuz sözcükler yerine, aynı veya yakın anlamlı olumlu sözcükleri kullanmak, o sözcüklerin anlamlarıyla ilgili davranışları çağrıştırabilir.</a:t>
            </a:r>
          </a:p>
          <a:p>
            <a:endParaRPr lang="tr-TR" dirty="0" smtClean="0"/>
          </a:p>
          <a:p>
            <a:pPr lvl="1"/>
            <a:r>
              <a:rPr lang="tr-TR" sz="1800" dirty="0" smtClean="0"/>
              <a:t>Kirli sözü kirliyi, temiz değil sözü, ilk sözcük nedeniyle daha çok “temiz”i anımsatır. Aptal, sersem, berbat, kötü, yaramaz, gibi olumsuz sözcükler kullanılmamalı, bunların içerdiği istenmeyen anlamlar yoluyla, istenmeyen durum ve davranışlar çağrıştırılmamalıdır.</a:t>
            </a:r>
          </a:p>
          <a:p>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İSTENEN DAVRANIŞA İNANDIRMAK</a:t>
            </a:r>
            <a:endParaRPr lang="tr-TR" dirty="0"/>
          </a:p>
        </p:txBody>
      </p:sp>
      <p:sp>
        <p:nvSpPr>
          <p:cNvPr id="3" name="2 İçerik Yer Tutucusu"/>
          <p:cNvSpPr>
            <a:spLocks noGrp="1"/>
          </p:cNvSpPr>
          <p:nvPr>
            <p:ph idx="1"/>
          </p:nvPr>
        </p:nvSpPr>
        <p:spPr/>
        <p:txBody>
          <a:bodyPr>
            <a:normAutofit fontScale="85000" lnSpcReduction="20000"/>
          </a:bodyPr>
          <a:lstStyle/>
          <a:p>
            <a:r>
              <a:rPr lang="tr-TR" dirty="0" smtClean="0"/>
              <a:t>Destek, inanan insandan daha kolay, içten ve çok gelir. İnsanları zorlayarak da onlara bir davranışı yaptırabiliriz, ama bu geçici olur, zorlama ortadan kalkınca, davranış da kalkar.</a:t>
            </a:r>
          </a:p>
          <a:p>
            <a:endParaRPr lang="tr-TR" i="1" dirty="0" smtClean="0"/>
          </a:p>
          <a:p>
            <a:r>
              <a:rPr lang="tr-TR" dirty="0" smtClean="0"/>
              <a:t>Zorla, öğretmen korkusuyla çocukları bir süre sessiz, sırada tutabilirsiniz; ama öğretmen gidince bu davranışlar da biter, hatta tepki nedeniyle, bu davranışların tersi çoğalır. Öğretmen zoruyla bir süre sessiz bekletilen öğrenciler, o gidince, eskisinden daha çok bağırır, daha çok tekme atmaya, vurmaya, kırmaya yönelir.</a:t>
            </a:r>
          </a:p>
          <a:p>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İSTENEN DAVRANIŞA İNANDIRMAK</a:t>
            </a:r>
            <a:endParaRPr lang="tr-TR" dirty="0"/>
          </a:p>
        </p:txBody>
      </p:sp>
      <p:sp>
        <p:nvSpPr>
          <p:cNvPr id="3" name="2 İçerik Yer Tutucusu"/>
          <p:cNvSpPr>
            <a:spLocks noGrp="1"/>
          </p:cNvSpPr>
          <p:nvPr>
            <p:ph idx="1"/>
          </p:nvPr>
        </p:nvSpPr>
        <p:spPr/>
        <p:txBody>
          <a:bodyPr>
            <a:normAutofit fontScale="85000" lnSpcReduction="20000"/>
          </a:bodyPr>
          <a:lstStyle/>
          <a:p>
            <a:pPr>
              <a:buNone/>
            </a:pPr>
            <a:r>
              <a:rPr lang="tr-TR" dirty="0" smtClean="0"/>
              <a:t>İstenen davranışa inandırmanın yolları;</a:t>
            </a:r>
          </a:p>
          <a:p>
            <a:pPr lvl="1"/>
            <a:endParaRPr lang="tr-TR" dirty="0" smtClean="0"/>
          </a:p>
          <a:p>
            <a:r>
              <a:rPr lang="tr-TR" dirty="0" smtClean="0"/>
              <a:t>insanların o davranışın yapılması gerektiğine inandırılmasıdır. </a:t>
            </a:r>
            <a:r>
              <a:rPr lang="tr-TR" sz="2600" dirty="0" smtClean="0"/>
              <a:t>İnsanları inandırmak güçtür. Eğer daha önce onunla ilgili başka bir şeye inanmışlarsa, bu inancı değiştirmek daha da güçtür. </a:t>
            </a:r>
          </a:p>
          <a:p>
            <a:r>
              <a:rPr lang="tr-TR" sz="2600" dirty="0" smtClean="0"/>
              <a:t>istenen davranışın yararını, </a:t>
            </a:r>
          </a:p>
          <a:p>
            <a:r>
              <a:rPr lang="tr-TR" sz="2600" dirty="0" smtClean="0"/>
              <a:t>istenen, zevk verecek olan sonuçlarını göstermektir. </a:t>
            </a:r>
          </a:p>
          <a:p>
            <a:r>
              <a:rPr lang="tr-TR" sz="2600" dirty="0" smtClean="0"/>
              <a:t>olumlu örnekler göstermektir. O davranış yapıldığında ulaşılmış olan olumlu sonuçlar, somut sonuç olarak, inanmayı kolaylaştırır.</a:t>
            </a:r>
          </a:p>
          <a:p>
            <a:r>
              <a:rPr lang="tr-TR" sz="2600" dirty="0" smtClean="0"/>
              <a:t>İstenen davranışın toplumca beğenildiğini belirtmek de inanma sağlayabilir.</a:t>
            </a:r>
          </a:p>
          <a:p>
            <a:endParaRPr lang="tr-TR" sz="2400" dirty="0" smtClean="0"/>
          </a:p>
          <a:p>
            <a:endParaRPr lang="tr-TR" sz="2600" dirty="0" smtClean="0"/>
          </a:p>
          <a:p>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İSTENEN DAVRANIŞA İNANDIRMAK</a:t>
            </a:r>
            <a:endParaRPr lang="tr-TR" dirty="0"/>
          </a:p>
        </p:txBody>
      </p:sp>
      <p:sp>
        <p:nvSpPr>
          <p:cNvPr id="3" name="2 İçerik Yer Tutucusu"/>
          <p:cNvSpPr>
            <a:spLocks noGrp="1"/>
          </p:cNvSpPr>
          <p:nvPr>
            <p:ph idx="1"/>
          </p:nvPr>
        </p:nvSpPr>
        <p:spPr/>
        <p:txBody>
          <a:bodyPr>
            <a:normAutofit/>
          </a:bodyPr>
          <a:lstStyle/>
          <a:p>
            <a:pPr>
              <a:buNone/>
            </a:pPr>
            <a:r>
              <a:rPr lang="tr-TR" dirty="0" smtClean="0"/>
              <a:t>İstenen davranışa inandırmanın yolları;</a:t>
            </a:r>
          </a:p>
          <a:p>
            <a:pPr lvl="1"/>
            <a:r>
              <a:rPr lang="tr-TR" dirty="0" smtClean="0"/>
              <a:t>İstenen davranış yapılmadığında suçluluk duygusu uyandırılarak da, olumlu sonuçlar alınabilir,</a:t>
            </a:r>
          </a:p>
          <a:p>
            <a:pPr lvl="1"/>
            <a:r>
              <a:rPr lang="tr-TR" dirty="0" smtClean="0"/>
              <a:t>İstenen şekilde davranılmadığında olumsuz sonuçlar alacağını belirtmek de inanmaya yardımcı olabilir,</a:t>
            </a:r>
          </a:p>
          <a:p>
            <a:pPr lvl="1"/>
            <a:endParaRPr lang="tr-TR" dirty="0" smtClean="0"/>
          </a:p>
          <a:p>
            <a:pPr lvl="1"/>
            <a:endParaRPr lang="tr-TR" dirty="0" smtClean="0"/>
          </a:p>
          <a:p>
            <a:pPr lvl="1"/>
            <a:endParaRPr lang="tr-TR" dirty="0" smtClean="0"/>
          </a:p>
          <a:p>
            <a:pPr lvl="1"/>
            <a:endParaRPr lang="tr-TR" dirty="0" smtClean="0"/>
          </a:p>
          <a:p>
            <a:endParaRPr lang="tr-TR" sz="2400" dirty="0" smtClean="0"/>
          </a:p>
          <a:p>
            <a:endParaRPr lang="tr-TR" sz="2600" dirty="0" smtClean="0"/>
          </a:p>
          <a:p>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endParaRPr lang="tr-TR" sz="4400" dirty="0" smtClean="0"/>
          </a:p>
          <a:p>
            <a:endParaRPr lang="tr-TR" sz="4400" dirty="0" smtClean="0"/>
          </a:p>
          <a:p>
            <a:r>
              <a:rPr lang="tr-TR" sz="4400" b="1" dirty="0" smtClean="0"/>
              <a:t>SINIF İÇİNDE EŞİTLİK EN BÜYÜK EŞİTSİZLİKTİR</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a:bodyPr>
          <a:lstStyle/>
          <a:p>
            <a:r>
              <a:rPr lang="tr-TR" dirty="0" smtClean="0"/>
              <a:t>İnsanlardan istendik davranışları beklemek eğiticilik değildir. </a:t>
            </a:r>
          </a:p>
          <a:p>
            <a:endParaRPr lang="tr-TR" dirty="0" smtClean="0"/>
          </a:p>
          <a:p>
            <a:r>
              <a:rPr lang="tr-TR" dirty="0" smtClean="0"/>
              <a:t>EĞİTİCİ;</a:t>
            </a:r>
          </a:p>
          <a:p>
            <a:pPr lvl="1"/>
            <a:r>
              <a:rPr lang="tr-TR" dirty="0" smtClean="0"/>
              <a:t>Onları bu davranışa yönlendiren,</a:t>
            </a:r>
          </a:p>
          <a:p>
            <a:pPr lvl="1"/>
            <a:r>
              <a:rPr lang="tr-TR" dirty="0" smtClean="0"/>
              <a:t>Bu davranışları destekleyen,</a:t>
            </a:r>
          </a:p>
          <a:p>
            <a:pPr lvl="1"/>
            <a:r>
              <a:rPr lang="tr-TR" dirty="0" smtClean="0"/>
              <a:t>Yaptıklarıyla bu davranışları çağrıştıran,</a:t>
            </a:r>
          </a:p>
          <a:p>
            <a:pPr lvl="1"/>
            <a:r>
              <a:rPr lang="tr-TR" dirty="0" smtClean="0"/>
              <a:t>İnsanları bu davranışların yararlılığına inandıran,</a:t>
            </a:r>
          </a:p>
          <a:p>
            <a:pPr lvl="1"/>
            <a:r>
              <a:rPr lang="tr-TR" dirty="0" smtClean="0"/>
              <a:t>Bu davranışları kolaylaştıran,</a:t>
            </a:r>
          </a:p>
          <a:p>
            <a:pPr lvl="1"/>
            <a:r>
              <a:rPr lang="tr-TR" dirty="0" smtClean="0"/>
              <a:t>Gösterilmeye başladığında onları güçlendiren kişidir.</a:t>
            </a:r>
          </a:p>
          <a:p>
            <a:pPr lvl="1"/>
            <a:endParaRPr lang="tr-TR" dirty="0" smtClean="0"/>
          </a:p>
          <a:p>
            <a:pPr lvl="1"/>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endParaRPr lang="tr-TR" dirty="0" smtClean="0"/>
          </a:p>
          <a:p>
            <a:endParaRPr lang="tr-TR" dirty="0" smtClean="0"/>
          </a:p>
          <a:p>
            <a:r>
              <a:rPr lang="tr-TR" dirty="0" smtClean="0"/>
              <a:t>İSTENENİ DESTEKLEYİCİ DAVRANIŞLAR</a:t>
            </a:r>
          </a:p>
          <a:p>
            <a:r>
              <a:rPr lang="tr-TR" dirty="0" smtClean="0"/>
              <a:t>İSTENENİ ÇAĞRIŞTIRICI DAVRANIŞLAR</a:t>
            </a:r>
          </a:p>
          <a:p>
            <a:r>
              <a:rPr lang="tr-TR" dirty="0" smtClean="0"/>
              <a:t>İSTENEN DAVRANIŞA İNANDIRMAK</a:t>
            </a:r>
          </a:p>
          <a:p>
            <a:r>
              <a:rPr lang="tr-TR" dirty="0" smtClean="0"/>
              <a:t>İSTENEN DAVRANIŞI SAĞLAMLAŞTIRMAK</a:t>
            </a:r>
          </a:p>
          <a:p>
            <a:r>
              <a:rPr lang="tr-TR" dirty="0" smtClean="0"/>
              <a:t>İSTENEN DAVRANIŞI KOLAYLAŞTIRMAK</a:t>
            </a:r>
          </a:p>
          <a:p>
            <a:endParaRPr lang="tr-TR" dirty="0" smtClean="0"/>
          </a:p>
          <a:p>
            <a:endParaRPr lang="tr-TR" dirty="0" smtClean="0"/>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İSTENENİ DESTEKLEYİCİ DAVRANIŞLAR</a:t>
            </a:r>
            <a:endParaRPr lang="tr-TR" dirty="0"/>
          </a:p>
        </p:txBody>
      </p:sp>
      <p:sp>
        <p:nvSpPr>
          <p:cNvPr id="3" name="2 İçerik Yer Tutucusu"/>
          <p:cNvSpPr>
            <a:spLocks noGrp="1"/>
          </p:cNvSpPr>
          <p:nvPr>
            <p:ph idx="1"/>
          </p:nvPr>
        </p:nvSpPr>
        <p:spPr/>
        <p:txBody>
          <a:bodyPr>
            <a:normAutofit/>
          </a:bodyPr>
          <a:lstStyle/>
          <a:p>
            <a:endParaRPr lang="tr-TR" dirty="0" smtClean="0"/>
          </a:p>
          <a:p>
            <a:r>
              <a:rPr lang="tr-TR" dirty="0" smtClean="0"/>
              <a:t>Bir işe verilen destek ne kadar çoksa hedefe ulaşma olasılığı da o kadar artar.</a:t>
            </a:r>
          </a:p>
          <a:p>
            <a:endParaRPr lang="tr-TR" dirty="0" smtClean="0"/>
          </a:p>
          <a:p>
            <a:r>
              <a:rPr lang="tr-TR" dirty="0" smtClean="0"/>
              <a:t>En iyi ortam destekleyici ortamdır.</a:t>
            </a:r>
          </a:p>
          <a:p>
            <a:endParaRPr lang="tr-TR" dirty="0" smtClean="0"/>
          </a:p>
          <a:p>
            <a:pPr lvl="1"/>
            <a:endParaRPr lang="tr-TR" dirty="0" smtClean="0"/>
          </a:p>
          <a:p>
            <a:pPr lvl="1"/>
            <a:endParaRPr lang="tr-TR" dirty="0" smtClean="0"/>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İSTENENİ DESTEKLEYİCİ DAVRANIŞLAR</a:t>
            </a:r>
            <a:endParaRPr lang="tr-TR" dirty="0"/>
          </a:p>
        </p:txBody>
      </p:sp>
      <p:sp>
        <p:nvSpPr>
          <p:cNvPr id="3" name="2 İçerik Yer Tutucusu"/>
          <p:cNvSpPr>
            <a:spLocks noGrp="1"/>
          </p:cNvSpPr>
          <p:nvPr>
            <p:ph idx="1"/>
          </p:nvPr>
        </p:nvSpPr>
        <p:spPr/>
        <p:txBody>
          <a:bodyPr>
            <a:normAutofit fontScale="92500" lnSpcReduction="10000"/>
          </a:bodyPr>
          <a:lstStyle/>
          <a:p>
            <a:endParaRPr lang="tr-TR" dirty="0" smtClean="0"/>
          </a:p>
          <a:p>
            <a:r>
              <a:rPr lang="tr-TR" dirty="0" smtClean="0"/>
              <a:t>Bu destek verilirken;</a:t>
            </a:r>
          </a:p>
          <a:p>
            <a:pPr lvl="1"/>
            <a:r>
              <a:rPr lang="tr-TR" dirty="0" smtClean="0"/>
              <a:t>istenen davranışların açıkça belirtilmiş olması, </a:t>
            </a:r>
          </a:p>
          <a:p>
            <a:pPr lvl="1"/>
            <a:r>
              <a:rPr lang="tr-TR" dirty="0" smtClean="0"/>
              <a:t>bu davranışların denetlenmesi, (denetim sadece okulda değil ailede de yapılmalı)</a:t>
            </a:r>
          </a:p>
          <a:p>
            <a:pPr lvl="1"/>
            <a:r>
              <a:rPr lang="tr-TR" dirty="0" smtClean="0"/>
              <a:t>o davranışı bilinçli, kasıtlı, plânlı şekilde çocuğun görmesi sağlanmalı,</a:t>
            </a:r>
          </a:p>
          <a:p>
            <a:pPr lvl="1"/>
            <a:r>
              <a:rPr lang="tr-TR" dirty="0" smtClean="0"/>
              <a:t>istenen davranışı yapma sürecinde çocuk başarısızlık ve acemiliği nedeniyle utandırılmamalı, kırılmamalı, ona hoş olmayan sözler söylenmemeli,</a:t>
            </a:r>
          </a:p>
          <a:p>
            <a:pPr lvl="1"/>
            <a:r>
              <a:rPr lang="tr-TR" dirty="0" smtClean="0"/>
              <a:t>çocuk istenen davranışların sergilendiği ortamlarda bulundurulmalıdır.</a:t>
            </a:r>
          </a:p>
          <a:p>
            <a:pPr lvl="1"/>
            <a:endParaRPr lang="tr-TR" dirty="0" smtClean="0"/>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İSTENENİ DESTEKLEYİCİ DAVRANIŞLAR</a:t>
            </a:r>
            <a:endParaRPr lang="tr-TR" dirty="0"/>
          </a:p>
        </p:txBody>
      </p:sp>
      <p:sp>
        <p:nvSpPr>
          <p:cNvPr id="3" name="2 İçerik Yer Tutucusu"/>
          <p:cNvSpPr>
            <a:spLocks noGrp="1"/>
          </p:cNvSpPr>
          <p:nvPr>
            <p:ph idx="1"/>
          </p:nvPr>
        </p:nvSpPr>
        <p:spPr>
          <a:xfrm>
            <a:off x="502920" y="530352"/>
            <a:ext cx="8183880" cy="4698848"/>
          </a:xfrm>
        </p:spPr>
        <p:txBody>
          <a:bodyPr>
            <a:normAutofit fontScale="47500" lnSpcReduction="20000"/>
          </a:bodyPr>
          <a:lstStyle/>
          <a:p>
            <a:r>
              <a:rPr lang="tr-TR" sz="4400" dirty="0" smtClean="0"/>
              <a:t>Ayrıca;</a:t>
            </a:r>
          </a:p>
          <a:p>
            <a:pPr lvl="1"/>
            <a:r>
              <a:rPr lang="tr-TR" sz="4400" dirty="0" smtClean="0"/>
              <a:t>tutarlı olması, kişilerin zaman içindeki tutarlılığı yanında, öğretmenler arası tutarlılık, aile-okul tutarlılığı da gereklidir. </a:t>
            </a:r>
          </a:p>
          <a:p>
            <a:pPr lvl="1"/>
            <a:r>
              <a:rPr lang="tr-TR" sz="4400" dirty="0" smtClean="0"/>
              <a:t>kişinin değil davranışın değerlendirilmesi, çocuğun yaptığını düşünmesini sağlamaktır. Çocuklar, hem olumlu, hem olumsuz davranışları için düşünmeye yönlendirilerek, olumlu olanlara yöneltilebilirler. </a:t>
            </a:r>
          </a:p>
          <a:p>
            <a:pPr lvl="1"/>
            <a:r>
              <a:rPr lang="tr-TR" sz="4400" dirty="0" smtClean="0"/>
              <a:t>davranışların doğru nedeni ve olumlu sonucunu önceden görmek gerekir,</a:t>
            </a:r>
          </a:p>
          <a:p>
            <a:pPr lvl="1"/>
            <a:r>
              <a:rPr lang="tr-TR" sz="4400" dirty="0" smtClean="0"/>
              <a:t>yarışmacı olmayan, iş birlikçi düzenlemeler olmasına dikkat edilmelidir. Davranış sürecinde yanlarında öğretmenin ya da yetişkinin varlığı da, istenene yönelimi destekler.</a:t>
            </a:r>
          </a:p>
          <a:p>
            <a:pPr lvl="1"/>
            <a:r>
              <a:rPr lang="tr-TR" sz="4400" dirty="0" smtClean="0"/>
              <a:t>Davranışlarını aşırı kısıtlamak yerine, özgürlük vermek ama sorumlu tutmak önemlidir.</a:t>
            </a:r>
          </a:p>
          <a:p>
            <a:pPr lvl="1"/>
            <a:endParaRPr lang="tr-TR" dirty="0" smtClean="0"/>
          </a:p>
          <a:p>
            <a:pPr lvl="1"/>
            <a:endParaRPr lang="tr-TR" dirty="0"/>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İSTENENİ ÇAĞRIŞTIRICI DAVRANIŞLAR</a:t>
            </a:r>
            <a:endParaRPr lang="tr-TR" dirty="0"/>
          </a:p>
        </p:txBody>
      </p:sp>
      <p:sp>
        <p:nvSpPr>
          <p:cNvPr id="3" name="2 İçerik Yer Tutucusu"/>
          <p:cNvSpPr>
            <a:spLocks noGrp="1"/>
          </p:cNvSpPr>
          <p:nvPr>
            <p:ph idx="1"/>
          </p:nvPr>
        </p:nvSpPr>
        <p:spPr>
          <a:xfrm>
            <a:off x="502920" y="530352"/>
            <a:ext cx="8183880" cy="4770856"/>
          </a:xfrm>
        </p:spPr>
        <p:txBody>
          <a:bodyPr>
            <a:normAutofit fontScale="77500" lnSpcReduction="20000"/>
          </a:bodyPr>
          <a:lstStyle/>
          <a:p>
            <a:r>
              <a:rPr lang="tr-TR" dirty="0" smtClean="0"/>
              <a:t>İsteneni desteklemenin bir yolu, onu gündemde tutmaktır.</a:t>
            </a:r>
          </a:p>
          <a:p>
            <a:endParaRPr lang="tr-TR" dirty="0" smtClean="0"/>
          </a:p>
          <a:p>
            <a:r>
              <a:rPr lang="tr-TR" dirty="0" smtClean="0"/>
              <a:t>İnsanların gördüklerini taklit etme eğilimi güçlüdür. </a:t>
            </a:r>
          </a:p>
          <a:p>
            <a:endParaRPr lang="tr-TR" dirty="0" smtClean="0"/>
          </a:p>
          <a:p>
            <a:r>
              <a:rPr lang="tr-TR" dirty="0" smtClean="0"/>
              <a:t>İstenmeyen davranışlar çocuğun yaşam alanından ne kadar süre uzak olursa, unutulmaları da o kadar kolay olabilir. </a:t>
            </a:r>
          </a:p>
          <a:p>
            <a:endParaRPr lang="tr-TR" dirty="0" smtClean="0"/>
          </a:p>
          <a:p>
            <a:r>
              <a:rPr lang="tr-TR" dirty="0" smtClean="0"/>
              <a:t>Örneğin; Karşılaştığı insanlardan “günaydın” sözü ile birlikte bir gülümseme ve baş selâmı gören insanın, başkalarına bunları yansıtması beklenir. Böyle durumlarda, istenen davranışın mutlaka aynısının ve tamamının sergilenmesi şart değildir. O davranışı anımsatacak bir ipucu şeklindeki davranışlar da onu çağrıştırdığında, istenene götürebilecektir.</a:t>
            </a:r>
          </a:p>
          <a:p>
            <a:pPr>
              <a:buNone/>
            </a:pPr>
            <a:endParaRPr lang="tr-TR" dirty="0" smtClean="0"/>
          </a:p>
          <a:p>
            <a:pPr>
              <a:buNone/>
            </a:pPr>
            <a:endParaRPr lang="tr-TR" dirty="0" smtClean="0"/>
          </a:p>
          <a:p>
            <a:endParaRPr lang="tr-TR" dirty="0" smtClean="0"/>
          </a:p>
          <a:p>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İSTENENİ ÇAĞRIŞTIRICI DAVRANIŞLAR</a:t>
            </a:r>
            <a:endParaRPr lang="tr-TR" dirty="0"/>
          </a:p>
        </p:txBody>
      </p:sp>
      <p:sp>
        <p:nvSpPr>
          <p:cNvPr id="3" name="2 İçerik Yer Tutucusu"/>
          <p:cNvSpPr>
            <a:spLocks noGrp="1"/>
          </p:cNvSpPr>
          <p:nvPr>
            <p:ph idx="1"/>
          </p:nvPr>
        </p:nvSpPr>
        <p:spPr/>
        <p:txBody>
          <a:bodyPr>
            <a:normAutofit/>
          </a:bodyPr>
          <a:lstStyle/>
          <a:p>
            <a:endParaRPr lang="tr-TR" dirty="0" smtClean="0"/>
          </a:p>
          <a:p>
            <a:r>
              <a:rPr lang="tr-TR" dirty="0" smtClean="0"/>
              <a:t>İstenen davranışa benzer davranışlar onu çağrıştırır. </a:t>
            </a:r>
          </a:p>
          <a:p>
            <a:pPr lvl="1"/>
            <a:r>
              <a:rPr lang="tr-TR" sz="1600" dirty="0" smtClean="0"/>
              <a:t>Öğretmenin öfkelenmesi çocukta öfkeyi, yalan söylemesi yalanı, kandırmayı, kapıyı çarpması eşyalara kötü davranmayı, kırıp dökmeyi, adil davranmaması başkalarına haksız davranmayı ve kötülük etmeyi daha kolay çağrıştırır, gösterilmelerine neden olur.</a:t>
            </a:r>
          </a:p>
          <a:p>
            <a:pPr lvl="1"/>
            <a:endParaRPr lang="tr-TR" sz="1600" dirty="0" smtClean="0"/>
          </a:p>
          <a:p>
            <a:pPr lvl="1" algn="ctr">
              <a:buNone/>
            </a:pPr>
            <a:r>
              <a:rPr lang="tr-TR" sz="2800" dirty="0" smtClean="0">
                <a:solidFill>
                  <a:srgbClr val="C00000"/>
                </a:solidFill>
              </a:rPr>
              <a:t>Olumlu örnekler, olumlu davranışları çağrıştırırlar</a:t>
            </a:r>
            <a:r>
              <a:rPr lang="tr-TR" sz="1600" dirty="0" smtClean="0">
                <a:solidFill>
                  <a:srgbClr val="C00000"/>
                </a:solidFill>
              </a:rPr>
              <a:t>.</a:t>
            </a:r>
          </a:p>
          <a:p>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örünüş">
  <a:themeElements>
    <a:clrScheme name="Görünüş">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Görünüş">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Görünüş">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974</TotalTime>
  <Words>739</Words>
  <Application>Microsoft Macintosh PowerPoint</Application>
  <PresentationFormat>Ekran Gösterisi (4:3)</PresentationFormat>
  <Paragraphs>90</Paragraphs>
  <Slides>14</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14</vt:i4>
      </vt:variant>
    </vt:vector>
  </HeadingPairs>
  <TitlesOfParts>
    <vt:vector size="17" baseType="lpstr">
      <vt:lpstr>Verdana</vt:lpstr>
      <vt:lpstr>Wingdings 2</vt:lpstr>
      <vt:lpstr>Görünüş</vt:lpstr>
      <vt:lpstr>İSTENEN DAVRANIŞLARIN DESTEKLENMESİ I</vt:lpstr>
      <vt:lpstr>PowerPoint Sunusu</vt:lpstr>
      <vt:lpstr>PowerPoint Sunusu</vt:lpstr>
      <vt:lpstr>PowerPoint Sunusu</vt:lpstr>
      <vt:lpstr>İSTENENİ DESTEKLEYİCİ DAVRANIŞLAR</vt:lpstr>
      <vt:lpstr>İSTENENİ DESTEKLEYİCİ DAVRANIŞLAR</vt:lpstr>
      <vt:lpstr>İSTENENİ DESTEKLEYİCİ DAVRANIŞLAR</vt:lpstr>
      <vt:lpstr>İSTENENİ ÇAĞRIŞTIRICI DAVRANIŞLAR</vt:lpstr>
      <vt:lpstr>İSTENENİ ÇAĞRIŞTIRICI DAVRANIŞLAR</vt:lpstr>
      <vt:lpstr>İSTENENİ ÇAĞRIŞTIRICI DAVRANIŞLAR</vt:lpstr>
      <vt:lpstr>İSTENENİ ÇAĞRIŞTIRICI DAVRANIŞLAR</vt:lpstr>
      <vt:lpstr>İSTENEN DAVRANIŞA İNANDIRMAK</vt:lpstr>
      <vt:lpstr>İSTENEN DAVRANIŞA İNANDIRMAK</vt:lpstr>
      <vt:lpstr>İSTENEN DAVRANIŞA İNANDIRMAK</vt:lpstr>
    </vt:vector>
  </TitlesOfParts>
  <LinksUpToDate>false</LinksUpToDate>
  <SharedDoc>false</SharedDoc>
  <HyperlinksChanged>false</HyperlinksChanged>
  <AppVersion>15.0029</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İSTENEN DAVRANIŞLARIN DESTEKLENMESİ</dc:title>
  <dc:creator>cdincer</dc:creator>
  <cp:lastModifiedBy>Fatma Çağlayan Dinçer</cp:lastModifiedBy>
  <cp:revision>28</cp:revision>
  <dcterms:created xsi:type="dcterms:W3CDTF">2014-12-14T21:40:53Z</dcterms:created>
  <dcterms:modified xsi:type="dcterms:W3CDTF">2017-05-23T14:42:00Z</dcterms:modified>
</cp:coreProperties>
</file>