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04" r:id="rId2"/>
    <p:sldId id="302" r:id="rId3"/>
    <p:sldId id="271" r:id="rId4"/>
    <p:sldId id="318" r:id="rId5"/>
    <p:sldId id="272" r:id="rId6"/>
    <p:sldId id="273" r:id="rId7"/>
    <p:sldId id="274" r:id="rId8"/>
    <p:sldId id="299" r:id="rId9"/>
    <p:sldId id="300" r:id="rId10"/>
    <p:sldId id="301" r:id="rId11"/>
    <p:sldId id="305" r:id="rId12"/>
    <p:sldId id="307" r:id="rId13"/>
    <p:sldId id="308" r:id="rId14"/>
    <p:sldId id="276" r:id="rId15"/>
    <p:sldId id="309" r:id="rId16"/>
    <p:sldId id="311" r:id="rId17"/>
    <p:sldId id="313" r:id="rId18"/>
    <p:sldId id="278" r:id="rId19"/>
    <p:sldId id="279" r:id="rId20"/>
    <p:sldId id="317" r:id="rId21"/>
    <p:sldId id="285" r:id="rId22"/>
    <p:sldId id="28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çalışma istasyonu" initials="çi" lastIdx="1" clrIdx="0">
    <p:extLst>
      <p:ext uri="{19B8F6BF-5375-455C-9EA6-DF929625EA0E}">
        <p15:presenceInfo xmlns:p15="http://schemas.microsoft.com/office/powerpoint/2012/main" userId="çalışma istasyon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59" autoAdjust="0"/>
    <p:restoredTop sz="94628"/>
  </p:normalViewPr>
  <p:slideViewPr>
    <p:cSldViewPr snapToGrid="0">
      <p:cViewPr varScale="1">
        <p:scale>
          <a:sx n="119" d="100"/>
          <a:sy n="119" d="100"/>
        </p:scale>
        <p:origin x="424"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D47435-1F61-4666-A47C-F0DB5B66B00D}" type="datetimeFigureOut">
              <a:rPr lang="en-GB" smtClean="0"/>
              <a:pPr/>
              <a:t>20/11/2024</a:t>
            </a:fld>
            <a:endParaRPr lang="en-GB"/>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67FECA-2015-4015-A5BA-6C7AF726935F}" type="slidenum">
              <a:rPr lang="en-GB" smtClean="0"/>
              <a:pPr/>
              <a:t>‹#›</a:t>
            </a:fld>
            <a:endParaRPr lang="en-GB"/>
          </a:p>
        </p:txBody>
      </p:sp>
    </p:spTree>
    <p:extLst>
      <p:ext uri="{BB962C8B-B14F-4D97-AF65-F5344CB8AC3E}">
        <p14:creationId xmlns:p14="http://schemas.microsoft.com/office/powerpoint/2010/main" val="2104041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GB"/>
          </a:p>
        </p:txBody>
      </p:sp>
      <p:sp>
        <p:nvSpPr>
          <p:cNvPr id="4" name="Veri Yer Tutucusu 3"/>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409139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Veri Yer Tutucusu 3"/>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3571634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Veri Yer Tutucusu 3"/>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1424136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GB"/>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Veri Yer Tutucusu 3"/>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948841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3483198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5" name="Veri Yer Tutucusu 4"/>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2795542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7" name="Veri Yer Tutucusu 6"/>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2134554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GB"/>
          </a:p>
        </p:txBody>
      </p:sp>
      <p:sp>
        <p:nvSpPr>
          <p:cNvPr id="3" name="Veri Yer Tutucusu 2"/>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978504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3753183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2709383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D611EB6-8FA0-4571-84F0-74A56D87BF93}" type="datetimeFigureOut">
              <a:rPr lang="en-GB" smtClean="0"/>
              <a:pPr/>
              <a:t>20/11/2024</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3284236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611EB6-8FA0-4571-84F0-74A56D87BF93}" type="datetimeFigureOut">
              <a:rPr lang="en-GB" smtClean="0"/>
              <a:pPr/>
              <a:t>20/11/2024</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4787F-D368-41A8-895B-F2513715E905}" type="slidenum">
              <a:rPr lang="en-GB" smtClean="0"/>
              <a:pPr/>
              <a:t>‹#›</a:t>
            </a:fld>
            <a:endParaRPr lang="en-GB"/>
          </a:p>
        </p:txBody>
      </p:sp>
    </p:spTree>
    <p:extLst>
      <p:ext uri="{BB962C8B-B14F-4D97-AF65-F5344CB8AC3E}">
        <p14:creationId xmlns:p14="http://schemas.microsoft.com/office/powerpoint/2010/main" val="2563795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701636" y="2265217"/>
            <a:ext cx="6920346" cy="1569660"/>
          </a:xfrm>
          <a:prstGeom prst="rect">
            <a:avLst/>
          </a:prstGeom>
          <a:noFill/>
        </p:spPr>
        <p:txBody>
          <a:bodyPr wrap="square" rtlCol="0">
            <a:spAutoFit/>
          </a:bodyPr>
          <a:lstStyle/>
          <a:p>
            <a:pPr algn="ctr"/>
            <a:r>
              <a:rPr lang="tr-TR" sz="3200">
                <a:solidFill>
                  <a:schemeClr val="bg1"/>
                </a:solidFill>
              </a:rPr>
              <a:t>KARL MARX</a:t>
            </a:r>
          </a:p>
          <a:p>
            <a:pPr algn="ctr"/>
            <a:endParaRPr lang="tr-TR" sz="3200">
              <a:solidFill>
                <a:schemeClr val="bg1"/>
              </a:solidFill>
            </a:endParaRPr>
          </a:p>
          <a:p>
            <a:pPr algn="ctr"/>
            <a:r>
              <a:rPr lang="tr-TR" sz="3200">
                <a:solidFill>
                  <a:schemeClr val="bg1"/>
                </a:solidFill>
              </a:rPr>
              <a:t>YABANCILAŞMA VE META FETİŞİZMİ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48860" y="1232320"/>
            <a:ext cx="10222525" cy="3970318"/>
          </a:xfrm>
          <a:prstGeom prst="rect">
            <a:avLst/>
          </a:prstGeom>
        </p:spPr>
        <p:txBody>
          <a:bodyPr wrap="square">
            <a:spAutoFit/>
          </a:bodyPr>
          <a:lstStyle/>
          <a:p>
            <a:pPr algn="just"/>
            <a:endParaRPr lang="tr-TR" sz="2800">
              <a:solidFill>
                <a:schemeClr val="bg1"/>
              </a:solidFill>
              <a:latin typeface="Calibri" panose="020F0502020204030204" pitchFamily="34" charset="0"/>
              <a:cs typeface="Times New Roman" panose="02020603050405020304" pitchFamily="18" charset="0"/>
            </a:endParaRPr>
          </a:p>
          <a:p>
            <a:pPr algn="just"/>
            <a:r>
              <a:rPr lang="en-GB" sz="2800">
                <a:solidFill>
                  <a:schemeClr val="bg1"/>
                </a:solidFill>
              </a:rPr>
              <a:t>Meta fetişizmi, toplumsal üretim ilişkilerinin kelimenin gerçek anlamıyla şeyler arasındaki bir ilişki olarak nesneleşmesidir. </a:t>
            </a:r>
            <a:endParaRPr lang="tr-TR" sz="2800">
              <a:solidFill>
                <a:schemeClr val="bg1"/>
              </a:solidFill>
            </a:endParaRPr>
          </a:p>
          <a:p>
            <a:pPr algn="just"/>
            <a:endParaRPr lang="tr-TR" sz="2800">
              <a:solidFill>
                <a:schemeClr val="bg1"/>
              </a:solidFill>
            </a:endParaRPr>
          </a:p>
          <a:p>
            <a:pPr algn="just"/>
            <a:r>
              <a:rPr lang="en-GB" sz="2800">
                <a:solidFill>
                  <a:schemeClr val="bg1"/>
                </a:solidFill>
              </a:rPr>
              <a:t>Emtianın emtia olarak değeri onu, meta olan parayla mübadele etme sırasında ortaya çıkar ve bu süreç, metayı üreten olduğu halde, kendi emeğinin ürünü olan şey üzerinde hiçbir kontrol gücü olmayan ve ondan ancak hayatını sürdürebilecek ücret dışında hiçbir fayda edinmeyenler pahasına işler.</a:t>
            </a:r>
          </a:p>
        </p:txBody>
      </p:sp>
    </p:spTree>
    <p:extLst>
      <p:ext uri="{BB962C8B-B14F-4D97-AF65-F5344CB8AC3E}">
        <p14:creationId xmlns:p14="http://schemas.microsoft.com/office/powerpoint/2010/main" val="681041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894542" y="2348346"/>
            <a:ext cx="6475234" cy="2554545"/>
          </a:xfrm>
          <a:prstGeom prst="rect">
            <a:avLst/>
          </a:prstGeom>
          <a:noFill/>
        </p:spPr>
        <p:txBody>
          <a:bodyPr wrap="none" rtlCol="0">
            <a:spAutoFit/>
          </a:bodyPr>
          <a:lstStyle/>
          <a:p>
            <a:pPr algn="ctr"/>
            <a:r>
              <a:rPr lang="tr-TR" sz="3200">
                <a:solidFill>
                  <a:schemeClr val="bg1"/>
                </a:solidFill>
              </a:rPr>
              <a:t>MAX WEBER</a:t>
            </a:r>
          </a:p>
          <a:p>
            <a:pPr algn="ctr"/>
            <a:endParaRPr lang="tr-TR" sz="3200">
              <a:solidFill>
                <a:schemeClr val="bg1"/>
              </a:solidFill>
            </a:endParaRPr>
          </a:p>
          <a:p>
            <a:pPr algn="ctr"/>
            <a:r>
              <a:rPr lang="tr-TR" sz="3200">
                <a:solidFill>
                  <a:schemeClr val="bg1"/>
                </a:solidFill>
              </a:rPr>
              <a:t>ARAÇSAL AKIL VE</a:t>
            </a:r>
          </a:p>
          <a:p>
            <a:pPr algn="ctr"/>
            <a:r>
              <a:rPr lang="tr-TR" sz="3200">
                <a:solidFill>
                  <a:schemeClr val="bg1"/>
                </a:solidFill>
              </a:rPr>
              <a:t> DÜNYANIN BÜYÜSÜNÜN BOZULMASI</a:t>
            </a:r>
          </a:p>
          <a:p>
            <a:pPr algn="ctr"/>
            <a:endParaRPr lang="tr-TR" sz="320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smonitor.com/var/archive/storage/images/media/images/307-weber/9717934-1-eng-US/307-weber_standard_600x400.jpg"/>
          <p:cNvPicPr>
            <a:picLocks noChangeAspect="1" noChangeArrowheads="1"/>
          </p:cNvPicPr>
          <p:nvPr/>
        </p:nvPicPr>
        <p:blipFill>
          <a:blip r:embed="rId2" cstate="print"/>
          <a:srcRect/>
          <a:stretch>
            <a:fillRect/>
          </a:stretch>
        </p:blipFill>
        <p:spPr bwMode="auto">
          <a:xfrm>
            <a:off x="7639660" y="2065801"/>
            <a:ext cx="3935814" cy="2623876"/>
          </a:xfrm>
          <a:prstGeom prst="rect">
            <a:avLst/>
          </a:prstGeom>
          <a:noFill/>
        </p:spPr>
      </p:pic>
      <p:sp>
        <p:nvSpPr>
          <p:cNvPr id="7" name="6 Dikdörtgen"/>
          <p:cNvSpPr/>
          <p:nvPr/>
        </p:nvSpPr>
        <p:spPr>
          <a:xfrm>
            <a:off x="581892" y="1949162"/>
            <a:ext cx="6421581" cy="3293209"/>
          </a:xfrm>
          <a:prstGeom prst="rect">
            <a:avLst/>
          </a:prstGeom>
        </p:spPr>
        <p:txBody>
          <a:bodyPr wrap="square">
            <a:spAutoFit/>
          </a:bodyPr>
          <a:lstStyle/>
          <a:p>
            <a:pPr algn="just"/>
            <a:r>
              <a:rPr lang="tr-TR" sz="2600">
                <a:solidFill>
                  <a:schemeClr val="bg1"/>
                </a:solidFill>
              </a:rPr>
              <a:t>Nasıl ki Marx, fabrikadaki emek sürecinin analizinden, modern yaşamın iktisadi örgütlenmesinin işleyiş tarzını (</a:t>
            </a:r>
            <a:r>
              <a:rPr lang="tr-TR" sz="2600" i="1">
                <a:solidFill>
                  <a:schemeClr val="bg1"/>
                </a:solidFill>
              </a:rPr>
              <a:t>modus operandi</a:t>
            </a:r>
            <a:r>
              <a:rPr lang="tr-TR" sz="2600">
                <a:solidFill>
                  <a:schemeClr val="bg1"/>
                </a:solidFill>
              </a:rPr>
              <a:t>), onun içsel mantığını ortaya koyduysa, Weber de ofisin (büro, devlet dairesi) nasıl işlediğini analiz ederek buradan devletin işleyiş tarzına yani modern hayatın politik örgütlenmesine ulaşmıştır.</a:t>
            </a:r>
          </a:p>
        </p:txBody>
      </p:sp>
    </p:spTree>
    <p:extLst>
      <p:ext uri="{BB962C8B-B14F-4D97-AF65-F5344CB8AC3E}">
        <p14:creationId xmlns:p14="http://schemas.microsoft.com/office/powerpoint/2010/main" val="1073107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smonitor.com/var/archive/storage/images/media/images/307-weber/9717934-1-eng-US/307-weber_standard_600x400.jpg"/>
          <p:cNvPicPr>
            <a:picLocks noChangeAspect="1" noChangeArrowheads="1"/>
          </p:cNvPicPr>
          <p:nvPr/>
        </p:nvPicPr>
        <p:blipFill>
          <a:blip r:embed="rId2" cstate="print"/>
          <a:srcRect/>
          <a:stretch>
            <a:fillRect/>
          </a:stretch>
        </p:blipFill>
        <p:spPr bwMode="auto">
          <a:xfrm>
            <a:off x="7639660" y="2065801"/>
            <a:ext cx="3935814" cy="2623876"/>
          </a:xfrm>
          <a:prstGeom prst="rect">
            <a:avLst/>
          </a:prstGeom>
          <a:noFill/>
        </p:spPr>
      </p:pic>
      <p:sp>
        <p:nvSpPr>
          <p:cNvPr id="4" name="3 Dikdörtgen"/>
          <p:cNvSpPr/>
          <p:nvPr/>
        </p:nvSpPr>
        <p:spPr>
          <a:xfrm>
            <a:off x="685801" y="1588763"/>
            <a:ext cx="6629399" cy="3293209"/>
          </a:xfrm>
          <a:prstGeom prst="rect">
            <a:avLst/>
          </a:prstGeom>
        </p:spPr>
        <p:txBody>
          <a:bodyPr wrap="square">
            <a:spAutoFit/>
          </a:bodyPr>
          <a:lstStyle/>
          <a:p>
            <a:pPr algn="just"/>
            <a:r>
              <a:rPr lang="tr-TR" sz="2600">
                <a:solidFill>
                  <a:schemeClr val="bg1"/>
                </a:solidFill>
              </a:rPr>
              <a:t>Modern bürokrasiler tutarlı, sistemli bir şekilde hazırlanmış ve kesin bir işleyiş biçimine sahip emir-itaat ilişkilerinden oluşur. Bunlar, uyum sağlamakta başarısız olanların yaptırımlar yoluyla uyuma zorlandığı “düzenlenmiş eşitşizliğe” dayalı sistemlerdir. Tabi konumda bulunanlar, üstlerinin sürekli gözetim ve değerlendirmesine tabidir.</a:t>
            </a:r>
          </a:p>
        </p:txBody>
      </p:sp>
    </p:spTree>
    <p:extLst>
      <p:ext uri="{BB962C8B-B14F-4D97-AF65-F5344CB8AC3E}">
        <p14:creationId xmlns:p14="http://schemas.microsoft.com/office/powerpoint/2010/main" val="1073107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smonitor.com/var/archive/storage/images/media/images/307-weber/9717934-1-eng-US/307-weber_standard_600x400.jpg"/>
          <p:cNvPicPr>
            <a:picLocks noChangeAspect="1" noChangeArrowheads="1"/>
          </p:cNvPicPr>
          <p:nvPr/>
        </p:nvPicPr>
        <p:blipFill>
          <a:blip r:embed="rId2" cstate="print"/>
          <a:srcRect/>
          <a:stretch>
            <a:fillRect/>
          </a:stretch>
        </p:blipFill>
        <p:spPr bwMode="auto">
          <a:xfrm>
            <a:off x="1197296" y="885009"/>
            <a:ext cx="4335402" cy="2890268"/>
          </a:xfrm>
          <a:prstGeom prst="rect">
            <a:avLst/>
          </a:prstGeom>
          <a:noFill/>
        </p:spPr>
      </p:pic>
      <p:sp>
        <p:nvSpPr>
          <p:cNvPr id="5" name="4 Dikdörtgen"/>
          <p:cNvSpPr/>
          <p:nvPr/>
        </p:nvSpPr>
        <p:spPr>
          <a:xfrm>
            <a:off x="1248225" y="4315139"/>
            <a:ext cx="9288157" cy="1815882"/>
          </a:xfrm>
          <a:prstGeom prst="rect">
            <a:avLst/>
          </a:prstGeom>
        </p:spPr>
        <p:txBody>
          <a:bodyPr wrap="square">
            <a:spAutoFit/>
          </a:bodyPr>
          <a:lstStyle/>
          <a:p>
            <a:pPr algn="just"/>
            <a:r>
              <a:rPr lang="tr-TR" sz="2800">
                <a:solidFill>
                  <a:schemeClr val="bg1"/>
                </a:solidFill>
              </a:rPr>
              <a:t>“Modern dünya giderek hesaplayan, mekanize, teknik rasyonaliteye bağlı idari bir görünüme bürünmektedir. Rasyonel olarak hesaplanamayan şeylerin artık hiçbir önemi yoktur.”</a:t>
            </a:r>
          </a:p>
        </p:txBody>
      </p:sp>
    </p:spTree>
    <p:extLst>
      <p:ext uri="{BB962C8B-B14F-4D97-AF65-F5344CB8AC3E}">
        <p14:creationId xmlns:p14="http://schemas.microsoft.com/office/powerpoint/2010/main" val="1073107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smonitor.com/var/archive/storage/images/media/images/307-weber/9717934-1-eng-US/307-weber_standard_600x400.jpg"/>
          <p:cNvPicPr>
            <a:picLocks noChangeAspect="1" noChangeArrowheads="1"/>
          </p:cNvPicPr>
          <p:nvPr/>
        </p:nvPicPr>
        <p:blipFill>
          <a:blip r:embed="rId2" cstate="print"/>
          <a:srcRect/>
          <a:stretch>
            <a:fillRect/>
          </a:stretch>
        </p:blipFill>
        <p:spPr bwMode="auto">
          <a:xfrm>
            <a:off x="1197296" y="885009"/>
            <a:ext cx="4335402" cy="2890268"/>
          </a:xfrm>
          <a:prstGeom prst="rect">
            <a:avLst/>
          </a:prstGeom>
          <a:noFill/>
        </p:spPr>
      </p:pic>
      <p:sp>
        <p:nvSpPr>
          <p:cNvPr id="4" name="3 Dikdörtgen"/>
          <p:cNvSpPr/>
          <p:nvPr/>
        </p:nvSpPr>
        <p:spPr>
          <a:xfrm>
            <a:off x="1219201" y="4221218"/>
            <a:ext cx="9421090" cy="1815882"/>
          </a:xfrm>
          <a:prstGeom prst="rect">
            <a:avLst/>
          </a:prstGeom>
        </p:spPr>
        <p:txBody>
          <a:bodyPr wrap="square">
            <a:spAutoFit/>
          </a:bodyPr>
          <a:lstStyle/>
          <a:p>
            <a:pPr algn="just"/>
            <a:r>
              <a:rPr lang="tr-TR" sz="2800">
                <a:solidFill>
                  <a:schemeClr val="bg1"/>
                </a:solidFill>
              </a:rPr>
              <a:t>Bu yönetsel dünyada, kişisel yaşam tüm yönleriyle rasyonel değerlendirmenin dışında tutulur: duygular, heyecanlar ve rasyonel olmayan diğer her şey. İdari ve rasyonel hesaplamanın eleğine takılmayan her şey bertaraf edilir.</a:t>
            </a:r>
          </a:p>
        </p:txBody>
      </p:sp>
    </p:spTree>
    <p:extLst>
      <p:ext uri="{BB962C8B-B14F-4D97-AF65-F5344CB8AC3E}">
        <p14:creationId xmlns:p14="http://schemas.microsoft.com/office/powerpoint/2010/main" val="1073107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4918363" y="619401"/>
            <a:ext cx="6573982" cy="5262979"/>
          </a:xfrm>
          <a:prstGeom prst="rect">
            <a:avLst/>
          </a:prstGeom>
        </p:spPr>
        <p:txBody>
          <a:bodyPr wrap="square">
            <a:spAutoFit/>
          </a:bodyPr>
          <a:lstStyle/>
          <a:p>
            <a:pPr algn="just"/>
            <a:r>
              <a:rPr lang="tr-TR" sz="2800">
                <a:solidFill>
                  <a:schemeClr val="bg1"/>
                </a:solidFill>
              </a:rPr>
              <a:t>Dünyanın sekülerleşmesi, doğa alemi ve insan deneyiminin kutsaldışılaştırılması anlamına gelir. Modernlik öncesi düşüncede dünya canlı, yaşayan bir şey olarak düşünülür. Modern bilimsel düşünce, dünyayı ölü bir cisim, kimyasal ve fiziksel özelliklerine göre analiz edilip, betimlenip sınıflandırılabilen safi bir madde olarak görür. Weber’e göre modern toplumlar, dünyayla ilgili rasyonel bilgi kapasitelerini artırdıkça, onu anlama ve deneyimleme güçlerini zayıflatırlar.</a:t>
            </a:r>
          </a:p>
        </p:txBody>
      </p:sp>
      <p:pic>
        <p:nvPicPr>
          <p:cNvPr id="53250" name="Picture 2" descr="https://s-media-cache-ak0.pinimg.com/236x/75/2f/54/752f544fd8cfacc3a351aef012394ac8.jpg"/>
          <p:cNvPicPr>
            <a:picLocks noChangeAspect="1" noChangeArrowheads="1"/>
          </p:cNvPicPr>
          <p:nvPr/>
        </p:nvPicPr>
        <p:blipFill>
          <a:blip r:embed="rId2" cstate="print"/>
          <a:srcRect/>
          <a:stretch>
            <a:fillRect/>
          </a:stretch>
        </p:blipFill>
        <p:spPr bwMode="auto">
          <a:xfrm>
            <a:off x="654340" y="308553"/>
            <a:ext cx="3605934" cy="5531138"/>
          </a:xfrm>
          <a:prstGeom prst="rect">
            <a:avLst/>
          </a:prstGeom>
          <a:noFill/>
        </p:spPr>
      </p:pic>
      <p:sp>
        <p:nvSpPr>
          <p:cNvPr id="6" name="5 Dikdörtgen"/>
          <p:cNvSpPr/>
          <p:nvPr/>
        </p:nvSpPr>
        <p:spPr>
          <a:xfrm>
            <a:off x="-540332" y="5816813"/>
            <a:ext cx="6096000" cy="892552"/>
          </a:xfrm>
          <a:prstGeom prst="rect">
            <a:avLst/>
          </a:prstGeom>
        </p:spPr>
        <p:txBody>
          <a:bodyPr>
            <a:spAutoFit/>
          </a:bodyPr>
          <a:lstStyle/>
          <a:p>
            <a:pPr algn="ctr"/>
            <a:r>
              <a:rPr lang="en-US" sz="2600">
                <a:solidFill>
                  <a:schemeClr val="bg1"/>
                </a:solidFill>
              </a:rPr>
              <a:t>Tomoyo Ihaya</a:t>
            </a:r>
            <a:r>
              <a:rPr lang="tr-TR" sz="2600">
                <a:solidFill>
                  <a:schemeClr val="bg1"/>
                </a:solidFill>
              </a:rPr>
              <a:t> </a:t>
            </a:r>
          </a:p>
          <a:p>
            <a:pPr algn="ctr"/>
            <a:r>
              <a:rPr lang="en-US" sz="2600">
                <a:solidFill>
                  <a:schemeClr val="bg1"/>
                </a:solidFill>
              </a:rPr>
              <a:t>Garden of Life</a:t>
            </a:r>
            <a:r>
              <a:rPr lang="tr-TR" sz="2600">
                <a:solidFill>
                  <a:schemeClr val="bg1"/>
                </a:solidFill>
              </a:rPr>
              <a:t> (</a:t>
            </a:r>
            <a:r>
              <a:rPr lang="en-US" sz="2600">
                <a:solidFill>
                  <a:schemeClr val="bg1"/>
                </a:solidFill>
              </a:rPr>
              <a:t>2001)</a:t>
            </a:r>
            <a:endParaRPr lang="tr-TR" sz="260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511550" algn="l"/>
              </a:tabLst>
            </a:pPr>
            <a:r>
              <a:rPr kumimoji="0" lang="tr-TR" sz="1100" b="1" i="0" u="none" strike="noStrike" cap="none" normalizeH="0" baseline="0">
                <a:ln>
                  <a:noFill/>
                </a:ln>
                <a:solidFill>
                  <a:schemeClr val="tx1"/>
                </a:solidFill>
                <a:effectLst/>
                <a:latin typeface="Calibri" pitchFamily="34" charset="0"/>
                <a:ea typeface="Calibri" pitchFamily="34" charset="0"/>
                <a:cs typeface="Arial" pitchFamily="34" charset="0"/>
              </a:rPr>
              <a:t>Bilincin Şeyleşmesi</a:t>
            </a:r>
            <a:endParaRPr kumimoji="0" lang="tr-TR" sz="1100" b="0" i="0" u="none" strike="noStrike" cap="none" normalizeH="0" baseline="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511550" algn="l"/>
              </a:tabLst>
            </a:pPr>
            <a:r>
              <a:rPr kumimoji="0" lang="tr-TR" sz="1100" b="0" i="0" u="none" strike="noStrike" cap="none" normalizeH="0" baseline="0">
                <a:ln>
                  <a:noFill/>
                </a:ln>
                <a:solidFill>
                  <a:schemeClr val="tx1"/>
                </a:solidFill>
                <a:effectLst/>
                <a:latin typeface="Arial" pitchFamily="34" charset="0"/>
                <a:ea typeface="Calibri" pitchFamily="34" charset="0"/>
                <a:cs typeface="Arial" pitchFamily="34" charset="0"/>
              </a:rPr>
              <a:t>Georg Lukács </a:t>
            </a:r>
            <a:endParaRPr kumimoji="0" lang="tr-TR" sz="1800" b="0" i="0" u="none" strike="noStrike" cap="none" normalizeH="0" baseline="0">
              <a:ln>
                <a:noFill/>
              </a:ln>
              <a:solidFill>
                <a:schemeClr val="tx1"/>
              </a:solidFill>
              <a:effectLst/>
              <a:latin typeface="Arial" pitchFamily="34" charset="0"/>
              <a:cs typeface="Arial" pitchFamily="34" charset="0"/>
            </a:endParaRPr>
          </a:p>
        </p:txBody>
      </p:sp>
      <p:sp>
        <p:nvSpPr>
          <p:cNvPr id="5427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511550" algn="l"/>
              </a:tabLst>
            </a:pPr>
            <a:r>
              <a:rPr kumimoji="0" lang="tr-TR" sz="1100" b="1" i="0" u="none" strike="noStrike" cap="none" normalizeH="0" baseline="0">
                <a:ln>
                  <a:noFill/>
                </a:ln>
                <a:solidFill>
                  <a:schemeClr val="tx1"/>
                </a:solidFill>
                <a:effectLst/>
                <a:latin typeface="Calibri" pitchFamily="34" charset="0"/>
                <a:ea typeface="Calibri" pitchFamily="34" charset="0"/>
                <a:cs typeface="Arial" pitchFamily="34" charset="0"/>
              </a:rPr>
              <a:t>Bilincin Şeyleşmesi</a:t>
            </a:r>
            <a:endParaRPr kumimoji="0" lang="tr-TR" sz="1100" b="0" i="0" u="none" strike="noStrike" cap="none" normalizeH="0" baseline="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511550" algn="l"/>
              </a:tabLst>
            </a:pPr>
            <a:r>
              <a:rPr kumimoji="0" lang="tr-TR" sz="1100" b="0" i="0" u="none" strike="noStrike" cap="none" normalizeH="0" baseline="0">
                <a:ln>
                  <a:noFill/>
                </a:ln>
                <a:solidFill>
                  <a:schemeClr val="tx1"/>
                </a:solidFill>
                <a:effectLst/>
                <a:latin typeface="Arial" pitchFamily="34" charset="0"/>
                <a:ea typeface="Calibri" pitchFamily="34" charset="0"/>
                <a:cs typeface="Arial" pitchFamily="34" charset="0"/>
              </a:rPr>
              <a:t>Georg Lukács </a:t>
            </a:r>
            <a:endParaRPr kumimoji="0" lang="tr-TR" sz="1800" b="0" i="0" u="none" strike="noStrike" cap="none" normalizeH="0" baseline="0">
              <a:ln>
                <a:noFill/>
              </a:ln>
              <a:solidFill>
                <a:schemeClr val="tx1"/>
              </a:solidFill>
              <a:effectLst/>
              <a:latin typeface="Arial" pitchFamily="34" charset="0"/>
              <a:cs typeface="Arial" pitchFamily="34" charset="0"/>
            </a:endParaRPr>
          </a:p>
        </p:txBody>
      </p:sp>
      <p:sp>
        <p:nvSpPr>
          <p:cNvPr id="6" name="5 Dikdörtgen"/>
          <p:cNvSpPr/>
          <p:nvPr/>
        </p:nvSpPr>
        <p:spPr>
          <a:xfrm>
            <a:off x="3032845" y="2616292"/>
            <a:ext cx="5363007" cy="1214307"/>
          </a:xfrm>
          <a:prstGeom prst="rect">
            <a:avLst/>
          </a:prstGeom>
        </p:spPr>
        <p:txBody>
          <a:bodyPr wrap="square">
            <a:spAutoFit/>
          </a:bodyPr>
          <a:lstStyle/>
          <a:p>
            <a:pPr algn="ctr">
              <a:lnSpc>
                <a:spcPct val="107000"/>
              </a:lnSpc>
              <a:spcAft>
                <a:spcPts val="800"/>
              </a:spcAft>
              <a:tabLst>
                <a:tab pos="3510915" algn="l"/>
              </a:tabLst>
            </a:pPr>
            <a:r>
              <a:rPr lang="tr-TR" sz="3200" b="1">
                <a:solidFill>
                  <a:schemeClr val="bg1"/>
                </a:solidFill>
                <a:ea typeface="Calibri"/>
                <a:cs typeface="Arial"/>
              </a:rPr>
              <a:t>Bilincin Şeyleşmesi</a:t>
            </a:r>
            <a:endParaRPr lang="tr-TR" sz="3200">
              <a:solidFill>
                <a:schemeClr val="bg1"/>
              </a:solidFill>
              <a:ea typeface="Calibri"/>
              <a:cs typeface="Times New Roman"/>
            </a:endParaRPr>
          </a:p>
          <a:p>
            <a:pPr algn="ctr"/>
            <a:r>
              <a:rPr lang="tr-TR" sz="3200">
                <a:solidFill>
                  <a:schemeClr val="bg1"/>
                </a:solidFill>
                <a:ea typeface="Calibri"/>
                <a:cs typeface="Arial"/>
              </a:rPr>
              <a:t>Georg Lukács </a:t>
            </a:r>
            <a:endParaRPr lang="tr-TR" sz="320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4426529" y="1253979"/>
            <a:ext cx="6961908" cy="4462760"/>
          </a:xfrm>
          <a:prstGeom prst="rect">
            <a:avLst/>
          </a:prstGeom>
        </p:spPr>
        <p:txBody>
          <a:bodyPr wrap="square">
            <a:spAutoFit/>
          </a:bodyPr>
          <a:lstStyle/>
          <a:p>
            <a:pPr algn="just"/>
            <a:r>
              <a:rPr lang="tr-TR" sz="2800">
                <a:solidFill>
                  <a:schemeClr val="bg1"/>
                </a:solidFill>
              </a:rPr>
              <a:t>Meta mübadelesinin niteliği modern toplumların bütün bir dışsal ve içsel yaşamını ne ölçüde etkiler?</a:t>
            </a:r>
          </a:p>
          <a:p>
            <a:pPr algn="just"/>
            <a:endParaRPr lang="tr-TR" sz="2400">
              <a:solidFill>
                <a:schemeClr val="bg1"/>
              </a:solidFill>
            </a:endParaRPr>
          </a:p>
          <a:p>
            <a:pPr algn="just"/>
            <a:r>
              <a:rPr lang="tr-TR" sz="3200">
                <a:solidFill>
                  <a:schemeClr val="bg1"/>
                </a:solidFill>
              </a:rPr>
              <a:t>“</a:t>
            </a:r>
            <a:r>
              <a:rPr lang="tr-TR" sz="2800">
                <a:solidFill>
                  <a:schemeClr val="bg1"/>
                </a:solidFill>
              </a:rPr>
              <a:t>Meta yapısı toplumun her yanına nüfuz etme ve toplumu kendi imgesine göre yeniden inşa etme noktasına varmıştır. </a:t>
            </a:r>
          </a:p>
          <a:p>
            <a:pPr algn="just"/>
            <a:endParaRPr lang="tr-TR" sz="2800">
              <a:solidFill>
                <a:schemeClr val="bg1"/>
              </a:solidFill>
            </a:endParaRPr>
          </a:p>
          <a:p>
            <a:pPr algn="just"/>
            <a:r>
              <a:rPr lang="tr-TR" sz="2800">
                <a:solidFill>
                  <a:schemeClr val="bg1"/>
                </a:solidFill>
              </a:rPr>
              <a:t>Meta artık </a:t>
            </a:r>
            <a:r>
              <a:rPr lang="tr-TR" sz="2800" u="sng">
                <a:solidFill>
                  <a:schemeClr val="bg1"/>
                </a:solidFill>
              </a:rPr>
              <a:t>genelleşmiş ve evrensel bir toplumsal kategoridir</a:t>
            </a:r>
            <a:r>
              <a:rPr lang="tr-TR" sz="2800">
                <a:solidFill>
                  <a:schemeClr val="bg1"/>
                </a:solidFill>
              </a:rPr>
              <a:t>.</a:t>
            </a:r>
            <a:r>
              <a:rPr lang="tr-TR" sz="3200">
                <a:solidFill>
                  <a:schemeClr val="bg1"/>
                </a:solidFill>
              </a:rPr>
              <a:t>”</a:t>
            </a:r>
            <a:endParaRPr lang="tr-TR" sz="2800">
              <a:solidFill>
                <a:schemeClr val="bg1"/>
              </a:solidFill>
            </a:endParaRPr>
          </a:p>
        </p:txBody>
      </p:sp>
      <p:pic>
        <p:nvPicPr>
          <p:cNvPr id="12290" name="Picture 2" descr="http://www.irodalmijelen.hu/sites/default/files/field/image/luk%C3%A1cs.jpg"/>
          <p:cNvPicPr>
            <a:picLocks noChangeAspect="1" noChangeArrowheads="1"/>
          </p:cNvPicPr>
          <p:nvPr/>
        </p:nvPicPr>
        <p:blipFill>
          <a:blip r:embed="rId2" cstate="print"/>
          <a:srcRect/>
          <a:stretch>
            <a:fillRect/>
          </a:stretch>
        </p:blipFill>
        <p:spPr bwMode="auto">
          <a:xfrm>
            <a:off x="654339" y="1371597"/>
            <a:ext cx="3173634" cy="4197929"/>
          </a:xfrm>
          <a:prstGeom prst="rect">
            <a:avLst/>
          </a:prstGeom>
          <a:noFill/>
        </p:spPr>
      </p:pic>
    </p:spTree>
    <p:extLst>
      <p:ext uri="{BB962C8B-B14F-4D97-AF65-F5344CB8AC3E}">
        <p14:creationId xmlns:p14="http://schemas.microsoft.com/office/powerpoint/2010/main" val="2342131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http://k33busorga2012.files.wordpress.com/2012/02/frederick-winslow-taylor-3.jpg"/>
          <p:cNvPicPr>
            <a:picLocks noChangeAspect="1" noChangeArrowheads="1"/>
          </p:cNvPicPr>
          <p:nvPr/>
        </p:nvPicPr>
        <p:blipFill>
          <a:blip r:embed="rId2" cstate="print"/>
          <a:srcRect/>
          <a:stretch>
            <a:fillRect/>
          </a:stretch>
        </p:blipFill>
        <p:spPr bwMode="auto">
          <a:xfrm>
            <a:off x="1106129" y="1239753"/>
            <a:ext cx="3377381" cy="4420147"/>
          </a:xfrm>
          <a:prstGeom prst="rect">
            <a:avLst/>
          </a:prstGeom>
          <a:noFill/>
        </p:spPr>
      </p:pic>
      <p:pic>
        <p:nvPicPr>
          <p:cNvPr id="22532" name="Picture 4" descr="image"/>
          <p:cNvPicPr>
            <a:picLocks noChangeAspect="1" noChangeArrowheads="1"/>
          </p:cNvPicPr>
          <p:nvPr/>
        </p:nvPicPr>
        <p:blipFill>
          <a:blip r:embed="rId3" cstate="print"/>
          <a:srcRect/>
          <a:stretch>
            <a:fillRect/>
          </a:stretch>
        </p:blipFill>
        <p:spPr bwMode="auto">
          <a:xfrm>
            <a:off x="5464994" y="1749578"/>
            <a:ext cx="4762500" cy="3676651"/>
          </a:xfrm>
          <a:prstGeom prst="rect">
            <a:avLst/>
          </a:prstGeom>
          <a:noFill/>
        </p:spPr>
      </p:pic>
      <p:sp>
        <p:nvSpPr>
          <p:cNvPr id="4" name="3 Dikdörtgen"/>
          <p:cNvSpPr/>
          <p:nvPr/>
        </p:nvSpPr>
        <p:spPr>
          <a:xfrm>
            <a:off x="1173759" y="5862843"/>
            <a:ext cx="3309176" cy="461665"/>
          </a:xfrm>
          <a:prstGeom prst="rect">
            <a:avLst/>
          </a:prstGeom>
        </p:spPr>
        <p:txBody>
          <a:bodyPr wrap="none">
            <a:spAutoFit/>
          </a:bodyPr>
          <a:lstStyle/>
          <a:p>
            <a:r>
              <a:rPr lang="tr-TR" sz="2400">
                <a:solidFill>
                  <a:schemeClr val="bg1"/>
                </a:solidFill>
              </a:rPr>
              <a:t>Frederick Winslow Taylor</a:t>
            </a:r>
          </a:p>
        </p:txBody>
      </p:sp>
    </p:spTree>
    <p:extLst>
      <p:ext uri="{BB962C8B-B14F-4D97-AF65-F5344CB8AC3E}">
        <p14:creationId xmlns:p14="http://schemas.microsoft.com/office/powerpoint/2010/main" val="2869362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http://d.gr-assets.com/books/1328864061l/183561.jpg"/>
          <p:cNvPicPr>
            <a:picLocks noChangeAspect="1" noChangeArrowheads="1"/>
          </p:cNvPicPr>
          <p:nvPr/>
        </p:nvPicPr>
        <p:blipFill>
          <a:blip r:embed="rId2" cstate="print"/>
          <a:srcRect/>
          <a:stretch>
            <a:fillRect/>
          </a:stretch>
        </p:blipFill>
        <p:spPr bwMode="auto">
          <a:xfrm>
            <a:off x="633556" y="342901"/>
            <a:ext cx="3799791" cy="6016336"/>
          </a:xfrm>
          <a:prstGeom prst="rect">
            <a:avLst/>
          </a:prstGeom>
          <a:noFill/>
        </p:spPr>
      </p:pic>
      <p:sp>
        <p:nvSpPr>
          <p:cNvPr id="6" name="5 Dikdörtgen"/>
          <p:cNvSpPr/>
          <p:nvPr/>
        </p:nvSpPr>
        <p:spPr>
          <a:xfrm>
            <a:off x="4939144" y="1658219"/>
            <a:ext cx="6511637" cy="3539430"/>
          </a:xfrm>
          <a:prstGeom prst="rect">
            <a:avLst/>
          </a:prstGeom>
        </p:spPr>
        <p:txBody>
          <a:bodyPr wrap="square">
            <a:spAutoFit/>
          </a:bodyPr>
          <a:lstStyle/>
          <a:p>
            <a:pPr algn="just"/>
            <a:endParaRPr lang="tr-TR" sz="2800">
              <a:solidFill>
                <a:schemeClr val="bg1"/>
              </a:solidFill>
              <a:cs typeface="Times New Roman" panose="02020603050405020304" pitchFamily="18" charset="0"/>
            </a:endParaRPr>
          </a:p>
          <a:p>
            <a:pPr algn="just"/>
            <a:r>
              <a:rPr lang="tr-TR" sz="2800" i="1">
                <a:solidFill>
                  <a:schemeClr val="bg1"/>
                </a:solidFill>
              </a:rPr>
              <a:t>1844 El Yazmaları’nda</a:t>
            </a:r>
            <a:r>
              <a:rPr lang="en-GB" sz="2800">
                <a:solidFill>
                  <a:schemeClr val="bg1"/>
                </a:solidFill>
              </a:rPr>
              <a:t>, fabrika kapitalizminin etkisi altındaki emeğin niteliğine odaklan</a:t>
            </a:r>
            <a:r>
              <a:rPr lang="tr-TR" sz="2800">
                <a:solidFill>
                  <a:schemeClr val="bg1"/>
                </a:solidFill>
              </a:rPr>
              <a:t>mış; n</a:t>
            </a:r>
            <a:r>
              <a:rPr lang="en-GB" sz="2800">
                <a:solidFill>
                  <a:schemeClr val="bg1"/>
                </a:solidFill>
              </a:rPr>
              <a:t>e insanlığın ne de insan ilişkilerinin olması gerektiği gibi ifadesini bulamadığı bu koşullar altında çalışan işçinin zorunlu olarak kendi emeğine yabancılaştığını (alienated) savunur.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6" name="Picture 4" descr="http://www.mathiaspoulsen.com/wp-content/uploads/2011/03/fordism.jpg"/>
          <p:cNvPicPr>
            <a:picLocks noChangeAspect="1" noChangeArrowheads="1"/>
          </p:cNvPicPr>
          <p:nvPr/>
        </p:nvPicPr>
        <p:blipFill>
          <a:blip r:embed="rId2" cstate="print"/>
          <a:srcRect/>
          <a:stretch>
            <a:fillRect/>
          </a:stretch>
        </p:blipFill>
        <p:spPr bwMode="auto">
          <a:xfrm>
            <a:off x="1568737" y="411467"/>
            <a:ext cx="8842954" cy="6030897"/>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irodalmijelen.hu/sites/default/files/field/image/luk%C3%A1cs.jpg"/>
          <p:cNvPicPr>
            <a:picLocks noChangeAspect="1" noChangeArrowheads="1"/>
          </p:cNvPicPr>
          <p:nvPr/>
        </p:nvPicPr>
        <p:blipFill>
          <a:blip r:embed="rId2" cstate="print"/>
          <a:srcRect/>
          <a:stretch>
            <a:fillRect/>
          </a:stretch>
        </p:blipFill>
        <p:spPr bwMode="auto">
          <a:xfrm>
            <a:off x="716682" y="1433945"/>
            <a:ext cx="3173634" cy="4197929"/>
          </a:xfrm>
          <a:prstGeom prst="rect">
            <a:avLst/>
          </a:prstGeom>
          <a:noFill/>
        </p:spPr>
      </p:pic>
      <p:sp>
        <p:nvSpPr>
          <p:cNvPr id="4" name="3 Dikdörtgen"/>
          <p:cNvSpPr/>
          <p:nvPr/>
        </p:nvSpPr>
        <p:spPr>
          <a:xfrm>
            <a:off x="4385111" y="2051153"/>
            <a:ext cx="7460525" cy="3319498"/>
          </a:xfrm>
          <a:prstGeom prst="rect">
            <a:avLst/>
          </a:prstGeom>
        </p:spPr>
        <p:txBody>
          <a:bodyPr wrap="square">
            <a:spAutoFit/>
          </a:bodyPr>
          <a:lstStyle/>
          <a:p>
            <a:pPr algn="just">
              <a:lnSpc>
                <a:spcPct val="107000"/>
              </a:lnSpc>
              <a:spcAft>
                <a:spcPts val="800"/>
              </a:spcAft>
              <a:tabLst>
                <a:tab pos="3510915" algn="l"/>
              </a:tabLst>
            </a:pPr>
            <a:r>
              <a:rPr lang="tr-TR" sz="2800">
                <a:solidFill>
                  <a:schemeClr val="bg1"/>
                </a:solidFill>
                <a:ea typeface="Calibri"/>
                <a:cs typeface="Arial"/>
              </a:rPr>
              <a:t>Gazetecinin yazdığı şey kendi düşüncelerinin ifadesi değildir. Gerçekte ondan, kendi fikir ve kanaatlerini bastırması beklenir. Çalıştığı gazetenin kimliğine uygun bir tarzda yazmalıdır. Profesyonel gazeteci yazılarında “objektifliğe” ulaşabilmeli, kendine ait hiçbir inanca sahip değilmiş gibi yazabilmelidir.</a:t>
            </a:r>
            <a:endParaRPr lang="tr-TR" sz="2800">
              <a:solidFill>
                <a:schemeClr val="bg1"/>
              </a:solidFill>
              <a:ea typeface="Calibri"/>
              <a:cs typeface="Times New Roman"/>
            </a:endParaRPr>
          </a:p>
        </p:txBody>
      </p:sp>
    </p:spTree>
    <p:extLst>
      <p:ext uri="{BB962C8B-B14F-4D97-AF65-F5344CB8AC3E}">
        <p14:creationId xmlns:p14="http://schemas.microsoft.com/office/powerpoint/2010/main" val="3151348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4336471" y="587774"/>
            <a:ext cx="7322129" cy="5693866"/>
          </a:xfrm>
          <a:prstGeom prst="rect">
            <a:avLst/>
          </a:prstGeom>
        </p:spPr>
        <p:txBody>
          <a:bodyPr wrap="square">
            <a:spAutoFit/>
          </a:bodyPr>
          <a:lstStyle/>
          <a:p>
            <a:pPr algn="just"/>
            <a:r>
              <a:rPr lang="tr-TR" sz="2800">
                <a:solidFill>
                  <a:schemeClr val="bg1"/>
                </a:solidFill>
              </a:rPr>
              <a:t>Modern dünya ahlaken tutarsız bir haldedir, araçlardaki rasyonellik ve amaçlardaki irrasyonellikle karakterize olmaktadır. Eğer toplumun üyelerinin maddi gereksinimlerini karşılanması gereken bütün bir iktisadi üretim sistemi, ufak bir azınlığı zengin etmek, geriye kalanlarıysa sömürüp mahrumiyet içinde bırakmak kullanılıyorsa bu sistem temelden irrasyoneldir çünkü adaletin temel normlarını ihlal eder. </a:t>
            </a:r>
          </a:p>
          <a:p>
            <a:pPr algn="just"/>
            <a:r>
              <a:rPr lang="tr-TR" sz="2800">
                <a:solidFill>
                  <a:schemeClr val="bg1"/>
                </a:solidFill>
              </a:rPr>
              <a:t>Bu nedenle modern toplumun, parçalarının rasyonelliği ama bütünün irrasyonelliği üzerinden şekillendiği söylenebilir.</a:t>
            </a:r>
          </a:p>
        </p:txBody>
      </p:sp>
      <p:pic>
        <p:nvPicPr>
          <p:cNvPr id="3" name="Picture 2" descr="http://www.irodalmijelen.hu/sites/default/files/field/image/luk%C3%A1cs.jpg"/>
          <p:cNvPicPr>
            <a:picLocks noChangeAspect="1" noChangeArrowheads="1"/>
          </p:cNvPicPr>
          <p:nvPr/>
        </p:nvPicPr>
        <p:blipFill>
          <a:blip r:embed="rId2" cstate="print"/>
          <a:srcRect/>
          <a:stretch>
            <a:fillRect/>
          </a:stretch>
        </p:blipFill>
        <p:spPr bwMode="auto">
          <a:xfrm>
            <a:off x="716682" y="1433945"/>
            <a:ext cx="3173634" cy="4197929"/>
          </a:xfrm>
          <a:prstGeom prst="rect">
            <a:avLst/>
          </a:prstGeom>
          <a:noFill/>
        </p:spPr>
      </p:pic>
    </p:spTree>
    <p:extLst>
      <p:ext uri="{BB962C8B-B14F-4D97-AF65-F5344CB8AC3E}">
        <p14:creationId xmlns:p14="http://schemas.microsoft.com/office/powerpoint/2010/main" val="194343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446835" y="1267848"/>
            <a:ext cx="9838481" cy="4401205"/>
          </a:xfrm>
          <a:prstGeom prst="rect">
            <a:avLst/>
          </a:prstGeom>
        </p:spPr>
        <p:txBody>
          <a:bodyPr wrap="square">
            <a:spAutoFit/>
          </a:bodyPr>
          <a:lstStyle/>
          <a:p>
            <a:r>
              <a:rPr lang="tr-TR" sz="2800" i="1">
                <a:solidFill>
                  <a:schemeClr val="bg1"/>
                </a:solidFill>
              </a:rPr>
              <a:t>Marx’ın, 1844 El Yazmaları’nda 4 temel yabancılaşma süreci tespit ettiği söylenebilir:</a:t>
            </a:r>
          </a:p>
          <a:p>
            <a:endParaRPr lang="tr-TR" sz="2800" i="1">
              <a:solidFill>
                <a:schemeClr val="bg1"/>
              </a:solidFill>
            </a:endParaRPr>
          </a:p>
          <a:p>
            <a:pPr marL="358775" indent="-358775" algn="just"/>
            <a:r>
              <a:rPr lang="tr-TR" sz="2800" i="1">
                <a:solidFill>
                  <a:schemeClr val="bg1"/>
                </a:solidFill>
              </a:rPr>
              <a:t>1. Üretimin sonucunun yabancılaşmasıdır. Burada Marx, insanın kendi emek ürünüyle ilişkisini ele alır. İşçi kendi emek ürünü karşısında yabancı bir nesne karşısındakiyle aynı ilişki içindedir. Emeğin ürünü işçiden bağımsız, ona yabancı ve özerk bir güç olarak onun karşısına dikilir. İşçi, nesneler dünyasını ne kadar çok büyütürse o kadar çok fakirleşir; çünkü işçi ne kadar çok üretirse sermaye o kadar çok büyümektedir. </a:t>
            </a:r>
            <a:endParaRPr lang="tr-TR" sz="2800">
              <a:solidFill>
                <a:schemeClr val="bg1"/>
              </a:solidFill>
            </a:endParaRPr>
          </a:p>
        </p:txBody>
      </p:sp>
    </p:spTree>
    <p:extLst>
      <p:ext uri="{BB962C8B-B14F-4D97-AF65-F5344CB8AC3E}">
        <p14:creationId xmlns:p14="http://schemas.microsoft.com/office/powerpoint/2010/main" val="1353113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descr="http://betterdiamondinitiative.org/wp-content/uploads/2014/12/Cutting-Polishing-centre-Botswana-Joan-Sullivan-Reuters-Rediff.jpg"/>
          <p:cNvPicPr>
            <a:picLocks noChangeAspect="1" noChangeArrowheads="1"/>
          </p:cNvPicPr>
          <p:nvPr/>
        </p:nvPicPr>
        <p:blipFill>
          <a:blip r:embed="rId2" cstate="print"/>
          <a:srcRect/>
          <a:stretch>
            <a:fillRect/>
          </a:stretch>
        </p:blipFill>
        <p:spPr bwMode="auto">
          <a:xfrm>
            <a:off x="1849582" y="492529"/>
            <a:ext cx="8423522" cy="584592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319515" y="1595296"/>
            <a:ext cx="9792182" cy="3970318"/>
          </a:xfrm>
          <a:prstGeom prst="rect">
            <a:avLst/>
          </a:prstGeom>
        </p:spPr>
        <p:txBody>
          <a:bodyPr wrap="square">
            <a:spAutoFit/>
          </a:bodyPr>
          <a:lstStyle/>
          <a:p>
            <a:pPr marL="358775" indent="-358775" algn="just"/>
            <a:r>
              <a:rPr lang="tr-TR" sz="2800" i="1">
                <a:solidFill>
                  <a:schemeClr val="bg1"/>
                </a:solidFill>
              </a:rPr>
              <a:t>2. Üretim eyleminin, üretim etkinliğinin işçiye yabancılaşması; işçinin üretim sürecindeki yabancılaşmasıdır. İşçi çalışıyorken kendini, kendisinin yanında duymaz; mutlu değil, mutsuzdur. Emek artık onun özsel bir etkinliği, kendisi aracılığıyla ve kendisi içinde, kendini gerçekleştirdiği bir etkinliği değildir. Üretimin bizatihi kendisi eylem durumundaki yabancılaşmadır. Emek artık işçiye dışsaldır; çünkü işçinin bir öz malı değil, bir başkasının malıdır. İşçinin kendisine ilişkin bir şey değildir; artık bir meta haline bürünmüştür.</a:t>
            </a:r>
            <a:endParaRPr lang="tr-TR" sz="280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268763" y="1641307"/>
            <a:ext cx="9539914" cy="3539430"/>
          </a:xfrm>
          <a:prstGeom prst="rect">
            <a:avLst/>
          </a:prstGeom>
        </p:spPr>
        <p:txBody>
          <a:bodyPr wrap="square">
            <a:spAutoFit/>
          </a:bodyPr>
          <a:lstStyle/>
          <a:p>
            <a:pPr marL="358775" indent="-358775" algn="just"/>
            <a:r>
              <a:rPr lang="tr-TR" sz="2800" i="1">
                <a:solidFill>
                  <a:schemeClr val="bg1"/>
                </a:solidFill>
              </a:rPr>
              <a:t>3. İnsan kendi türsel varlığına yabancılaşmıştır. Çalışma işçi için artık insanın türsel yaşamının bir nesnelleşmesi olmaktan çıkar. İnsanın türsel yaşamı üretken yaşamı iken; üretken yaşam, artık insana fiziki varlığını kazanma gereksinmesinin bir aracı olarak görünür. İnsanın türsel varlığı onun bireysel varoluş aracı durumuna gelir. Yabancılaşmış emek, emeğin ürününü türün bir faaliyeti olmaktan çıkarıp salt biyolojik ihtiyaçlarının egemenliğinde olan bir faaliyete dönüştürür. </a:t>
            </a:r>
            <a:endParaRPr lang="tr-TR" sz="280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247394" y="1490635"/>
            <a:ext cx="9959867" cy="1815882"/>
          </a:xfrm>
          <a:prstGeom prst="rect">
            <a:avLst/>
          </a:prstGeom>
        </p:spPr>
        <p:txBody>
          <a:bodyPr wrap="square">
            <a:spAutoFit/>
          </a:bodyPr>
          <a:lstStyle/>
          <a:p>
            <a:pPr marL="358775" indent="-358775"/>
            <a:r>
              <a:rPr lang="tr-TR" sz="2800" i="1">
                <a:solidFill>
                  <a:schemeClr val="bg1"/>
                </a:solidFill>
              </a:rPr>
              <a:t>4. İnsan insana yabancılaşır. İnsan artık insanla karşı karşıya olduğunda onun karşısındaki bir ötekidir, yabancı ya da rakiptir. Kapitalizm bir “bellum omnium contra omnes” (herkesin herkese karşı savaşı) durumudur. </a:t>
            </a:r>
            <a:endParaRPr lang="tr-TR" sz="280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12984" y="1886635"/>
            <a:ext cx="9683261" cy="2677656"/>
          </a:xfrm>
          <a:prstGeom prst="rect">
            <a:avLst/>
          </a:prstGeom>
        </p:spPr>
        <p:txBody>
          <a:bodyPr wrap="square">
            <a:spAutoFit/>
          </a:bodyPr>
          <a:lstStyle/>
          <a:p>
            <a:pPr algn="just"/>
            <a:r>
              <a:rPr lang="en-GB" sz="2800">
                <a:solidFill>
                  <a:schemeClr val="bg1"/>
                </a:solidFill>
              </a:rPr>
              <a:t>Emek artık özü itibariyle toplumsal olan insan yaşamının bir ifadesi değil, toplumsal varoluşun reddidir.</a:t>
            </a:r>
            <a:r>
              <a:rPr lang="tr-TR" sz="2800">
                <a:solidFill>
                  <a:schemeClr val="bg1"/>
                </a:solidFill>
              </a:rPr>
              <a:t> Kapitalistin çıkarları doğrudan işçininkilere karşıttır. Bu, iki tarafın birbirine yararının dokunabileceği bir ortaklık ilişkisi değildir. Bu, insanların birbirleriyle zorunlu olarak çatışma içine düşecekleri sömürü ve tahakküme dayalı bir ilişkidir.</a:t>
            </a:r>
            <a:endParaRPr lang="en-GB" sz="2800">
              <a:solidFill>
                <a:schemeClr val="bg1"/>
              </a:solidFill>
            </a:endParaRPr>
          </a:p>
        </p:txBody>
      </p:sp>
    </p:spTree>
    <p:extLst>
      <p:ext uri="{BB962C8B-B14F-4D97-AF65-F5344CB8AC3E}">
        <p14:creationId xmlns:p14="http://schemas.microsoft.com/office/powerpoint/2010/main" val="913864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218709" y="1441159"/>
            <a:ext cx="6847876" cy="3970318"/>
          </a:xfrm>
          <a:prstGeom prst="rect">
            <a:avLst/>
          </a:prstGeom>
        </p:spPr>
        <p:txBody>
          <a:bodyPr wrap="square">
            <a:spAutoFit/>
          </a:bodyPr>
          <a:lstStyle/>
          <a:p>
            <a:pPr algn="just"/>
            <a:r>
              <a:rPr lang="en-GB" sz="2800">
                <a:solidFill>
                  <a:schemeClr val="bg1"/>
                </a:solidFill>
              </a:rPr>
              <a:t>Kitabın anahtarı “Metanın Fetiş Karakteri ve Bunun Sırrı” başlıklı meşhur bölümde saklıdır.</a:t>
            </a:r>
            <a:endParaRPr lang="tr-TR" sz="2800">
              <a:solidFill>
                <a:schemeClr val="bg1"/>
              </a:solidFill>
            </a:endParaRPr>
          </a:p>
          <a:p>
            <a:pPr algn="just"/>
            <a:endParaRPr lang="tr-TR" sz="2800">
              <a:solidFill>
                <a:schemeClr val="bg1"/>
              </a:solidFill>
            </a:endParaRPr>
          </a:p>
          <a:p>
            <a:pPr algn="just"/>
            <a:r>
              <a:rPr lang="tr-TR" sz="2800">
                <a:solidFill>
                  <a:schemeClr val="bg1"/>
                </a:solidFill>
              </a:rPr>
              <a:t>M</a:t>
            </a:r>
            <a:r>
              <a:rPr lang="en-GB" sz="2800">
                <a:solidFill>
                  <a:schemeClr val="bg1"/>
                </a:solidFill>
              </a:rPr>
              <a:t>eta mübadelesi şeylerin şeylerle girdiği bir ilişkiye dönüşür ve ardındaki toplumsal ilişkiler büsbütün gözlerden silinir. </a:t>
            </a:r>
            <a:endParaRPr lang="tr-TR" sz="2800">
              <a:solidFill>
                <a:schemeClr val="bg1"/>
              </a:solidFill>
            </a:endParaRPr>
          </a:p>
          <a:p>
            <a:pPr algn="just"/>
            <a:endParaRPr lang="tr-TR" sz="2800">
              <a:solidFill>
                <a:schemeClr val="bg1"/>
              </a:solidFill>
            </a:endParaRPr>
          </a:p>
          <a:p>
            <a:pPr algn="just"/>
            <a:r>
              <a:rPr lang="en-GB" sz="2800">
                <a:solidFill>
                  <a:schemeClr val="bg1"/>
                </a:solidFill>
              </a:rPr>
              <a:t>Metanın değeri, bir şeyin maddi özelliği değildir. Bu, meta formunun esrarıdır.</a:t>
            </a:r>
          </a:p>
        </p:txBody>
      </p:sp>
      <p:pic>
        <p:nvPicPr>
          <p:cNvPr id="17410" name="Picture 2" descr="https://upload.wikimedia.org/wikipedia/commons/8/8d/Zentralbibliothek_Z%C3%BCrich_Das_Kapital_Marx_1867.jpg"/>
          <p:cNvPicPr>
            <a:picLocks noChangeAspect="1" noChangeArrowheads="1"/>
          </p:cNvPicPr>
          <p:nvPr/>
        </p:nvPicPr>
        <p:blipFill>
          <a:blip r:embed="rId2" cstate="print"/>
          <a:srcRect/>
          <a:stretch>
            <a:fillRect/>
          </a:stretch>
        </p:blipFill>
        <p:spPr bwMode="auto">
          <a:xfrm>
            <a:off x="665019" y="848255"/>
            <a:ext cx="2918690" cy="4921081"/>
          </a:xfrm>
          <a:prstGeom prst="rect">
            <a:avLst/>
          </a:prstGeom>
          <a:noFill/>
        </p:spPr>
      </p:pic>
    </p:spTree>
    <p:extLst>
      <p:ext uri="{BB962C8B-B14F-4D97-AF65-F5344CB8AC3E}">
        <p14:creationId xmlns:p14="http://schemas.microsoft.com/office/powerpoint/2010/main" val="36137000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731</TotalTime>
  <Words>886</Words>
  <Application>Microsoft Macintosh PowerPoint</Application>
  <PresentationFormat>Geniş ekran</PresentationFormat>
  <Paragraphs>47</Paragraphs>
  <Slides>22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çalışma istasyonu</dc:creator>
  <cp:lastModifiedBy>Microsoft Office User</cp:lastModifiedBy>
  <cp:revision>78</cp:revision>
  <dcterms:created xsi:type="dcterms:W3CDTF">2014-09-24T17:35:31Z</dcterms:created>
  <dcterms:modified xsi:type="dcterms:W3CDTF">2024-11-20T07:31:17Z</dcterms:modified>
</cp:coreProperties>
</file>