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79" r:id="rId7"/>
    <p:sldId id="280" r:id="rId8"/>
    <p:sldId id="281" r:id="rId9"/>
    <p:sldId id="285" r:id="rId10"/>
    <p:sldId id="260" r:id="rId11"/>
    <p:sldId id="282" r:id="rId12"/>
    <p:sldId id="283" r:id="rId13"/>
    <p:sldId id="284" r:id="rId14"/>
    <p:sldId id="265" r:id="rId15"/>
    <p:sldId id="276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6F410-8ACC-4A75-B74B-88D76A6274C4}" type="datetimeFigureOut">
              <a:rPr lang="tr-TR" smtClean="0"/>
              <a:pPr/>
              <a:t>11.07.2019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C7A84-3909-43C4-B252-9119662AE9F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Endometriyum</a:t>
            </a:r>
            <a:r>
              <a:rPr lang="tr-TR" dirty="0" smtClean="0"/>
              <a:t> </a:t>
            </a:r>
            <a:r>
              <a:rPr lang="tr-TR" dirty="0" smtClean="0"/>
              <a:t>Kanserinde </a:t>
            </a:r>
            <a:r>
              <a:rPr lang="tr-TR" dirty="0"/>
              <a:t>R</a:t>
            </a:r>
            <a:r>
              <a:rPr lang="tr-TR" dirty="0" smtClean="0"/>
              <a:t>adyoterapi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Endometrium</a:t>
            </a:r>
            <a:r>
              <a:rPr lang="tr-TR" dirty="0" smtClean="0"/>
              <a:t> kanserinin -</a:t>
            </a:r>
            <a:r>
              <a:rPr lang="tr-TR" dirty="0" err="1" smtClean="0"/>
              <a:t>evrelemesi</a:t>
            </a:r>
            <a:r>
              <a:rPr lang="tr-TR" dirty="0" smtClean="0"/>
              <a:t>, -cerrahi yaklaşımları -</a:t>
            </a:r>
            <a:r>
              <a:rPr lang="tr-TR" dirty="0" err="1" smtClean="0"/>
              <a:t>adjuvan</a:t>
            </a:r>
            <a:r>
              <a:rPr lang="tr-TR" dirty="0" smtClean="0"/>
              <a:t> tedavisinde son yıllarda değişim yaşanmaktadır </a:t>
            </a:r>
          </a:p>
          <a:p>
            <a:r>
              <a:rPr lang="tr-TR" dirty="0" smtClean="0"/>
              <a:t> </a:t>
            </a:r>
            <a:r>
              <a:rPr lang="tr-TR" dirty="0" smtClean="0"/>
              <a:t>Cerrahi halen esas tedavidir </a:t>
            </a:r>
          </a:p>
          <a:p>
            <a:r>
              <a:rPr lang="tr-TR" dirty="0" smtClean="0"/>
              <a:t>Radyoterapi </a:t>
            </a:r>
            <a:r>
              <a:rPr lang="tr-TR" dirty="0" smtClean="0"/>
              <a:t>lokal kontrolde önemini korumakta </a:t>
            </a:r>
          </a:p>
          <a:p>
            <a:r>
              <a:rPr lang="tr-TR" dirty="0" smtClean="0"/>
              <a:t>Kemoterapi </a:t>
            </a:r>
            <a:r>
              <a:rPr lang="tr-TR" dirty="0" smtClean="0"/>
              <a:t>ise yüksek riskli ve ileri evre olgularda giderek daha fazla ön plana çıkmaktadır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Endometriyum</a:t>
            </a:r>
            <a:r>
              <a:rPr lang="tr-TR" dirty="0" smtClean="0"/>
              <a:t> kanserinde 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Etkin cerrahi ve </a:t>
            </a:r>
            <a:r>
              <a:rPr lang="tr-TR" dirty="0" err="1" smtClean="0"/>
              <a:t>evreleme</a:t>
            </a:r>
            <a:endParaRPr lang="tr-TR" dirty="0" smtClean="0"/>
          </a:p>
          <a:p>
            <a:r>
              <a:rPr lang="tr-TR" dirty="0" err="1" smtClean="0"/>
              <a:t>Prognostik</a:t>
            </a:r>
            <a:r>
              <a:rPr lang="tr-TR" dirty="0" smtClean="0"/>
              <a:t> faktörlere göre risk grubu belirleme ve </a:t>
            </a:r>
            <a:r>
              <a:rPr lang="tr-TR" dirty="0" err="1" smtClean="0"/>
              <a:t>adjuvan</a:t>
            </a:r>
            <a:r>
              <a:rPr lang="tr-TR" dirty="0" smtClean="0"/>
              <a:t> tedavi ( sadece BRT, </a:t>
            </a:r>
            <a:r>
              <a:rPr lang="tr-TR" dirty="0" err="1" smtClean="0"/>
              <a:t>Pekvik</a:t>
            </a:r>
            <a:r>
              <a:rPr lang="tr-TR" dirty="0" smtClean="0"/>
              <a:t> ERT ve BRT ve/veya KT)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tr-TR" dirty="0" smtClean="0"/>
              <a:t>RİSK TANIMLAMALARI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62500" lnSpcReduction="20000"/>
          </a:bodyPr>
          <a:lstStyle/>
          <a:p>
            <a:r>
              <a:rPr lang="tr-TR" sz="3400" u="sng" dirty="0" smtClean="0">
                <a:solidFill>
                  <a:srgbClr val="FF0000"/>
                </a:solidFill>
              </a:rPr>
              <a:t>Düşük risk:</a:t>
            </a:r>
          </a:p>
          <a:p>
            <a:pPr>
              <a:buNone/>
            </a:pPr>
            <a:r>
              <a:rPr lang="tr-TR" sz="2800" dirty="0" smtClean="0"/>
              <a:t>Evre I, GRAD 1-2, MYOMETRİYAL İNVAZYON &lt;%50, LVİ-</a:t>
            </a:r>
          </a:p>
          <a:p>
            <a:r>
              <a:rPr lang="tr-TR" sz="3400" u="sng" dirty="0" smtClean="0">
                <a:solidFill>
                  <a:srgbClr val="FF0000"/>
                </a:solidFill>
              </a:rPr>
              <a:t>Orta Risk: </a:t>
            </a:r>
          </a:p>
          <a:p>
            <a:pPr>
              <a:buNone/>
            </a:pPr>
            <a:r>
              <a:rPr lang="tr-TR" sz="2800" dirty="0" smtClean="0"/>
              <a:t>Evre I, GRAD 1-2, MYOMETRİYAL İNVAZYON </a:t>
            </a:r>
            <a:r>
              <a:rPr lang="tr-TR" sz="2800" dirty="0" smtClean="0"/>
              <a:t>≥%</a:t>
            </a:r>
            <a:r>
              <a:rPr lang="tr-TR" sz="2800" dirty="0" smtClean="0"/>
              <a:t>50, </a:t>
            </a:r>
            <a:r>
              <a:rPr lang="tr-TR" sz="2800" dirty="0" smtClean="0"/>
              <a:t>LVİ-</a:t>
            </a:r>
          </a:p>
          <a:p>
            <a:pPr>
              <a:buNone/>
            </a:pPr>
            <a:r>
              <a:rPr lang="tr-TR" sz="2800" dirty="0" smtClean="0"/>
              <a:t>Yüksek- Orta Risk:</a:t>
            </a:r>
          </a:p>
          <a:p>
            <a:pPr>
              <a:buNone/>
            </a:pPr>
            <a:r>
              <a:rPr lang="tr-TR" sz="2800" dirty="0" smtClean="0"/>
              <a:t>Evre I, GRAD 1-2, </a:t>
            </a:r>
            <a:r>
              <a:rPr lang="tr-TR" sz="2800" dirty="0" smtClean="0"/>
              <a:t>İNV DERİNLİKTEN BAĞIMSIZ LVİ POZİTİF</a:t>
            </a:r>
          </a:p>
          <a:p>
            <a:pPr>
              <a:buNone/>
            </a:pPr>
            <a:r>
              <a:rPr lang="tr-TR" sz="2800" dirty="0" smtClean="0"/>
              <a:t>Evre I, GRAD 3</a:t>
            </a:r>
            <a:r>
              <a:rPr lang="tr-TR" sz="2800" dirty="0" smtClean="0"/>
              <a:t>, </a:t>
            </a:r>
            <a:r>
              <a:rPr lang="tr-TR" sz="2800" dirty="0" smtClean="0"/>
              <a:t>MYOMETRİYAL İNVAZYON &lt;%50, </a:t>
            </a:r>
            <a:r>
              <a:rPr lang="tr-TR" sz="2800" dirty="0" smtClean="0"/>
              <a:t>LVİ-</a:t>
            </a:r>
          </a:p>
          <a:p>
            <a:r>
              <a:rPr lang="tr-TR" sz="3400" u="sng" dirty="0" smtClean="0">
                <a:solidFill>
                  <a:srgbClr val="FF0000"/>
                </a:solidFill>
              </a:rPr>
              <a:t>Yüksek Risk:</a:t>
            </a:r>
          </a:p>
          <a:p>
            <a:pPr>
              <a:buNone/>
            </a:pPr>
            <a:r>
              <a:rPr lang="tr-TR" sz="2800" dirty="0" smtClean="0"/>
              <a:t>Evre I, GRAD 3, MYOMETRİYAL İNVAZYON </a:t>
            </a:r>
            <a:r>
              <a:rPr lang="tr-TR" sz="2800" dirty="0" smtClean="0"/>
              <a:t>≥%</a:t>
            </a:r>
            <a:r>
              <a:rPr lang="tr-TR" sz="2800" dirty="0" smtClean="0"/>
              <a:t>50, </a:t>
            </a:r>
            <a:r>
              <a:rPr lang="tr-TR" sz="2800" dirty="0" smtClean="0"/>
              <a:t>LVİ den bağımsız</a:t>
            </a:r>
          </a:p>
          <a:p>
            <a:pPr>
              <a:buNone/>
            </a:pPr>
            <a:r>
              <a:rPr lang="tr-TR" sz="2800" dirty="0" smtClean="0"/>
              <a:t>Evre II</a:t>
            </a:r>
          </a:p>
          <a:p>
            <a:pPr>
              <a:buNone/>
            </a:pPr>
            <a:r>
              <a:rPr lang="tr-TR" sz="2800" dirty="0" smtClean="0"/>
              <a:t>Evre III, </a:t>
            </a:r>
            <a:r>
              <a:rPr lang="tr-TR" sz="2800" dirty="0" err="1" smtClean="0"/>
              <a:t>rezidü</a:t>
            </a:r>
            <a:r>
              <a:rPr lang="tr-TR" sz="2800" dirty="0" smtClean="0"/>
              <a:t> hastalık yok</a:t>
            </a:r>
          </a:p>
          <a:p>
            <a:pPr>
              <a:buNone/>
            </a:pPr>
            <a:r>
              <a:rPr lang="tr-TR" sz="2800" dirty="0" err="1" smtClean="0"/>
              <a:t>Non</a:t>
            </a:r>
            <a:r>
              <a:rPr lang="tr-TR" sz="2800" dirty="0" smtClean="0"/>
              <a:t> </a:t>
            </a:r>
            <a:r>
              <a:rPr lang="tr-TR" sz="2800" dirty="0" err="1" smtClean="0"/>
              <a:t>endometrioid</a:t>
            </a:r>
            <a:r>
              <a:rPr lang="tr-TR" sz="2800" dirty="0" smtClean="0"/>
              <a:t> histoloji</a:t>
            </a:r>
          </a:p>
          <a:p>
            <a:r>
              <a:rPr lang="tr-TR" sz="3800" u="sng" dirty="0" smtClean="0">
                <a:solidFill>
                  <a:srgbClr val="FF0000"/>
                </a:solidFill>
              </a:rPr>
              <a:t>İleri Evre:</a:t>
            </a:r>
          </a:p>
          <a:p>
            <a:pPr>
              <a:buNone/>
            </a:pPr>
            <a:r>
              <a:rPr lang="tr-TR" sz="2800" dirty="0" smtClean="0"/>
              <a:t>Evre III, </a:t>
            </a:r>
            <a:r>
              <a:rPr lang="tr-TR" sz="2800" dirty="0" err="1" smtClean="0"/>
              <a:t>rezidü</a:t>
            </a:r>
            <a:r>
              <a:rPr lang="tr-TR" sz="2800" dirty="0" smtClean="0"/>
              <a:t> hastalık </a:t>
            </a:r>
            <a:r>
              <a:rPr lang="tr-TR" sz="2800" dirty="0" smtClean="0"/>
              <a:t>var ve evre IVA</a:t>
            </a:r>
          </a:p>
          <a:p>
            <a:r>
              <a:rPr lang="tr-TR" sz="3800" u="sng" dirty="0" err="1" smtClean="0">
                <a:solidFill>
                  <a:srgbClr val="FF0000"/>
                </a:solidFill>
              </a:rPr>
              <a:t>Metastatik</a:t>
            </a:r>
            <a:r>
              <a:rPr lang="tr-TR" sz="3800" u="sng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tr-TR" sz="2800" dirty="0" smtClean="0"/>
              <a:t>EVRE IVB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RİSK GRUBUNA GÖRE ADJUVAN TEDAVİ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Düşük risk: </a:t>
            </a:r>
            <a:r>
              <a:rPr lang="tr-TR" dirty="0" err="1" smtClean="0"/>
              <a:t>adjuvan</a:t>
            </a:r>
            <a:r>
              <a:rPr lang="tr-TR" dirty="0" smtClean="0"/>
              <a:t> tedaviye gerek yok</a:t>
            </a:r>
          </a:p>
          <a:p>
            <a:r>
              <a:rPr lang="tr-TR" dirty="0" smtClean="0"/>
              <a:t>Orta risk: </a:t>
            </a:r>
            <a:r>
              <a:rPr lang="tr-TR" dirty="0" err="1" smtClean="0"/>
              <a:t>vajinal</a:t>
            </a:r>
            <a:r>
              <a:rPr lang="tr-TR" dirty="0" smtClean="0"/>
              <a:t> BRT</a:t>
            </a:r>
          </a:p>
          <a:p>
            <a:r>
              <a:rPr lang="tr-TR" dirty="0" smtClean="0"/>
              <a:t>Yüksek Orta risk: </a:t>
            </a:r>
            <a:r>
              <a:rPr lang="tr-TR" dirty="0" err="1" smtClean="0"/>
              <a:t>vajinal</a:t>
            </a:r>
            <a:r>
              <a:rPr lang="tr-TR" dirty="0" smtClean="0"/>
              <a:t> BRT</a:t>
            </a:r>
          </a:p>
          <a:p>
            <a:r>
              <a:rPr lang="tr-TR" dirty="0" smtClean="0"/>
              <a:t>Yüksek Risk: ERT +/- BRT ve/ veya KT</a:t>
            </a:r>
          </a:p>
          <a:p>
            <a:r>
              <a:rPr lang="tr-TR" dirty="0" smtClean="0"/>
              <a:t>İleri:  ERT+KT</a:t>
            </a:r>
          </a:p>
          <a:p>
            <a:r>
              <a:rPr lang="tr-TR" dirty="0" err="1" smtClean="0"/>
              <a:t>Metastatik</a:t>
            </a:r>
            <a:r>
              <a:rPr lang="tr-TR" dirty="0" smtClean="0"/>
              <a:t>: KT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Erken evrede RT lokal kontrol avantajı sağlıyor, </a:t>
            </a:r>
            <a:r>
              <a:rPr lang="tr-TR" dirty="0" err="1" smtClean="0"/>
              <a:t>sağkalıma</a:t>
            </a:r>
            <a:r>
              <a:rPr lang="tr-TR" dirty="0" smtClean="0"/>
              <a:t> katkısı yok </a:t>
            </a:r>
          </a:p>
          <a:p>
            <a:r>
              <a:rPr lang="tr-TR" dirty="0" smtClean="0"/>
              <a:t>• </a:t>
            </a:r>
            <a:r>
              <a:rPr lang="tr-TR" dirty="0" err="1" smtClean="0"/>
              <a:t>Brakiterapi</a:t>
            </a:r>
            <a:r>
              <a:rPr lang="tr-TR" dirty="0" smtClean="0"/>
              <a:t> ve IMRT teknikleriyle daha az yan etki – yüksek lokal kontrol sağlanabilir </a:t>
            </a:r>
          </a:p>
          <a:p>
            <a:r>
              <a:rPr lang="tr-TR" dirty="0" smtClean="0"/>
              <a:t>• Özellikle yüksek riskli ve/veya ileri evre </a:t>
            </a:r>
            <a:r>
              <a:rPr lang="tr-TR" dirty="0" err="1" smtClean="0"/>
              <a:t>endometrium</a:t>
            </a:r>
            <a:r>
              <a:rPr lang="tr-TR" dirty="0" smtClean="0"/>
              <a:t> kanserli olguların tedavisinde Kemoterapi önemli bir yer tutmakta </a:t>
            </a:r>
          </a:p>
          <a:p>
            <a:r>
              <a:rPr lang="tr-TR" dirty="0" smtClean="0"/>
              <a:t>• Yapılan çalışmalardan çıkarım RT-KT birlikte kullanımı ile </a:t>
            </a:r>
            <a:r>
              <a:rPr lang="tr-TR" dirty="0" err="1" smtClean="0"/>
              <a:t>sağkalım</a:t>
            </a:r>
            <a:r>
              <a:rPr lang="tr-TR" dirty="0" smtClean="0"/>
              <a:t> oranlarının arttığı yönünde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			Teşekkürler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Etyoloji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En </a:t>
            </a:r>
            <a:r>
              <a:rPr lang="tr-TR" sz="2800" dirty="0" smtClean="0"/>
              <a:t>sık görülen jinekolojik kanser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K</a:t>
            </a:r>
            <a:r>
              <a:rPr lang="tr-TR" sz="2800" dirty="0" smtClean="0"/>
              <a:t>adınlarda </a:t>
            </a:r>
            <a:r>
              <a:rPr lang="tr-TR" sz="2800" dirty="0" smtClean="0"/>
              <a:t>meme akciğer ve </a:t>
            </a:r>
            <a:r>
              <a:rPr lang="tr-TR" sz="2800" dirty="0" err="1" smtClean="0"/>
              <a:t>kolorektal</a:t>
            </a:r>
            <a:r>
              <a:rPr lang="tr-TR" sz="2800" dirty="0" smtClean="0"/>
              <a:t> kanserden sonra 4. sıklıkta</a:t>
            </a:r>
          </a:p>
          <a:p>
            <a:r>
              <a:rPr lang="tr-TR" sz="2800" dirty="0" smtClean="0"/>
              <a:t>Semptom: Anormal </a:t>
            </a:r>
            <a:r>
              <a:rPr lang="tr-TR" sz="2800" dirty="0" err="1" smtClean="0"/>
              <a:t>uterin</a:t>
            </a:r>
            <a:r>
              <a:rPr lang="tr-TR" sz="2800" dirty="0" smtClean="0"/>
              <a:t> kanama(%90), </a:t>
            </a:r>
            <a:r>
              <a:rPr lang="tr-TR" sz="2800" dirty="0" err="1" smtClean="0"/>
              <a:t>pelvik</a:t>
            </a:r>
            <a:r>
              <a:rPr lang="tr-TR" sz="2800" dirty="0" smtClean="0"/>
              <a:t> ağrı, </a:t>
            </a:r>
            <a:r>
              <a:rPr lang="tr-TR" sz="2800" dirty="0" err="1"/>
              <a:t>p</a:t>
            </a:r>
            <a:r>
              <a:rPr lang="tr-TR" sz="2800" dirty="0" err="1" smtClean="0"/>
              <a:t>alpabl</a:t>
            </a:r>
            <a:r>
              <a:rPr lang="tr-TR" sz="2800" dirty="0" smtClean="0"/>
              <a:t> kitle</a:t>
            </a:r>
          </a:p>
          <a:p>
            <a:r>
              <a:rPr lang="tr-TR" sz="2800" dirty="0" smtClean="0"/>
              <a:t>Risk faktörleri: karşılanmamış östrojen,  </a:t>
            </a:r>
            <a:r>
              <a:rPr lang="tr-TR" sz="2800" dirty="0" err="1" smtClean="0"/>
              <a:t>postmenopozal</a:t>
            </a:r>
            <a:r>
              <a:rPr lang="tr-TR" sz="2800" dirty="0" smtClean="0"/>
              <a:t> kanama,</a:t>
            </a:r>
            <a:r>
              <a:rPr lang="tr-TR" sz="2800" dirty="0" err="1" smtClean="0"/>
              <a:t>nulliparite</a:t>
            </a:r>
            <a:r>
              <a:rPr lang="tr-TR" sz="2800" dirty="0" smtClean="0"/>
              <a:t>, erken </a:t>
            </a:r>
            <a:r>
              <a:rPr lang="tr-TR" sz="2800" dirty="0" err="1" smtClean="0"/>
              <a:t>menarş</a:t>
            </a:r>
            <a:r>
              <a:rPr lang="tr-TR" sz="2800" dirty="0" smtClean="0"/>
              <a:t>, geç menopoz, </a:t>
            </a:r>
            <a:r>
              <a:rPr lang="tr-TR" sz="2800" dirty="0" err="1" smtClean="0"/>
              <a:t>obezite</a:t>
            </a:r>
            <a:r>
              <a:rPr lang="tr-TR" sz="2800" dirty="0" smtClean="0"/>
              <a:t>,</a:t>
            </a:r>
            <a:r>
              <a:rPr lang="tr-TR" sz="2800" dirty="0" err="1" smtClean="0"/>
              <a:t>tamoksifen</a:t>
            </a:r>
            <a:r>
              <a:rPr lang="tr-TR" sz="2800" dirty="0" smtClean="0"/>
              <a:t>, oral </a:t>
            </a:r>
            <a:r>
              <a:rPr lang="tr-TR" sz="2800" dirty="0" err="1" smtClean="0"/>
              <a:t>kontraseptif</a:t>
            </a:r>
            <a:r>
              <a:rPr lang="tr-TR" sz="2800" dirty="0" smtClean="0"/>
              <a:t>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</a:t>
            </a:r>
            <a:r>
              <a:rPr lang="tr-TR" dirty="0" smtClean="0"/>
              <a:t>istoloji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%80 </a:t>
            </a:r>
            <a:r>
              <a:rPr lang="tr-TR" dirty="0" smtClean="0">
                <a:sym typeface="Wingdings" pitchFamily="2" charset="2"/>
              </a:rPr>
              <a:t></a:t>
            </a:r>
            <a:r>
              <a:rPr lang="tr-TR" dirty="0" err="1" smtClean="0"/>
              <a:t>endometrioid</a:t>
            </a:r>
            <a:r>
              <a:rPr lang="tr-TR" dirty="0" smtClean="0"/>
              <a:t> tip </a:t>
            </a:r>
            <a:r>
              <a:rPr lang="tr-TR" dirty="0" err="1" smtClean="0"/>
              <a:t>adenokarsinom</a:t>
            </a:r>
            <a:r>
              <a:rPr lang="tr-TR" dirty="0" smtClean="0"/>
              <a:t> </a:t>
            </a:r>
          </a:p>
          <a:p>
            <a:r>
              <a:rPr lang="tr-TR" dirty="0" smtClean="0"/>
              <a:t>%20</a:t>
            </a:r>
            <a:r>
              <a:rPr lang="tr-TR" dirty="0" smtClean="0">
                <a:sym typeface="Wingdings" pitchFamily="2" charset="2"/>
              </a:rPr>
              <a:t></a:t>
            </a:r>
            <a:r>
              <a:rPr lang="tr-TR" dirty="0" smtClean="0"/>
              <a:t> </a:t>
            </a:r>
            <a:r>
              <a:rPr lang="tr-TR" dirty="0" err="1" smtClean="0"/>
              <a:t>papiller</a:t>
            </a:r>
            <a:r>
              <a:rPr lang="tr-TR" dirty="0" smtClean="0"/>
              <a:t> </a:t>
            </a:r>
            <a:r>
              <a:rPr lang="tr-TR" dirty="0" err="1" smtClean="0"/>
              <a:t>seröz</a:t>
            </a:r>
            <a:r>
              <a:rPr lang="tr-TR" dirty="0" smtClean="0"/>
              <a:t>, şeffaf hücreli, </a:t>
            </a:r>
            <a:r>
              <a:rPr lang="tr-TR" dirty="0" err="1" smtClean="0"/>
              <a:t>musinöz</a:t>
            </a:r>
            <a:r>
              <a:rPr lang="tr-TR" dirty="0" smtClean="0"/>
              <a:t>, </a:t>
            </a:r>
            <a:r>
              <a:rPr lang="tr-TR" dirty="0" err="1" smtClean="0"/>
              <a:t>karsinosarkom</a:t>
            </a:r>
            <a:r>
              <a:rPr lang="tr-TR" dirty="0" smtClean="0"/>
              <a:t>, </a:t>
            </a:r>
            <a:r>
              <a:rPr lang="tr-TR" dirty="0" err="1" smtClean="0"/>
              <a:t>leiomyosarkom</a:t>
            </a:r>
            <a:r>
              <a:rPr lang="tr-TR" dirty="0" smtClean="0"/>
              <a:t>, </a:t>
            </a:r>
            <a:r>
              <a:rPr lang="tr-TR" dirty="0" err="1" smtClean="0"/>
              <a:t>endometrial</a:t>
            </a:r>
            <a:r>
              <a:rPr lang="tr-TR" dirty="0" smtClean="0"/>
              <a:t> </a:t>
            </a:r>
            <a:r>
              <a:rPr lang="tr-TR" dirty="0" err="1" smtClean="0"/>
              <a:t>stromal</a:t>
            </a:r>
            <a:r>
              <a:rPr lang="tr-TR" dirty="0" smtClean="0"/>
              <a:t> sarkom</a:t>
            </a:r>
          </a:p>
          <a:p>
            <a:endParaRPr lang="tr-TR" dirty="0"/>
          </a:p>
          <a:p>
            <a:r>
              <a:rPr lang="tr-TR" dirty="0" smtClean="0"/>
              <a:t>Tip1 : </a:t>
            </a:r>
            <a:r>
              <a:rPr lang="tr-TR" dirty="0" err="1" smtClean="0"/>
              <a:t>endometrioid</a:t>
            </a:r>
            <a:r>
              <a:rPr lang="tr-TR" dirty="0" smtClean="0"/>
              <a:t> histoloji, östrojen bağımlı tip sık, iyi </a:t>
            </a:r>
            <a:r>
              <a:rPr lang="tr-TR" dirty="0" err="1" smtClean="0"/>
              <a:t>prognozlu</a:t>
            </a:r>
            <a:endParaRPr lang="tr-TR" dirty="0" smtClean="0"/>
          </a:p>
          <a:p>
            <a:r>
              <a:rPr lang="tr-TR" dirty="0" smtClean="0"/>
              <a:t>Tip 2: </a:t>
            </a:r>
            <a:r>
              <a:rPr lang="tr-TR" dirty="0" err="1" smtClean="0"/>
              <a:t>nonendometrioid</a:t>
            </a:r>
            <a:r>
              <a:rPr lang="tr-TR" dirty="0" smtClean="0"/>
              <a:t> tip, </a:t>
            </a:r>
            <a:r>
              <a:rPr lang="tr-TR" dirty="0" err="1" smtClean="0"/>
              <a:t>obezite</a:t>
            </a:r>
            <a:r>
              <a:rPr lang="tr-TR" dirty="0" smtClean="0"/>
              <a:t> ilişkisiz, östrojen ilişkisiz daha kötü </a:t>
            </a:r>
            <a:r>
              <a:rPr lang="tr-TR" dirty="0" err="1" smtClean="0"/>
              <a:t>prognozlu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err="1" smtClean="0"/>
              <a:t>Prognostik</a:t>
            </a:r>
            <a:r>
              <a:rPr lang="tr-TR" u="sng" dirty="0" smtClean="0"/>
              <a:t> faktörler:</a:t>
            </a:r>
          </a:p>
          <a:p>
            <a:r>
              <a:rPr lang="tr-TR" sz="2800" dirty="0" smtClean="0"/>
              <a:t>Evre,</a:t>
            </a:r>
          </a:p>
          <a:p>
            <a:r>
              <a:rPr lang="tr-TR" sz="2800" dirty="0" smtClean="0"/>
              <a:t>Patolojik alt tip,</a:t>
            </a:r>
          </a:p>
          <a:p>
            <a:r>
              <a:rPr lang="tr-TR" sz="2800" dirty="0" err="1" smtClean="0"/>
              <a:t>Grad</a:t>
            </a:r>
            <a:r>
              <a:rPr lang="tr-TR" sz="2800" dirty="0" smtClean="0"/>
              <a:t>,</a:t>
            </a:r>
          </a:p>
          <a:p>
            <a:r>
              <a:rPr lang="tr-TR" sz="2800" dirty="0" err="1" smtClean="0"/>
              <a:t>Lenfovasküler</a:t>
            </a:r>
            <a:r>
              <a:rPr lang="tr-TR" sz="2800" dirty="0" smtClean="0"/>
              <a:t> </a:t>
            </a:r>
            <a:r>
              <a:rPr lang="tr-TR" sz="2800" dirty="0" err="1" smtClean="0"/>
              <a:t>invazyon</a:t>
            </a:r>
            <a:r>
              <a:rPr lang="tr-TR" sz="2800" dirty="0" smtClean="0"/>
              <a:t>,</a:t>
            </a:r>
          </a:p>
          <a:p>
            <a:r>
              <a:rPr lang="tr-TR" sz="2800" dirty="0" err="1" smtClean="0"/>
              <a:t>İnvazyon</a:t>
            </a:r>
            <a:r>
              <a:rPr lang="tr-TR" sz="2800" dirty="0" smtClean="0"/>
              <a:t> derinliği,</a:t>
            </a:r>
          </a:p>
          <a:p>
            <a:r>
              <a:rPr lang="tr-TR" sz="2800" dirty="0" err="1" smtClean="0"/>
              <a:t>Serviks</a:t>
            </a:r>
            <a:r>
              <a:rPr lang="tr-TR" sz="2800" dirty="0" smtClean="0"/>
              <a:t> tutulumu,</a:t>
            </a:r>
          </a:p>
          <a:p>
            <a:r>
              <a:rPr lang="tr-TR" sz="2800" dirty="0" smtClean="0"/>
              <a:t>Yaş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Histolojik tip</a:t>
            </a:r>
          </a:p>
          <a:p>
            <a:pPr lvl="1"/>
            <a:r>
              <a:rPr lang="tr-TR" dirty="0" smtClean="0"/>
              <a:t> </a:t>
            </a:r>
            <a:r>
              <a:rPr lang="tr-TR" sz="2400" dirty="0" smtClean="0"/>
              <a:t>5 yıllık </a:t>
            </a:r>
            <a:r>
              <a:rPr lang="tr-TR" sz="2400" dirty="0" err="1" smtClean="0"/>
              <a:t>sağkalım</a:t>
            </a:r>
            <a:endParaRPr lang="tr-TR" sz="2400" dirty="0" smtClean="0"/>
          </a:p>
          <a:p>
            <a:pPr lvl="2"/>
            <a:r>
              <a:rPr lang="tr-TR" sz="1800" dirty="0" err="1" smtClean="0"/>
              <a:t>Endometrioid</a:t>
            </a:r>
            <a:r>
              <a:rPr lang="tr-TR" sz="1800" dirty="0" smtClean="0"/>
              <a:t> tip </a:t>
            </a:r>
            <a:r>
              <a:rPr lang="tr-TR" sz="1800" dirty="0" smtClean="0">
                <a:sym typeface="Wingdings" pitchFamily="2" charset="2"/>
              </a:rPr>
              <a:t> %92</a:t>
            </a:r>
          </a:p>
          <a:p>
            <a:pPr lvl="2"/>
            <a:r>
              <a:rPr lang="tr-TR" sz="1800" dirty="0" err="1" smtClean="0">
                <a:sym typeface="Wingdings" pitchFamily="2" charset="2"/>
              </a:rPr>
              <a:t>Nonendometrioid</a:t>
            </a:r>
            <a:r>
              <a:rPr lang="tr-TR" sz="1800" dirty="0" smtClean="0">
                <a:sym typeface="Wingdings" pitchFamily="2" charset="2"/>
              </a:rPr>
              <a:t> tip </a:t>
            </a:r>
            <a:r>
              <a:rPr lang="tr-TR" sz="1800" dirty="0" smtClean="0">
                <a:sym typeface="Wingdings" pitchFamily="2" charset="2"/>
              </a:rPr>
              <a:t> </a:t>
            </a:r>
            <a:r>
              <a:rPr lang="tr-TR" sz="1800" dirty="0" smtClean="0">
                <a:sym typeface="Wingdings" pitchFamily="2" charset="2"/>
              </a:rPr>
              <a:t>%33</a:t>
            </a:r>
          </a:p>
          <a:p>
            <a:r>
              <a:rPr lang="tr-TR" dirty="0" err="1" smtClean="0">
                <a:sym typeface="Wingdings" pitchFamily="2" charset="2"/>
              </a:rPr>
              <a:t>Lenfovasküler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err="1" smtClean="0">
                <a:sym typeface="Wingdings" pitchFamily="2" charset="2"/>
              </a:rPr>
              <a:t>invazyon</a:t>
            </a:r>
            <a:endParaRPr lang="tr-TR" dirty="0" smtClean="0">
              <a:sym typeface="Wingdings" pitchFamily="2" charset="2"/>
            </a:endParaRPr>
          </a:p>
          <a:p>
            <a:pPr lvl="1"/>
            <a:r>
              <a:rPr lang="tr-TR" sz="2400" dirty="0" smtClean="0"/>
              <a:t>5 yıllık </a:t>
            </a:r>
            <a:r>
              <a:rPr lang="tr-TR" sz="2400" dirty="0" err="1" smtClean="0"/>
              <a:t>sağkalım</a:t>
            </a:r>
            <a:r>
              <a:rPr lang="tr-TR" sz="2400" dirty="0" smtClean="0">
                <a:sym typeface="Wingdings" pitchFamily="2" charset="2"/>
              </a:rPr>
              <a:t> </a:t>
            </a:r>
          </a:p>
          <a:p>
            <a:pPr lvl="2"/>
            <a:r>
              <a:rPr lang="tr-TR" sz="1800" dirty="0" err="1" smtClean="0">
                <a:sym typeface="Wingdings" pitchFamily="2" charset="2"/>
              </a:rPr>
              <a:t>lenfovasküler</a:t>
            </a:r>
            <a:r>
              <a:rPr lang="tr-TR" sz="1800" dirty="0" smtClean="0">
                <a:sym typeface="Wingdings" pitchFamily="2" charset="2"/>
              </a:rPr>
              <a:t> </a:t>
            </a:r>
            <a:r>
              <a:rPr lang="tr-TR" sz="1800" dirty="0" err="1" smtClean="0">
                <a:sym typeface="Wingdings" pitchFamily="2" charset="2"/>
              </a:rPr>
              <a:t>invazyon</a:t>
            </a:r>
            <a:r>
              <a:rPr lang="tr-TR" sz="1800" dirty="0" smtClean="0">
                <a:sym typeface="Wingdings" pitchFamily="2" charset="2"/>
              </a:rPr>
              <a:t>+  %64</a:t>
            </a:r>
          </a:p>
          <a:p>
            <a:pPr lvl="2"/>
            <a:r>
              <a:rPr lang="tr-TR" sz="1800" dirty="0" err="1" smtClean="0">
                <a:sym typeface="Wingdings" pitchFamily="2" charset="2"/>
              </a:rPr>
              <a:t>l</a:t>
            </a:r>
            <a:r>
              <a:rPr lang="tr-TR" sz="1800" dirty="0" err="1" smtClean="0">
                <a:sym typeface="Wingdings" pitchFamily="2" charset="2"/>
              </a:rPr>
              <a:t>enfovasküler</a:t>
            </a:r>
            <a:r>
              <a:rPr lang="tr-TR" sz="1800" dirty="0" smtClean="0">
                <a:sym typeface="Wingdings" pitchFamily="2" charset="2"/>
              </a:rPr>
              <a:t> </a:t>
            </a:r>
            <a:r>
              <a:rPr lang="tr-TR" sz="1800" dirty="0" err="1" smtClean="0">
                <a:sym typeface="Wingdings" pitchFamily="2" charset="2"/>
              </a:rPr>
              <a:t>invazyon</a:t>
            </a:r>
            <a:r>
              <a:rPr lang="tr-TR" sz="1800" dirty="0" smtClean="0">
                <a:sym typeface="Wingdings" pitchFamily="2" charset="2"/>
              </a:rPr>
              <a:t> - %83</a:t>
            </a:r>
          </a:p>
          <a:p>
            <a:pPr lvl="2">
              <a:buNone/>
            </a:pPr>
            <a:endParaRPr lang="tr-TR" sz="1800" dirty="0" smtClean="0">
              <a:sym typeface="Wingdings" pitchFamily="2" charset="2"/>
            </a:endParaRPr>
          </a:p>
          <a:p>
            <a:r>
              <a:rPr lang="tr-TR" dirty="0" err="1" smtClean="0"/>
              <a:t>Servikal</a:t>
            </a:r>
            <a:r>
              <a:rPr lang="tr-TR" dirty="0" smtClean="0"/>
              <a:t> tutulum </a:t>
            </a:r>
            <a:r>
              <a:rPr lang="tr-TR" dirty="0" smtClean="0">
                <a:sym typeface="Wingdings" pitchFamily="2" charset="2"/>
              </a:rPr>
              <a:t> </a:t>
            </a:r>
            <a:r>
              <a:rPr lang="tr-TR" sz="1800" dirty="0" smtClean="0">
                <a:sym typeface="Wingdings" pitchFamily="2" charset="2"/>
              </a:rPr>
              <a:t>Varlığında yineleme riski RR 1.6</a:t>
            </a:r>
            <a:endParaRPr lang="tr-TR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Endometriyal</a:t>
            </a:r>
            <a:r>
              <a:rPr lang="tr-TR" dirty="0" smtClean="0"/>
              <a:t> </a:t>
            </a:r>
            <a:r>
              <a:rPr lang="tr-TR" dirty="0" err="1" smtClean="0"/>
              <a:t>hiperplaziler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547664" y="2564904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Kansere ilerleme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Basit </a:t>
                      </a:r>
                      <a:r>
                        <a:rPr lang="tr-TR" dirty="0" err="1" smtClean="0"/>
                        <a:t>atipisiz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hiperplazi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%1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Kompleks </a:t>
                      </a:r>
                      <a:r>
                        <a:rPr lang="tr-TR" dirty="0" err="1" smtClean="0"/>
                        <a:t>atipisiz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hiperplazi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%3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Basit </a:t>
                      </a:r>
                      <a:r>
                        <a:rPr lang="tr-TR" dirty="0" err="1" smtClean="0"/>
                        <a:t>atipili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hiperplazi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%8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Kompleks </a:t>
                      </a:r>
                      <a:r>
                        <a:rPr lang="tr-TR" dirty="0" err="1" smtClean="0"/>
                        <a:t>atipili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hiperplazi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%29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u="sng" dirty="0" smtClean="0"/>
              <a:t>Yayılma yolları:</a:t>
            </a:r>
          </a:p>
          <a:p>
            <a:endParaRPr lang="tr-TR" u="sng" dirty="0" smtClean="0"/>
          </a:p>
          <a:p>
            <a:r>
              <a:rPr lang="tr-TR" i="1" dirty="0" smtClean="0"/>
              <a:t>Direk yayılım</a:t>
            </a:r>
            <a:r>
              <a:rPr lang="tr-TR" dirty="0" smtClean="0"/>
              <a:t>: </a:t>
            </a:r>
            <a:r>
              <a:rPr lang="tr-TR" sz="2800" dirty="0" err="1" smtClean="0"/>
              <a:t>vajen</a:t>
            </a:r>
            <a:r>
              <a:rPr lang="tr-TR" sz="2800" dirty="0" smtClean="0"/>
              <a:t>, </a:t>
            </a:r>
            <a:r>
              <a:rPr lang="tr-TR" sz="2800" dirty="0" err="1" smtClean="0"/>
              <a:t>serviks</a:t>
            </a:r>
            <a:r>
              <a:rPr lang="tr-TR" sz="2800" dirty="0" smtClean="0"/>
              <a:t>, tüp, </a:t>
            </a:r>
            <a:r>
              <a:rPr lang="tr-TR" sz="2800" dirty="0" err="1" smtClean="0"/>
              <a:t>seroza</a:t>
            </a:r>
            <a:r>
              <a:rPr lang="tr-TR" sz="2800" dirty="0" smtClean="0"/>
              <a:t> vb</a:t>
            </a:r>
          </a:p>
          <a:p>
            <a:r>
              <a:rPr lang="tr-TR" i="1" dirty="0" err="1" smtClean="0"/>
              <a:t>Transtubal</a:t>
            </a:r>
            <a:r>
              <a:rPr lang="tr-TR" i="1" dirty="0" smtClean="0"/>
              <a:t> yayılım</a:t>
            </a:r>
            <a:r>
              <a:rPr lang="tr-TR" dirty="0" smtClean="0"/>
              <a:t>: </a:t>
            </a:r>
            <a:r>
              <a:rPr lang="tr-TR" sz="2800" dirty="0" err="1" smtClean="0"/>
              <a:t>retrograd</a:t>
            </a:r>
            <a:r>
              <a:rPr lang="tr-TR" sz="2800" dirty="0" smtClean="0"/>
              <a:t> olarak </a:t>
            </a:r>
            <a:r>
              <a:rPr lang="tr-TR" sz="2800" dirty="0" err="1" smtClean="0"/>
              <a:t>intrapelvik</a:t>
            </a:r>
            <a:r>
              <a:rPr lang="tr-TR" sz="2800" dirty="0" smtClean="0"/>
              <a:t> bölgeye</a:t>
            </a:r>
          </a:p>
          <a:p>
            <a:r>
              <a:rPr lang="tr-TR" i="1" dirty="0" smtClean="0"/>
              <a:t>Lenfatik yayılım</a:t>
            </a:r>
            <a:r>
              <a:rPr lang="tr-TR" dirty="0" smtClean="0"/>
              <a:t>: </a:t>
            </a:r>
            <a:r>
              <a:rPr lang="tr-TR" sz="2800" dirty="0" err="1" smtClean="0"/>
              <a:t>pelvik</a:t>
            </a:r>
            <a:r>
              <a:rPr lang="tr-TR" sz="2800" dirty="0" smtClean="0"/>
              <a:t> ve </a:t>
            </a:r>
            <a:r>
              <a:rPr lang="tr-TR" sz="2800" dirty="0" err="1" smtClean="0"/>
              <a:t>paraaortik</a:t>
            </a:r>
            <a:r>
              <a:rPr lang="tr-TR" sz="2800" dirty="0" smtClean="0"/>
              <a:t> lenf </a:t>
            </a:r>
            <a:r>
              <a:rPr lang="tr-TR" sz="2800" dirty="0" err="1" smtClean="0"/>
              <a:t>nod</a:t>
            </a:r>
            <a:r>
              <a:rPr lang="tr-TR" sz="2800" dirty="0" smtClean="0"/>
              <a:t> met</a:t>
            </a:r>
          </a:p>
          <a:p>
            <a:r>
              <a:rPr lang="tr-TR" i="1" dirty="0" err="1" smtClean="0"/>
              <a:t>Hematojen</a:t>
            </a:r>
            <a:r>
              <a:rPr lang="tr-TR" i="1" dirty="0" smtClean="0"/>
              <a:t> yayılım</a:t>
            </a:r>
            <a:r>
              <a:rPr lang="tr-TR" dirty="0" smtClean="0"/>
              <a:t>: </a:t>
            </a:r>
            <a:r>
              <a:rPr lang="tr-TR" sz="2800" dirty="0" smtClean="0"/>
              <a:t>AC, KC, beyin , kemik gibi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Poliklinik şartlarında </a:t>
            </a:r>
            <a:r>
              <a:rPr lang="tr-TR" sz="2800" dirty="0" err="1" smtClean="0"/>
              <a:t>endometriyal</a:t>
            </a:r>
            <a:r>
              <a:rPr lang="tr-TR" sz="2800" dirty="0" smtClean="0"/>
              <a:t> </a:t>
            </a:r>
            <a:r>
              <a:rPr lang="tr-TR" sz="2800" dirty="0" err="1" smtClean="0"/>
              <a:t>aspirasyon</a:t>
            </a:r>
            <a:r>
              <a:rPr lang="tr-TR" sz="2800" dirty="0" smtClean="0"/>
              <a:t> biyopsisi</a:t>
            </a:r>
            <a:r>
              <a:rPr lang="tr-TR" sz="2800" dirty="0" smtClean="0">
                <a:sym typeface="Wingdings" pitchFamily="2" charset="2"/>
              </a:rPr>
              <a:t> %90-98</a:t>
            </a:r>
          </a:p>
          <a:p>
            <a:r>
              <a:rPr lang="tr-TR" sz="2800" dirty="0" err="1" smtClean="0">
                <a:sym typeface="Wingdings" pitchFamily="2" charset="2"/>
              </a:rPr>
              <a:t>Pap</a:t>
            </a:r>
            <a:r>
              <a:rPr lang="tr-TR" sz="2800" dirty="0" smtClean="0">
                <a:sym typeface="Wingdings" pitchFamily="2" charset="2"/>
              </a:rPr>
              <a:t> test  %30-50</a:t>
            </a:r>
          </a:p>
          <a:p>
            <a:r>
              <a:rPr lang="tr-TR" sz="2800" dirty="0" err="1" smtClean="0">
                <a:sym typeface="Wingdings" pitchFamily="2" charset="2"/>
              </a:rPr>
              <a:t>Histereskopi</a:t>
            </a:r>
            <a:endParaRPr lang="tr-TR" sz="2800" dirty="0" smtClean="0">
              <a:sym typeface="Wingdings" pitchFamily="2" charset="2"/>
            </a:endParaRPr>
          </a:p>
          <a:p>
            <a:r>
              <a:rPr lang="tr-TR" sz="2800" dirty="0" smtClean="0">
                <a:sym typeface="Wingdings" pitchFamily="2" charset="2"/>
              </a:rPr>
              <a:t>D&amp;C</a:t>
            </a:r>
          </a:p>
          <a:p>
            <a:r>
              <a:rPr lang="tr-TR" sz="2800" dirty="0" smtClean="0">
                <a:sym typeface="Wingdings" pitchFamily="2" charset="2"/>
              </a:rPr>
              <a:t>USG: 5 </a:t>
            </a:r>
            <a:r>
              <a:rPr lang="tr-TR" sz="2800" dirty="0" err="1" smtClean="0">
                <a:sym typeface="Wingdings" pitchFamily="2" charset="2"/>
              </a:rPr>
              <a:t>mmden</a:t>
            </a:r>
            <a:r>
              <a:rPr lang="tr-TR" sz="2800" dirty="0" smtClean="0">
                <a:sym typeface="Wingdings" pitchFamily="2" charset="2"/>
              </a:rPr>
              <a:t> fazla </a:t>
            </a:r>
            <a:r>
              <a:rPr lang="tr-TR" sz="2800" dirty="0" err="1" smtClean="0">
                <a:sym typeface="Wingdings" pitchFamily="2" charset="2"/>
              </a:rPr>
              <a:t>endometriyal</a:t>
            </a:r>
            <a:r>
              <a:rPr lang="tr-TR" sz="2800" dirty="0" smtClean="0">
                <a:sym typeface="Wingdings" pitchFamily="2" charset="2"/>
              </a:rPr>
              <a:t> kalınlık, </a:t>
            </a:r>
            <a:r>
              <a:rPr lang="tr-TR" sz="2800" dirty="0" err="1" smtClean="0">
                <a:sym typeface="Wingdings" pitchFamily="2" charset="2"/>
              </a:rPr>
              <a:t>uterus</a:t>
            </a:r>
            <a:r>
              <a:rPr lang="tr-TR" sz="2800" dirty="0" smtClean="0">
                <a:sym typeface="Wingdings" pitchFamily="2" charset="2"/>
              </a:rPr>
              <a:t> içinde sıvı birikimi</a:t>
            </a:r>
            <a:endParaRPr lang="tr-T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Figo</a:t>
            </a:r>
            <a:r>
              <a:rPr lang="tr-TR" dirty="0" smtClean="0"/>
              <a:t> </a:t>
            </a:r>
            <a:r>
              <a:rPr lang="tr-TR" dirty="0" err="1" smtClean="0"/>
              <a:t>evreleme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IA: </a:t>
            </a:r>
            <a:r>
              <a:rPr lang="tr-TR" dirty="0" err="1" smtClean="0"/>
              <a:t>Uterusa</a:t>
            </a:r>
            <a:r>
              <a:rPr lang="tr-TR" dirty="0" smtClean="0"/>
              <a:t> sınırlı </a:t>
            </a:r>
            <a:r>
              <a:rPr lang="tr-TR" dirty="0" err="1" smtClean="0"/>
              <a:t>myometriyal</a:t>
            </a:r>
            <a:r>
              <a:rPr lang="tr-TR" dirty="0" smtClean="0"/>
              <a:t> </a:t>
            </a:r>
            <a:r>
              <a:rPr lang="tr-TR" dirty="0" err="1" smtClean="0"/>
              <a:t>inv</a:t>
            </a:r>
            <a:r>
              <a:rPr lang="tr-TR" dirty="0" smtClean="0"/>
              <a:t> &lt;%50</a:t>
            </a:r>
          </a:p>
          <a:p>
            <a:r>
              <a:rPr lang="tr-TR" dirty="0" smtClean="0"/>
              <a:t>IB:</a:t>
            </a:r>
            <a:r>
              <a:rPr lang="tr-TR" dirty="0" smtClean="0"/>
              <a:t> </a:t>
            </a:r>
            <a:r>
              <a:rPr lang="tr-TR" dirty="0" err="1" smtClean="0"/>
              <a:t>Uterusa</a:t>
            </a:r>
            <a:r>
              <a:rPr lang="tr-TR" dirty="0" smtClean="0"/>
              <a:t> sınırlı </a:t>
            </a:r>
            <a:r>
              <a:rPr lang="tr-TR" dirty="0" err="1" smtClean="0"/>
              <a:t>myometriyal</a:t>
            </a:r>
            <a:r>
              <a:rPr lang="tr-TR" dirty="0" smtClean="0"/>
              <a:t> </a:t>
            </a:r>
            <a:r>
              <a:rPr lang="tr-TR" dirty="0" err="1" smtClean="0"/>
              <a:t>inv</a:t>
            </a:r>
            <a:r>
              <a:rPr lang="tr-TR" dirty="0" smtClean="0"/>
              <a:t> </a:t>
            </a:r>
            <a:r>
              <a:rPr lang="tr-TR" dirty="0" smtClean="0"/>
              <a:t>&gt;%50</a:t>
            </a:r>
          </a:p>
          <a:p>
            <a:r>
              <a:rPr lang="tr-TR" dirty="0" smtClean="0"/>
              <a:t>II: </a:t>
            </a:r>
            <a:r>
              <a:rPr lang="tr-TR" dirty="0" err="1" smtClean="0"/>
              <a:t>Uterusa</a:t>
            </a:r>
            <a:r>
              <a:rPr lang="tr-TR" dirty="0" smtClean="0"/>
              <a:t> </a:t>
            </a:r>
            <a:r>
              <a:rPr lang="tr-TR" dirty="0" smtClean="0"/>
              <a:t>sınırlı </a:t>
            </a:r>
            <a:r>
              <a:rPr lang="tr-TR" dirty="0" err="1" smtClean="0"/>
              <a:t>serviks</a:t>
            </a:r>
            <a:r>
              <a:rPr lang="tr-TR" dirty="0" smtClean="0"/>
              <a:t> tutulumu+</a:t>
            </a:r>
          </a:p>
          <a:p>
            <a:r>
              <a:rPr lang="tr-TR" dirty="0" smtClean="0"/>
              <a:t>IIIA: </a:t>
            </a:r>
            <a:r>
              <a:rPr lang="tr-TR" dirty="0" err="1" smtClean="0"/>
              <a:t>adneks</a:t>
            </a:r>
            <a:r>
              <a:rPr lang="tr-TR" dirty="0" smtClean="0"/>
              <a:t> </a:t>
            </a:r>
            <a:r>
              <a:rPr lang="tr-TR" dirty="0" err="1" smtClean="0"/>
              <a:t>seroza</a:t>
            </a:r>
            <a:r>
              <a:rPr lang="tr-TR" dirty="0" smtClean="0"/>
              <a:t> tutulumu</a:t>
            </a:r>
          </a:p>
          <a:p>
            <a:r>
              <a:rPr lang="tr-TR" dirty="0" smtClean="0"/>
              <a:t>IIIB: </a:t>
            </a:r>
            <a:r>
              <a:rPr lang="tr-TR" dirty="0" err="1" smtClean="0"/>
              <a:t>vajen</a:t>
            </a:r>
            <a:r>
              <a:rPr lang="tr-TR" dirty="0" smtClean="0"/>
              <a:t> ve-veya </a:t>
            </a:r>
            <a:r>
              <a:rPr lang="tr-TR" dirty="0" err="1" smtClean="0"/>
              <a:t>parametriyal</a:t>
            </a:r>
            <a:r>
              <a:rPr lang="tr-TR" dirty="0" smtClean="0"/>
              <a:t> tutulumu</a:t>
            </a:r>
          </a:p>
          <a:p>
            <a:r>
              <a:rPr lang="tr-TR" dirty="0" smtClean="0"/>
              <a:t>IIIC: lenf </a:t>
            </a:r>
            <a:r>
              <a:rPr lang="tr-TR" dirty="0" err="1" smtClean="0"/>
              <a:t>nod</a:t>
            </a:r>
            <a:r>
              <a:rPr lang="tr-TR" dirty="0" smtClean="0"/>
              <a:t> metastazı</a:t>
            </a:r>
          </a:p>
          <a:p>
            <a:r>
              <a:rPr lang="tr-TR" dirty="0" smtClean="0"/>
              <a:t>IVA: Mesane ve/veya barsak tutulumu</a:t>
            </a:r>
          </a:p>
          <a:p>
            <a:r>
              <a:rPr lang="tr-TR" dirty="0" smtClean="0"/>
              <a:t>IVB: uzak met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577</Words>
  <Application>Microsoft Office PowerPoint</Application>
  <PresentationFormat>Ekran Gösterisi (4:3)</PresentationFormat>
  <Paragraphs>102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Endometriyum Kanserinde Radyoterapi</vt:lpstr>
      <vt:lpstr>Etyoloji</vt:lpstr>
      <vt:lpstr>Histoloji</vt:lpstr>
      <vt:lpstr>Slayt 4</vt:lpstr>
      <vt:lpstr>Slayt 5</vt:lpstr>
      <vt:lpstr>Slayt 6</vt:lpstr>
      <vt:lpstr>Slayt 7</vt:lpstr>
      <vt:lpstr>Tanı:</vt:lpstr>
      <vt:lpstr>Figo evreleme</vt:lpstr>
      <vt:lpstr>Slayt 10</vt:lpstr>
      <vt:lpstr>Endometriyum kanserinde tedavi</vt:lpstr>
      <vt:lpstr>RİSK TANIMLAMALARI</vt:lpstr>
      <vt:lpstr>RİSK GRUBUNA GÖRE ADJUVAN TEDAVİ</vt:lpstr>
      <vt:lpstr>Slayt 14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Endometriyum kanserinde Radyoterapi</dc:title>
  <dc:creator>user</dc:creator>
  <cp:lastModifiedBy>user</cp:lastModifiedBy>
  <cp:revision>17</cp:revision>
  <dcterms:created xsi:type="dcterms:W3CDTF">2019-05-28T09:00:59Z</dcterms:created>
  <dcterms:modified xsi:type="dcterms:W3CDTF">2019-07-11T09:56:15Z</dcterms:modified>
</cp:coreProperties>
</file>