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31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26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395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98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362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127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94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51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91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08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668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C5C55-471A-492E-A131-DB862C55F2D3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3E1CD-9D95-42DD-934C-C527045F0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1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6922"/>
            <a:ext cx="9144000" cy="2463041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Evrim</a:t>
            </a:r>
            <a:r>
              <a:rPr lang="en-GB" dirty="0"/>
              <a:t>, </a:t>
            </a:r>
            <a:r>
              <a:rPr lang="en-GB" dirty="0" err="1"/>
              <a:t>Kurumlar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İktisat</a:t>
            </a:r>
            <a:r>
              <a:rPr lang="en-GB" dirty="0"/>
              <a:t> </a:t>
            </a:r>
            <a:r>
              <a:rPr lang="en-GB" dirty="0" err="1"/>
              <a:t>Kuramı</a:t>
            </a:r>
            <a:r>
              <a:rPr lang="en-GB" dirty="0"/>
              <a:t>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Evrimci</a:t>
            </a:r>
            <a:r>
              <a:rPr lang="en-GB" dirty="0" smtClean="0"/>
              <a:t> </a:t>
            </a:r>
            <a:r>
              <a:rPr lang="en-GB" dirty="0" err="1" smtClean="0"/>
              <a:t>Kurumsal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err="1" smtClean="0"/>
              <a:t>Politik</a:t>
            </a:r>
            <a:r>
              <a:rPr lang="en-GB" dirty="0" smtClean="0"/>
              <a:t> </a:t>
            </a:r>
            <a:r>
              <a:rPr lang="en-GB" dirty="0" err="1" smtClean="0"/>
              <a:t>İktisada</a:t>
            </a:r>
            <a:r>
              <a:rPr lang="en-GB" dirty="0" smtClean="0"/>
              <a:t> </a:t>
            </a:r>
            <a:r>
              <a:rPr lang="en-GB" dirty="0" err="1" smtClean="0"/>
              <a:t>Giriş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81927"/>
          </a:xfrm>
        </p:spPr>
        <p:txBody>
          <a:bodyPr/>
          <a:lstStyle/>
          <a:p>
            <a:r>
              <a:rPr lang="en-GB" dirty="0" smtClean="0"/>
              <a:t>Altug Yalcintas</a:t>
            </a:r>
          </a:p>
          <a:p>
            <a:r>
              <a:rPr lang="en-GB" dirty="0" smtClean="0"/>
              <a:t>Ankara University</a:t>
            </a:r>
          </a:p>
          <a:p>
            <a:r>
              <a:rPr lang="en-GB" dirty="0" smtClean="0">
                <a:hlinkClick r:id="rId2"/>
              </a:rPr>
              <a:t>altug.yalcintas@politics.ankara.edu.tr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2531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Institutions – Major Claims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Many human institutions are older than humans.</a:t>
            </a:r>
          </a:p>
          <a:p>
            <a:pPr lvl="1"/>
            <a:r>
              <a:rPr lang="en-GB" dirty="0" smtClean="0"/>
              <a:t>Saving, learning, house building, colonizing …</a:t>
            </a:r>
          </a:p>
        </p:txBody>
      </p:sp>
    </p:spTree>
    <p:extLst>
      <p:ext uri="{BB962C8B-B14F-4D97-AF65-F5344CB8AC3E}">
        <p14:creationId xmlns:p14="http://schemas.microsoft.com/office/powerpoint/2010/main" val="2520718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Institutions – Major Claims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Many human institutions are older than humans.</a:t>
            </a:r>
          </a:p>
          <a:p>
            <a:pPr lvl="1"/>
            <a:r>
              <a:rPr lang="en-GB" dirty="0" smtClean="0"/>
              <a:t>Saving, learning, house building, colonizing …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Human societies and non-human societies have many common institutions.</a:t>
            </a:r>
          </a:p>
          <a:p>
            <a:pPr lvl="1"/>
            <a:r>
              <a:rPr lang="en-GB" dirty="0" smtClean="0"/>
              <a:t>Saving, learning, house building, colonizing … </a:t>
            </a:r>
          </a:p>
        </p:txBody>
      </p:sp>
    </p:spTree>
    <p:extLst>
      <p:ext uri="{BB962C8B-B14F-4D97-AF65-F5344CB8AC3E}">
        <p14:creationId xmlns:p14="http://schemas.microsoft.com/office/powerpoint/2010/main" val="2546681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Institutions – Major Claims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Many human institutions are older than humans.</a:t>
            </a:r>
          </a:p>
          <a:p>
            <a:pPr lvl="1"/>
            <a:r>
              <a:rPr lang="en-GB" dirty="0" smtClean="0"/>
              <a:t>Saving, learning, house building, colonizing …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Human societies and non-human societies have many common institutions.</a:t>
            </a:r>
          </a:p>
          <a:p>
            <a:pPr lvl="1"/>
            <a:r>
              <a:rPr lang="en-GB" dirty="0" smtClean="0"/>
              <a:t>Saving, learning, house building, colonizing … 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Many human societies have uncommon institutions.</a:t>
            </a:r>
          </a:p>
          <a:p>
            <a:pPr lvl="1"/>
            <a:r>
              <a:rPr lang="en-GB" dirty="0" smtClean="0"/>
              <a:t>Compare: Rwanda and Belgium</a:t>
            </a:r>
          </a:p>
        </p:txBody>
      </p:sp>
    </p:spTree>
    <p:extLst>
      <p:ext uri="{BB962C8B-B14F-4D97-AF65-F5344CB8AC3E}">
        <p14:creationId xmlns:p14="http://schemas.microsoft.com/office/powerpoint/2010/main" val="2698734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this course about?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/>
          </p:nvPr>
        </p:nvGraphicFramePr>
        <p:xfrm>
          <a:off x="3098800" y="2085023"/>
          <a:ext cx="6375400" cy="14020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187700"/>
                <a:gridCol w="3187700"/>
              </a:tblGrid>
              <a:tr h="345017"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err="1" smtClean="0"/>
                        <a:t>Biology</a:t>
                      </a:r>
                      <a:endParaRPr lang="en-GB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Social Theory</a:t>
                      </a:r>
                      <a:endParaRPr lang="en-GB" sz="4000" dirty="0"/>
                    </a:p>
                  </a:txBody>
                  <a:tcPr/>
                </a:tc>
              </a:tr>
              <a:tr h="345017"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err="1" smtClean="0"/>
                        <a:t>Species</a:t>
                      </a:r>
                      <a:endParaRPr lang="en-GB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000" dirty="0" err="1" smtClean="0"/>
                        <a:t>Institutions</a:t>
                      </a:r>
                      <a:endParaRPr lang="en-GB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1637748" y="3996035"/>
            <a:ext cx="322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 smtClean="0"/>
              <a:t>On </a:t>
            </a:r>
            <a:r>
              <a:rPr lang="tr-TR" sz="2400" u="sng" dirty="0" err="1" smtClean="0"/>
              <a:t>the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Origin</a:t>
            </a:r>
            <a:r>
              <a:rPr lang="tr-TR" sz="2400" u="sng" dirty="0" smtClean="0"/>
              <a:t> of </a:t>
            </a:r>
            <a:r>
              <a:rPr lang="tr-TR" sz="2400" u="sng" dirty="0" err="1" smtClean="0"/>
              <a:t>Species</a:t>
            </a:r>
            <a:endParaRPr lang="tr-TR" sz="2400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 smtClean="0"/>
              <a:t>Evolution</a:t>
            </a:r>
            <a:r>
              <a:rPr lang="tr-TR" sz="2400" dirty="0" smtClean="0"/>
              <a:t> in </a:t>
            </a:r>
            <a:r>
              <a:rPr lang="tr-TR" sz="2400" dirty="0" err="1" smtClean="0"/>
              <a:t>natural</a:t>
            </a:r>
            <a:r>
              <a:rPr lang="tr-TR" sz="2400" dirty="0" smtClean="0"/>
              <a:t> life </a:t>
            </a:r>
            <a:endParaRPr lang="en-GB" sz="24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7378700" y="3996035"/>
            <a:ext cx="3670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 smtClean="0"/>
              <a:t>On </a:t>
            </a:r>
            <a:r>
              <a:rPr lang="tr-TR" sz="2400" u="sng" dirty="0" err="1" smtClean="0"/>
              <a:t>the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Origin</a:t>
            </a:r>
            <a:r>
              <a:rPr lang="tr-TR" sz="2400" u="sng" dirty="0" smtClean="0"/>
              <a:t> of </a:t>
            </a:r>
            <a:r>
              <a:rPr lang="tr-TR" sz="2400" u="sng" dirty="0" err="1" smtClean="0"/>
              <a:t>Institutions</a:t>
            </a:r>
            <a:endParaRPr lang="tr-TR" sz="2400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err="1" smtClean="0"/>
              <a:t>Evolution</a:t>
            </a:r>
            <a:r>
              <a:rPr lang="tr-TR" sz="2400" dirty="0" smtClean="0"/>
              <a:t> in </a:t>
            </a:r>
            <a:r>
              <a:rPr lang="tr-TR" sz="2400" dirty="0" err="1" smtClean="0"/>
              <a:t>social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economic</a:t>
            </a:r>
            <a:r>
              <a:rPr lang="tr-TR" sz="2400" dirty="0" smtClean="0"/>
              <a:t> life</a:t>
            </a:r>
            <a:endParaRPr lang="en-GB" sz="2400" dirty="0"/>
          </a:p>
        </p:txBody>
      </p:sp>
      <p:cxnSp>
        <p:nvCxnSpPr>
          <p:cNvPr id="8" name="Düz Ok Bağlayıcısı 7"/>
          <p:cNvCxnSpPr>
            <a:endCxn id="5" idx="0"/>
          </p:cNvCxnSpPr>
          <p:nvPr/>
        </p:nvCxnSpPr>
        <p:spPr>
          <a:xfrm flipH="1">
            <a:off x="3250648" y="3543300"/>
            <a:ext cx="393700" cy="452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>
            <a:off x="8343900" y="3581400"/>
            <a:ext cx="635000" cy="4146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493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https://upload.wikimedia.org/wikipedia/commons/thumb/c/cd/Origin_of_Species_title_page.jpg/1200px-Origin_of_Species_title_pag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104" y="130201"/>
            <a:ext cx="4108174" cy="659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22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https://archive.org/services/img/theoryofleisurec00veblial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3861" y="34551"/>
            <a:ext cx="3975652" cy="664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3838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Uniqueness of evolutionary social theory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3900" dirty="0" smtClean="0"/>
              <a:t>1</a:t>
            </a:r>
            <a:endParaRPr lang="en-GB" sz="23900" dirty="0"/>
          </a:p>
        </p:txBody>
      </p:sp>
    </p:spTree>
    <p:extLst>
      <p:ext uri="{BB962C8B-B14F-4D97-AF65-F5344CB8AC3E}">
        <p14:creationId xmlns:p14="http://schemas.microsoft.com/office/powerpoint/2010/main" val="738910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evolution? What is evolution not?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2819400" cy="4351338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Institutions</a:t>
            </a:r>
          </a:p>
          <a:p>
            <a:r>
              <a:rPr lang="en-GB" dirty="0" smtClean="0"/>
              <a:t>Technologies</a:t>
            </a:r>
          </a:p>
          <a:p>
            <a:r>
              <a:rPr lang="en-GB" dirty="0" smtClean="0"/>
              <a:t>Cultures</a:t>
            </a:r>
          </a:p>
          <a:p>
            <a:r>
              <a:rPr lang="en-GB" dirty="0" smtClean="0"/>
              <a:t>Arts</a:t>
            </a:r>
          </a:p>
          <a:p>
            <a:r>
              <a:rPr lang="en-GB" dirty="0" smtClean="0"/>
              <a:t>Sciences</a:t>
            </a:r>
          </a:p>
          <a:p>
            <a:r>
              <a:rPr lang="en-GB" dirty="0" smtClean="0"/>
              <a:t>Architecture </a:t>
            </a:r>
          </a:p>
          <a:p>
            <a:r>
              <a:rPr lang="en-GB" dirty="0" smtClean="0"/>
              <a:t>Habits</a:t>
            </a:r>
          </a:p>
          <a:p>
            <a:r>
              <a:rPr lang="en-GB" dirty="0" smtClean="0"/>
              <a:t>Languages</a:t>
            </a:r>
          </a:p>
          <a:p>
            <a:r>
              <a:rPr lang="en-GB" dirty="0" smtClean="0"/>
              <a:t>Ideas</a:t>
            </a:r>
          </a:p>
          <a:p>
            <a:r>
              <a:rPr lang="en-GB" dirty="0" smtClean="0"/>
              <a:t>Instincts</a:t>
            </a:r>
          </a:p>
          <a:p>
            <a:r>
              <a:rPr lang="en-GB" dirty="0" smtClean="0"/>
              <a:t>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69565" y="1987826"/>
            <a:ext cx="4134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t</a:t>
            </a:r>
            <a:r>
              <a:rPr lang="en-GB" sz="4000" dirty="0" smtClean="0"/>
              <a:t>hat change</a:t>
            </a:r>
            <a:endParaRPr lang="en-GB" sz="4000" dirty="0"/>
          </a:p>
        </p:txBody>
      </p:sp>
      <p:sp>
        <p:nvSpPr>
          <p:cNvPr id="5" name="Right Brace 4"/>
          <p:cNvSpPr/>
          <p:nvPr/>
        </p:nvSpPr>
        <p:spPr>
          <a:xfrm>
            <a:off x="3366052" y="1855304"/>
            <a:ext cx="596348" cy="389613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 descr="Onay Işareti, Tamam, Sağ, Düzeltmek, Kontrol, Ke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9802" y="1641051"/>
            <a:ext cx="1514199" cy="1118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15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evolution? What is evolution not?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2819400" cy="4351338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Institutions</a:t>
            </a:r>
          </a:p>
          <a:p>
            <a:r>
              <a:rPr lang="en-GB" dirty="0" smtClean="0"/>
              <a:t>Technologies</a:t>
            </a:r>
          </a:p>
          <a:p>
            <a:r>
              <a:rPr lang="en-GB" dirty="0" smtClean="0"/>
              <a:t>Cultures</a:t>
            </a:r>
          </a:p>
          <a:p>
            <a:r>
              <a:rPr lang="en-GB" dirty="0" smtClean="0"/>
              <a:t>Arts</a:t>
            </a:r>
          </a:p>
          <a:p>
            <a:r>
              <a:rPr lang="en-GB" dirty="0" smtClean="0"/>
              <a:t>Sciences</a:t>
            </a:r>
          </a:p>
          <a:p>
            <a:r>
              <a:rPr lang="en-GB" dirty="0" smtClean="0"/>
              <a:t>Architecture </a:t>
            </a:r>
          </a:p>
          <a:p>
            <a:r>
              <a:rPr lang="en-GB" dirty="0" smtClean="0"/>
              <a:t>Habits</a:t>
            </a:r>
          </a:p>
          <a:p>
            <a:r>
              <a:rPr lang="en-GB" dirty="0" smtClean="0"/>
              <a:t>Languages</a:t>
            </a:r>
          </a:p>
          <a:p>
            <a:r>
              <a:rPr lang="en-GB" dirty="0" smtClean="0"/>
              <a:t>Ideas</a:t>
            </a:r>
          </a:p>
          <a:p>
            <a:r>
              <a:rPr lang="en-GB" dirty="0" smtClean="0"/>
              <a:t>Instincts</a:t>
            </a:r>
          </a:p>
          <a:p>
            <a:r>
              <a:rPr lang="en-GB" dirty="0" smtClean="0"/>
              <a:t>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69565" y="1987826"/>
            <a:ext cx="4134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t</a:t>
            </a:r>
            <a:r>
              <a:rPr lang="en-GB" sz="4000" dirty="0" smtClean="0"/>
              <a:t>hat change</a:t>
            </a:r>
            <a:endParaRPr lang="en-GB" sz="4000" dirty="0"/>
          </a:p>
        </p:txBody>
      </p:sp>
      <p:sp>
        <p:nvSpPr>
          <p:cNvPr id="5" name="Right Brace 4"/>
          <p:cNvSpPr/>
          <p:nvPr/>
        </p:nvSpPr>
        <p:spPr>
          <a:xfrm>
            <a:off x="3366052" y="1855304"/>
            <a:ext cx="596348" cy="389613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962940" y="4220818"/>
            <a:ext cx="44991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t</a:t>
            </a:r>
            <a:r>
              <a:rPr lang="en-GB" sz="4000" dirty="0" smtClean="0"/>
              <a:t>hat resist to change</a:t>
            </a:r>
            <a:endParaRPr lang="en-GB" sz="4000" dirty="0"/>
          </a:p>
        </p:txBody>
      </p:sp>
      <p:pic>
        <p:nvPicPr>
          <p:cNvPr id="2050" name="Picture 2" descr="Onay Işareti, Tamam, Sağ, Düzeltmek, Kontrol, Ke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9802" y="1641051"/>
            <a:ext cx="1514199" cy="1118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356035" y="3193774"/>
            <a:ext cx="125895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dirty="0" smtClean="0"/>
              <a:t>?</a:t>
            </a:r>
            <a:endParaRPr lang="en-GB" sz="16600" dirty="0"/>
          </a:p>
        </p:txBody>
      </p:sp>
    </p:spTree>
    <p:extLst>
      <p:ext uri="{BB962C8B-B14F-4D97-AF65-F5344CB8AC3E}">
        <p14:creationId xmlns:p14="http://schemas.microsoft.com/office/powerpoint/2010/main" val="174816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Evolution: Natural vs. Social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Natural scientists </a:t>
            </a:r>
            <a:r>
              <a:rPr lang="en-GB" dirty="0" smtClean="0">
                <a:sym typeface="Wingdings" panose="05000000000000000000" pitchFamily="2" charset="2"/>
              </a:rPr>
              <a:t> change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How come that lilacs and crocodiles have common ancestors?</a:t>
            </a:r>
          </a:p>
          <a:p>
            <a:endParaRPr lang="en-GB" dirty="0" smtClean="0">
              <a:sym typeface="Wingdings" panose="05000000000000000000" pitchFamily="2" charset="2"/>
            </a:endParaRPr>
          </a:p>
          <a:p>
            <a:r>
              <a:rPr lang="en-GB" dirty="0" smtClean="0">
                <a:sym typeface="Wingdings" panose="05000000000000000000" pitchFamily="2" charset="2"/>
              </a:rPr>
              <a:t>Social scientists  non-change / </a:t>
            </a:r>
            <a:r>
              <a:rPr lang="en-GB" dirty="0" err="1" smtClean="0">
                <a:sym typeface="Wingdings" panose="05000000000000000000" pitchFamily="2" charset="2"/>
              </a:rPr>
              <a:t>intertia</a:t>
            </a:r>
            <a:r>
              <a:rPr lang="en-GB" dirty="0" smtClean="0">
                <a:sym typeface="Wingdings" panose="05000000000000000000" pitchFamily="2" charset="2"/>
              </a:rPr>
              <a:t> / conservatism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How come that Rwanda do not (cannot) transform into Belgium?</a:t>
            </a:r>
          </a:p>
        </p:txBody>
      </p:sp>
    </p:spTree>
    <p:extLst>
      <p:ext uri="{BB962C8B-B14F-4D97-AF65-F5344CB8AC3E}">
        <p14:creationId xmlns:p14="http://schemas.microsoft.com/office/powerpoint/2010/main" val="658231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Uniqueness of evolutionary social theory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39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46098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254</Words>
  <Application>Microsoft Office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Evrim, Kurumlar  ve İktisat Kuramı: Evrimci Kurumsal  Politik İktisada Giriş</vt:lpstr>
      <vt:lpstr>What is this course about?</vt:lpstr>
      <vt:lpstr>PowerPoint Presentation</vt:lpstr>
      <vt:lpstr>PowerPoint Presentation</vt:lpstr>
      <vt:lpstr>Uniqueness of evolutionary social theory</vt:lpstr>
      <vt:lpstr>What is evolution? What is evolution not?</vt:lpstr>
      <vt:lpstr>What is evolution? What is evolution not?</vt:lpstr>
      <vt:lpstr>Evolution: Natural vs. Social</vt:lpstr>
      <vt:lpstr>Uniqueness of evolutionary social theory</vt:lpstr>
      <vt:lpstr>Institutions – Major Claims</vt:lpstr>
      <vt:lpstr>Institutions – Major Claims</vt:lpstr>
      <vt:lpstr>Institutions – Major Claims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Evolution, Complexity,  and Big Data Economy Week 1</dc:title>
  <dc:creator>Altug Yalcintas</dc:creator>
  <cp:lastModifiedBy>Altug Yalcintas</cp:lastModifiedBy>
  <cp:revision>5</cp:revision>
  <dcterms:created xsi:type="dcterms:W3CDTF">2020-02-13T14:21:37Z</dcterms:created>
  <dcterms:modified xsi:type="dcterms:W3CDTF">2020-02-13T17:02:38Z</dcterms:modified>
</cp:coreProperties>
</file>