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5"/>
  </p:notesMasterIdLst>
  <p:sldIdLst>
    <p:sldId id="256" r:id="rId2"/>
    <p:sldId id="407" r:id="rId3"/>
    <p:sldId id="361" r:id="rId4"/>
    <p:sldId id="346" r:id="rId5"/>
    <p:sldId id="347" r:id="rId6"/>
    <p:sldId id="348" r:id="rId7"/>
    <p:sldId id="362" r:id="rId8"/>
    <p:sldId id="350" r:id="rId9"/>
    <p:sldId id="404" r:id="rId10"/>
    <p:sldId id="405" r:id="rId11"/>
    <p:sldId id="406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F4E40-5787-2548-8026-1F5887AF6686}" type="datetimeFigureOut">
              <a:rPr lang="tr-TR" smtClean="0"/>
              <a:t>22.10.2020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4BD19-16F9-6F4C-9C88-B61F03EA3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31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30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1million people died of hunger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0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D784CF5-7717-CE41-A491-6676103CE1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60F2E53F-C27E-1444-9F67-7182D6CF63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F255A028-C57C-2746-BEE6-369CCD0D5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9657C7F-49C9-1747-8DB1-64A6934C3549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37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1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43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33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743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35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9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87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0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88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6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64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6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8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10/22/20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93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7E4AE-1C6C-7D4E-BC48-86AD28837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Basic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Terms</a:t>
            </a:r>
            <a:r>
              <a:rPr lang="tr-TR" dirty="0"/>
              <a:t>-III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F96A90-A5BA-E340-B46C-83969CF1A1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Asist </a:t>
            </a:r>
            <a:r>
              <a:rPr lang="tr-TR" dirty="0" err="1"/>
              <a:t>Prof</a:t>
            </a:r>
            <a:r>
              <a:rPr lang="tr-TR" dirty="0"/>
              <a:t> Nüket Bilgen</a:t>
            </a:r>
          </a:p>
        </p:txBody>
      </p:sp>
    </p:spTree>
    <p:extLst>
      <p:ext uri="{BB962C8B-B14F-4D97-AF65-F5344CB8AC3E}">
        <p14:creationId xmlns:p14="http://schemas.microsoft.com/office/powerpoint/2010/main" val="3682651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965667-583D-A047-BF5E-1C855A4B684D}"/>
              </a:ext>
            </a:extLst>
          </p:cNvPr>
          <p:cNvSpPr txBox="1"/>
          <p:nvPr/>
        </p:nvSpPr>
        <p:spPr>
          <a:xfrm>
            <a:off x="421902" y="2331436"/>
            <a:ext cx="8300196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During meiosis, homologous chromosome pairs migrate as discrete structures that are independent of other chromosome pairs.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The sorting of chromosomes from each homologous pair into pre-gametes appears to be random.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Each parent synthesizes gametes that contain only half of their chromosomal complement.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Even though male and female gametes (sperm and egg) differ in size and morphology, they have the same number of chromosomes, suggesting </a:t>
            </a:r>
            <a:r>
              <a:rPr lang="en-US" sz="1350" b="1" dirty="0"/>
              <a:t>equal genetic contributions </a:t>
            </a:r>
            <a:r>
              <a:rPr lang="en-US" sz="1350" dirty="0"/>
              <a:t>from each parent.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The gametic chromosomes combine during fertilization to produce offspring with the same chromosome number as their parents.</a:t>
            </a:r>
          </a:p>
          <a:p>
            <a:endParaRPr lang="tr-TR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3DAF3-C18A-6046-93C4-0ACA46CB9E24}"/>
              </a:ext>
            </a:extLst>
          </p:cNvPr>
          <p:cNvSpPr txBox="1"/>
          <p:nvPr/>
        </p:nvSpPr>
        <p:spPr>
          <a:xfrm>
            <a:off x="220733" y="1143758"/>
            <a:ext cx="8553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dirty="0"/>
              <a:t>The Chromosomal Theory of Inheritance was consistent with Mendel’s laws </a:t>
            </a:r>
          </a:p>
          <a:p>
            <a:pPr fontAlgn="base"/>
            <a:r>
              <a:rPr lang="en-US" dirty="0"/>
              <a:t>The theory was supported by the following observations:</a:t>
            </a:r>
          </a:p>
          <a:p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22D4E7-991E-7E46-B12C-C1FB872E6675}"/>
              </a:ext>
            </a:extLst>
          </p:cNvPr>
          <p:cNvSpPr txBox="1"/>
          <p:nvPr/>
        </p:nvSpPr>
        <p:spPr>
          <a:xfrm>
            <a:off x="220733" y="4973358"/>
            <a:ext cx="8098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 err="1"/>
              <a:t>https</a:t>
            </a:r>
            <a:r>
              <a:rPr lang="tr-TR" sz="1350" dirty="0"/>
              <a:t>://</a:t>
            </a:r>
            <a:r>
              <a:rPr lang="tr-TR" sz="1350" dirty="0" err="1"/>
              <a:t>courses.lumenlearning.com</a:t>
            </a:r>
            <a:r>
              <a:rPr lang="tr-TR" sz="1350" dirty="0"/>
              <a:t>/sanjacinto-biology1/</a:t>
            </a:r>
            <a:r>
              <a:rPr lang="tr-TR" sz="1350" dirty="0" err="1"/>
              <a:t>chapter</a:t>
            </a:r>
            <a:r>
              <a:rPr lang="tr-TR" sz="1350" dirty="0"/>
              <a:t>/</a:t>
            </a:r>
            <a:r>
              <a:rPr lang="tr-TR" sz="1350" dirty="0" err="1"/>
              <a:t>chromosomal</a:t>
            </a:r>
            <a:r>
              <a:rPr lang="tr-TR" sz="1350" dirty="0"/>
              <a:t>-</a:t>
            </a:r>
            <a:r>
              <a:rPr lang="tr-TR" sz="1350" dirty="0" err="1"/>
              <a:t>theory</a:t>
            </a:r>
            <a:r>
              <a:rPr lang="tr-TR" sz="1350" dirty="0"/>
              <a:t>-of-</a:t>
            </a:r>
            <a:r>
              <a:rPr lang="tr-TR" sz="1350" dirty="0" err="1"/>
              <a:t>inheritance</a:t>
            </a:r>
            <a:r>
              <a:rPr lang="tr-TR" sz="1350" dirty="0"/>
              <a:t>-</a:t>
            </a:r>
            <a:r>
              <a:rPr lang="tr-TR" sz="1350" dirty="0" err="1"/>
              <a:t>and-genetic-linkage</a:t>
            </a:r>
            <a:r>
              <a:rPr lang="tr-TR" sz="1350" dirty="0"/>
              <a:t>/#:~:</a:t>
            </a:r>
            <a:r>
              <a:rPr lang="tr-TR" sz="1350" dirty="0" err="1"/>
              <a:t>text</a:t>
            </a:r>
            <a:r>
              <a:rPr lang="tr-TR" sz="1350" dirty="0"/>
              <a:t>=The%20Chromosomal%20Theory%20of%20inheritance%2C%20proposed%20by%20Sutton%20and%20Boveri,assortment%2C%20and%20occasionally%2C%20linkage.</a:t>
            </a:r>
          </a:p>
        </p:txBody>
      </p:sp>
    </p:spTree>
    <p:extLst>
      <p:ext uri="{BB962C8B-B14F-4D97-AF65-F5344CB8AC3E}">
        <p14:creationId xmlns:p14="http://schemas.microsoft.com/office/powerpoint/2010/main" val="104042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AB693-3178-A647-B131-B5FFCCDCC811}"/>
              </a:ext>
            </a:extLst>
          </p:cNvPr>
          <p:cNvSpPr txBox="1"/>
          <p:nvPr/>
        </p:nvSpPr>
        <p:spPr>
          <a:xfrm>
            <a:off x="705971" y="1744756"/>
            <a:ext cx="75740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Critics;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dirty="0"/>
              <a:t>Individuals had far more independently segregating traits than they had chromosomes. </a:t>
            </a:r>
          </a:p>
          <a:p>
            <a:pPr fontAlgn="base"/>
            <a:r>
              <a:rPr lang="en-US" dirty="0"/>
              <a:t>A cat has more than 38 characters but they have only 19pairs.</a:t>
            </a:r>
          </a:p>
          <a:p>
            <a:pPr fontAlgn="base"/>
            <a:endParaRPr lang="en-US" dirty="0"/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dirty="0"/>
              <a:t> in 1910 Thomas Hunt Morgan provided experimental evidence to support the Chromosomal Theory of Inheritance.</a:t>
            </a:r>
          </a:p>
          <a:p>
            <a:endParaRPr lang="tr-T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00C85-FDDF-974B-BC3B-E988D6DD9C96}"/>
              </a:ext>
            </a:extLst>
          </p:cNvPr>
          <p:cNvSpPr txBox="1"/>
          <p:nvPr/>
        </p:nvSpPr>
        <p:spPr>
          <a:xfrm>
            <a:off x="220733" y="4973358"/>
            <a:ext cx="8098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 err="1"/>
              <a:t>https</a:t>
            </a:r>
            <a:r>
              <a:rPr lang="tr-TR" sz="1350" dirty="0"/>
              <a:t>://</a:t>
            </a:r>
            <a:r>
              <a:rPr lang="tr-TR" sz="1350" dirty="0" err="1"/>
              <a:t>courses.lumenlearning.com</a:t>
            </a:r>
            <a:r>
              <a:rPr lang="tr-TR" sz="1350" dirty="0"/>
              <a:t>/sanjacinto-biology1/</a:t>
            </a:r>
            <a:r>
              <a:rPr lang="tr-TR" sz="1350" dirty="0" err="1"/>
              <a:t>chapter</a:t>
            </a:r>
            <a:r>
              <a:rPr lang="tr-TR" sz="1350" dirty="0"/>
              <a:t>/</a:t>
            </a:r>
            <a:r>
              <a:rPr lang="tr-TR" sz="1350" dirty="0" err="1"/>
              <a:t>chromosomal</a:t>
            </a:r>
            <a:r>
              <a:rPr lang="tr-TR" sz="1350" dirty="0"/>
              <a:t>-</a:t>
            </a:r>
            <a:r>
              <a:rPr lang="tr-TR" sz="1350" dirty="0" err="1"/>
              <a:t>theory</a:t>
            </a:r>
            <a:r>
              <a:rPr lang="tr-TR" sz="1350" dirty="0"/>
              <a:t>-of-</a:t>
            </a:r>
            <a:r>
              <a:rPr lang="tr-TR" sz="1350" dirty="0" err="1"/>
              <a:t>inheritance</a:t>
            </a:r>
            <a:r>
              <a:rPr lang="tr-TR" sz="1350" dirty="0"/>
              <a:t>-</a:t>
            </a:r>
            <a:r>
              <a:rPr lang="tr-TR" sz="1350" dirty="0" err="1"/>
              <a:t>and-genetic-linkage</a:t>
            </a:r>
            <a:r>
              <a:rPr lang="tr-TR" sz="1350" dirty="0"/>
              <a:t>/#:~:</a:t>
            </a:r>
            <a:r>
              <a:rPr lang="tr-TR" sz="1350" dirty="0" err="1"/>
              <a:t>text</a:t>
            </a:r>
            <a:r>
              <a:rPr lang="tr-TR" sz="1350" dirty="0"/>
              <a:t>=The%20Chromosomal%20Theory%20of%20inheritance%2C%20proposed%20by%20Sutton%20and%20Boveri,assortment%2C%20and%20occasionally%2C%20linkage.</a:t>
            </a:r>
          </a:p>
        </p:txBody>
      </p:sp>
    </p:spTree>
    <p:extLst>
      <p:ext uri="{BB962C8B-B14F-4D97-AF65-F5344CB8AC3E}">
        <p14:creationId xmlns:p14="http://schemas.microsoft.com/office/powerpoint/2010/main" val="2485562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04A6208B-52E0-F94B-8E63-7C58788748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971800" y="857250"/>
            <a:ext cx="6172200" cy="857250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F301E6E6-7577-A34C-8E38-9C27B448E87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1755775"/>
            <a:ext cx="8558213" cy="3394075"/>
          </a:xfrm>
        </p:spPr>
        <p:txBody>
          <a:bodyPr>
            <a:normAutofit/>
          </a:bodyPr>
          <a:lstStyle/>
          <a:p>
            <a:r>
              <a:rPr lang="en-US" altLang="en-US" sz="2100" dirty="0"/>
              <a:t>“I would like to permit myself to suggest that the specific technical term chromosomes is attributed to those things which </a:t>
            </a:r>
            <a:r>
              <a:rPr lang="en-US" altLang="en-US" sz="2100" dirty="0" err="1"/>
              <a:t>Boveri</a:t>
            </a:r>
            <a:r>
              <a:rPr lang="en-US" altLang="en-US" sz="2100" dirty="0"/>
              <a:t> titled </a:t>
            </a:r>
            <a:r>
              <a:rPr lang="en-US" altLang="en-US" sz="2100" i="1" dirty="0"/>
              <a:t>chromatic elements</a:t>
            </a:r>
            <a:r>
              <a:rPr lang="en-US" altLang="en-US" sz="2100" dirty="0"/>
              <a:t>, on which one of the most important parts of </a:t>
            </a:r>
            <a:r>
              <a:rPr lang="en-US" altLang="en-US" sz="2100" dirty="0" err="1"/>
              <a:t>caryogenesis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Flemming’s</a:t>
            </a:r>
            <a:r>
              <a:rPr lang="en-US" altLang="en-US" sz="2100" dirty="0"/>
              <a:t> longitudinal splitting, is performed. They are of such importance that a particularly short name appears desirable. If the term which I suggested can be practicably used, then it will become established; if not, it will vanish into oblivion”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3047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aryotype of dog 2. Histiocytoma. 2n 78. Note the HSR-region (... |  Download Scientific Diagram">
            <a:extLst>
              <a:ext uri="{FF2B5EF4-FFF2-40B4-BE49-F238E27FC236}">
                <a16:creationId xmlns:a16="http://schemas.microsoft.com/office/drawing/2014/main" id="{B2B58B41-C085-5249-86DC-7E29E6262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269" y="857250"/>
            <a:ext cx="493514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1" name="Title 1">
            <a:extLst>
              <a:ext uri="{FF2B5EF4-FFF2-40B4-BE49-F238E27FC236}">
                <a16:creationId xmlns:a16="http://schemas.microsoft.com/office/drawing/2014/main" id="{8ED26C6C-3EB5-D643-AC47-AC6EC844AC9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 dirty="0"/>
              <a:t>Chromosomal </a:t>
            </a:r>
            <a:r>
              <a:rPr lang="en-US" altLang="tr-TR" dirty="0">
                <a:solidFill>
                  <a:schemeClr val="bg1"/>
                </a:solidFill>
              </a:rPr>
              <a:t>Basis of Heredity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46EA8B3B-93E2-9841-99E6-B28C6BFB0C8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2065338"/>
            <a:ext cx="3297238" cy="2727325"/>
          </a:xfrm>
        </p:spPr>
        <p:txBody>
          <a:bodyPr>
            <a:normAutofit fontScale="85000" lnSpcReduction="20000"/>
          </a:bodyPr>
          <a:lstStyle/>
          <a:p>
            <a:r>
              <a:rPr lang="en-US" altLang="tr-TR" dirty="0"/>
              <a:t>The continuity of life depends on the continuity of the chromosomes. </a:t>
            </a:r>
          </a:p>
          <a:p>
            <a:r>
              <a:rPr lang="en-US" altLang="tr-TR" dirty="0"/>
              <a:t>The shapes may be different in all living organisms, but the same chromosomes are same in the species. </a:t>
            </a:r>
          </a:p>
          <a:p>
            <a:r>
              <a:rPr lang="en-US" altLang="tr-TR" dirty="0"/>
              <a:t>For example, the 5th chromosome is the same in all dogs. </a:t>
            </a:r>
          </a:p>
          <a:p>
            <a:r>
              <a:rPr lang="en-US" altLang="tr-TR" dirty="0"/>
              <a:t>the chromosomes 5 and 14 are different.</a:t>
            </a:r>
          </a:p>
        </p:txBody>
      </p:sp>
    </p:spTree>
    <p:extLst>
      <p:ext uri="{BB962C8B-B14F-4D97-AF65-F5344CB8AC3E}">
        <p14:creationId xmlns:p14="http://schemas.microsoft.com/office/powerpoint/2010/main" val="2966024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D2872030-A064-B148-BE76-CE18572A48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77925"/>
            <a:ext cx="6172200" cy="857250"/>
          </a:xfrm>
        </p:spPr>
        <p:txBody>
          <a:bodyPr/>
          <a:lstStyle/>
          <a:p>
            <a:r>
              <a:rPr lang="en-US" altLang="tr-TR" dirty="0"/>
              <a:t>Chromosomal Basis of Heredity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8A75B-C239-A04B-8012-6C9C395D31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3006" y="2035175"/>
            <a:ext cx="6757988" cy="3394075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ＭＳ Ｐゴシック" charset="0"/>
              </a:rPr>
              <a:t>Chromosome numbers and genes are in direct proportion? </a:t>
            </a:r>
          </a:p>
          <a:p>
            <a:pPr marL="0" indent="0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  <a:r>
              <a:rPr lang="en-US" dirty="0">
                <a:ea typeface="ＭＳ Ｐゴシック" charset="0"/>
              </a:rPr>
              <a:t>-There is no relationship between chromosome number and development level. </a:t>
            </a:r>
          </a:p>
          <a:p>
            <a:pPr>
              <a:defRPr/>
            </a:pPr>
            <a:r>
              <a:rPr lang="en-US" b="1" dirty="0">
                <a:ea typeface="ＭＳ Ｐゴシック" charset="0"/>
              </a:rPr>
              <a:t>Big chromosomes has more genes than small ones?</a:t>
            </a:r>
          </a:p>
          <a:p>
            <a:pPr marL="0" indent="0">
              <a:buNone/>
              <a:defRPr/>
            </a:pPr>
            <a:r>
              <a:rPr lang="en-US" dirty="0">
                <a:ea typeface="ＭＳ Ｐゴシック" charset="0"/>
              </a:rPr>
              <a:t>	- There is no relationship between the size of the chromosome and the number of genes carried</a:t>
            </a:r>
          </a:p>
        </p:txBody>
      </p:sp>
    </p:spTree>
    <p:extLst>
      <p:ext uri="{BB962C8B-B14F-4D97-AF65-F5344CB8AC3E}">
        <p14:creationId xmlns:p14="http://schemas.microsoft.com/office/powerpoint/2010/main" val="6971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D5B26C80-0508-CC42-80AE-457245094B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FCC6E8CD-D701-C047-BF35-C545F71ADF3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4362" y="2323306"/>
            <a:ext cx="7915275" cy="2727325"/>
          </a:xfrm>
        </p:spPr>
        <p:txBody>
          <a:bodyPr/>
          <a:lstStyle/>
          <a:p>
            <a:r>
              <a:rPr lang="en-US" altLang="tr-TR" dirty="0"/>
              <a:t>Ascaris </a:t>
            </a:r>
            <a:r>
              <a:rPr lang="en-US" altLang="tr-TR" dirty="0" err="1"/>
              <a:t>megalocephala</a:t>
            </a:r>
            <a:r>
              <a:rPr lang="en-US" altLang="tr-TR" dirty="0"/>
              <a:t> lowest chromosome number 2n=2</a:t>
            </a:r>
          </a:p>
          <a:p>
            <a:r>
              <a:rPr lang="en-US" altLang="tr-TR" dirty="0"/>
              <a:t>Drosophila melanogaster: 2n=8</a:t>
            </a:r>
          </a:p>
          <a:p>
            <a:r>
              <a:rPr lang="en-US" altLang="tr-TR" dirty="0"/>
              <a:t>Human: 2n=36</a:t>
            </a:r>
          </a:p>
          <a:p>
            <a:r>
              <a:rPr lang="en-US" altLang="tr-TR" dirty="0"/>
              <a:t>Goat: 2n=60</a:t>
            </a:r>
          </a:p>
          <a:p>
            <a:r>
              <a:rPr lang="en-US" altLang="tr-TR" dirty="0"/>
              <a:t>Fern: 2n=500</a:t>
            </a:r>
          </a:p>
        </p:txBody>
      </p:sp>
      <p:pic>
        <p:nvPicPr>
          <p:cNvPr id="22531" name="Picture 5">
            <a:extLst>
              <a:ext uri="{FF2B5EF4-FFF2-40B4-BE49-F238E27FC236}">
                <a16:creationId xmlns:a16="http://schemas.microsoft.com/office/drawing/2014/main" id="{B7B0022D-5277-6645-B834-4E535871E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8"/>
          <a:stretch>
            <a:fillRect/>
          </a:stretch>
        </p:blipFill>
        <p:spPr bwMode="auto">
          <a:xfrm>
            <a:off x="4463654" y="4079081"/>
            <a:ext cx="29622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>
            <a:extLst>
              <a:ext uri="{FF2B5EF4-FFF2-40B4-BE49-F238E27FC236}">
                <a16:creationId xmlns:a16="http://schemas.microsoft.com/office/drawing/2014/main" id="{99972747-C402-3D43-873B-CC421254D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44" y="3267076"/>
            <a:ext cx="1872854" cy="1194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74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66A33E71-BE23-214A-A91B-FB740E00C7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2B56DD4F-0D6C-1240-9064-45EE2876503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96348" y="2514185"/>
            <a:ext cx="7664450" cy="2727325"/>
          </a:xfrm>
        </p:spPr>
        <p:txBody>
          <a:bodyPr/>
          <a:lstStyle/>
          <a:p>
            <a:r>
              <a:rPr lang="en-US" altLang="tr-TR" sz="2100" b="1" dirty="0"/>
              <a:t>Somatic cell: body cells containing a pair of chromosomes. diploid</a:t>
            </a:r>
          </a:p>
          <a:p>
            <a:r>
              <a:rPr lang="en-US" altLang="tr-TR" sz="2100" b="1" dirty="0"/>
              <a:t>Germinative cells: sex cells, adult gametes do not have chromosomes. haploid</a:t>
            </a:r>
            <a:endParaRPr lang="en-US" altLang="tr-TR" b="1" dirty="0"/>
          </a:p>
          <a:p>
            <a:r>
              <a:rPr lang="en-US" altLang="tr-TR" dirty="0"/>
              <a:t>The number of chromosomes in the parthenogenetically proliferating male animals are n, female animals are 2n.</a:t>
            </a:r>
          </a:p>
          <a:p>
            <a:r>
              <a:rPr lang="en-US" altLang="tr-TR" dirty="0"/>
              <a:t>What is </a:t>
            </a:r>
            <a:r>
              <a:rPr lang="en-US" altLang="tr-TR" b="1" dirty="0"/>
              <a:t>Endomitosis</a:t>
            </a:r>
            <a:r>
              <a:rPr lang="en-US" alt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480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177DCC7D-1E83-834D-BC06-071253D698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F8A4F52-833E-EA48-81F6-93381DD54DA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359400" y="2047875"/>
            <a:ext cx="3784600" cy="3394075"/>
          </a:xfrm>
        </p:spPr>
        <p:txBody>
          <a:bodyPr/>
          <a:lstStyle/>
          <a:p>
            <a:r>
              <a:rPr lang="en-US" altLang="tr-TR" sz="1800" dirty="0"/>
              <a:t>Differences between chromosome and chromatin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BFDD33DE-E331-484D-A205-ACB293478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3" y="2151822"/>
            <a:ext cx="45910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96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78DCFB4D-4122-BA40-80C0-56DEA2CC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Chromosome structure</a:t>
            </a:r>
          </a:p>
        </p:txBody>
      </p:sp>
      <p:pic>
        <p:nvPicPr>
          <p:cNvPr id="26626" name="Content Placeholder 3">
            <a:extLst>
              <a:ext uri="{FF2B5EF4-FFF2-40B4-BE49-F238E27FC236}">
                <a16:creationId xmlns:a16="http://schemas.microsoft.com/office/drawing/2014/main" id="{0B07CD3D-83E6-9B4B-9FD1-824A71C62295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" r="938" b="22414"/>
          <a:stretch>
            <a:fillRect/>
          </a:stretch>
        </p:blipFill>
        <p:spPr>
          <a:xfrm>
            <a:off x="1341782" y="2169275"/>
            <a:ext cx="6172200" cy="2633663"/>
          </a:xfrm>
        </p:spPr>
      </p:pic>
      <p:sp>
        <p:nvSpPr>
          <p:cNvPr id="26627" name="TextBox 4">
            <a:extLst>
              <a:ext uri="{FF2B5EF4-FFF2-40B4-BE49-F238E27FC236}">
                <a16:creationId xmlns:a16="http://schemas.microsoft.com/office/drawing/2014/main" id="{279BC861-2273-D540-AC1D-0B2D3A3A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1" y="1754981"/>
            <a:ext cx="615672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350"/>
              <a:t>Telocentric,       Acrocentric,           Submetacentric and       Metasentric</a:t>
            </a:r>
            <a:endParaRPr lang="en-US" altLang="en-US" sz="1350"/>
          </a:p>
        </p:txBody>
      </p:sp>
    </p:spTree>
    <p:extLst>
      <p:ext uri="{BB962C8B-B14F-4D97-AF65-F5344CB8AC3E}">
        <p14:creationId xmlns:p14="http://schemas.microsoft.com/office/powerpoint/2010/main" val="176976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8A3E4C6B-A869-7B45-9233-1B42D1B79C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1592263"/>
            <a:ext cx="7915275" cy="2727325"/>
          </a:xfrm>
        </p:spPr>
        <p:txBody>
          <a:bodyPr/>
          <a:lstStyle/>
          <a:p>
            <a:r>
              <a:rPr lang="tr-TR" altLang="tr-TR" dirty="0"/>
              <a:t>Human </a:t>
            </a:r>
            <a:r>
              <a:rPr lang="tr-TR" altLang="tr-TR" dirty="0" err="1"/>
              <a:t>chromosomes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typical</a:t>
            </a:r>
            <a:r>
              <a:rPr lang="tr-TR" altLang="tr-TR" dirty="0"/>
              <a:t> </a:t>
            </a:r>
            <a:r>
              <a:rPr lang="tr-TR" altLang="tr-TR" dirty="0" err="1"/>
              <a:t>eukaryotic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. </a:t>
            </a:r>
          </a:p>
          <a:p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organisms</a:t>
            </a:r>
            <a:r>
              <a:rPr lang="tr-TR" altLang="tr-TR" dirty="0"/>
              <a:t> </a:t>
            </a:r>
            <a:r>
              <a:rPr lang="tr-TR" altLang="tr-TR" dirty="0" err="1"/>
              <a:t>might</a:t>
            </a:r>
            <a:r>
              <a:rPr lang="tr-TR" altLang="tr-TR" dirty="0"/>
              <a:t> </a:t>
            </a:r>
            <a:r>
              <a:rPr lang="tr-TR" altLang="tr-TR" dirty="0" err="1"/>
              <a:t>have</a:t>
            </a:r>
            <a:r>
              <a:rPr lang="tr-TR" altLang="tr-TR" dirty="0"/>
              <a:t> </a:t>
            </a:r>
            <a:r>
              <a:rPr lang="tr-TR" altLang="tr-TR" dirty="0" err="1"/>
              <a:t>extraordinary</a:t>
            </a:r>
            <a:r>
              <a:rPr lang="tr-TR" altLang="tr-TR" dirty="0"/>
              <a:t> </a:t>
            </a:r>
            <a:r>
              <a:rPr lang="tr-TR" altLang="tr-TR" dirty="0" err="1"/>
              <a:t>chromosome</a:t>
            </a:r>
            <a:r>
              <a:rPr lang="tr-TR" altLang="tr-TR" dirty="0"/>
              <a:t> </a:t>
            </a:r>
            <a:r>
              <a:rPr lang="tr-TR" altLang="tr-TR" dirty="0" err="1"/>
              <a:t>types</a:t>
            </a:r>
            <a:r>
              <a:rPr lang="tr-TR" altLang="tr-TR" dirty="0"/>
              <a:t>.</a:t>
            </a:r>
          </a:p>
          <a:p>
            <a:pPr lvl="1"/>
            <a:r>
              <a:rPr lang="tr-TR" altLang="tr-TR" sz="2700" dirty="0">
                <a:ea typeface="Arial" panose="020B0604020202020204" pitchFamily="34" charset="0"/>
              </a:rPr>
              <a:t>Micro-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, </a:t>
            </a:r>
          </a:p>
          <a:p>
            <a:pPr lvl="1"/>
            <a:r>
              <a:rPr lang="tr-TR" altLang="tr-TR" sz="2700" dirty="0" err="1">
                <a:ea typeface="Arial" panose="020B0604020202020204" pitchFamily="34" charset="0"/>
              </a:rPr>
              <a:t>Giant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, </a:t>
            </a:r>
          </a:p>
          <a:p>
            <a:pPr lvl="1"/>
            <a:r>
              <a:rPr lang="tr-TR" altLang="tr-TR" sz="2700" dirty="0" err="1">
                <a:ea typeface="Arial" panose="020B0604020202020204" pitchFamily="34" charset="0"/>
              </a:rPr>
              <a:t>Holocentrik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endParaRPr lang="en-US" altLang="tr-TR" sz="2700" dirty="0">
              <a:ea typeface="Arial" panose="020B0604020202020204" pitchFamily="34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3555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9BDD-9CD5-5544-B6E1-BBAD0078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740C8B-0A38-6C45-9D62-4CC66B560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dirty="0">
                <a:solidFill>
                  <a:srgbClr val="92D050"/>
                </a:solidFill>
              </a:rPr>
              <a:t>Lets think,</a:t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>
                <a:solidFill>
                  <a:srgbClr val="92D050"/>
                </a:solidFill>
              </a:rPr>
              <a:t>what would happen if genetic diversity don’t exist in species</a:t>
            </a:r>
          </a:p>
        </p:txBody>
      </p:sp>
    </p:spTree>
    <p:extLst>
      <p:ext uri="{BB962C8B-B14F-4D97-AF65-F5344CB8AC3E}">
        <p14:creationId xmlns:p14="http://schemas.microsoft.com/office/powerpoint/2010/main" val="3706656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>
            <a:extLst>
              <a:ext uri="{FF2B5EF4-FFF2-40B4-BE49-F238E27FC236}">
                <a16:creationId xmlns:a16="http://schemas.microsoft.com/office/drawing/2014/main" id="{0A2C3460-135E-8148-9CE3-36EBDA56A2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93913" y="1338262"/>
            <a:ext cx="7682948" cy="4181475"/>
          </a:xfrm>
        </p:spPr>
        <p:txBody>
          <a:bodyPr/>
          <a:lstStyle/>
          <a:p>
            <a:r>
              <a:rPr lang="tr-TR" altLang="tr-TR" dirty="0"/>
              <a:t>Micro-</a:t>
            </a:r>
            <a:r>
              <a:rPr lang="tr-TR" altLang="tr-TR" dirty="0" err="1"/>
              <a:t>chromosomes</a:t>
            </a:r>
            <a:r>
              <a:rPr lang="tr-TR" altLang="tr-TR" dirty="0"/>
              <a:t> : </a:t>
            </a:r>
            <a:r>
              <a:rPr lang="tr-TR" altLang="tr-TR" dirty="0" err="1"/>
              <a:t>short</a:t>
            </a:r>
            <a:r>
              <a:rPr lang="tr-TR" altLang="tr-TR" dirty="0"/>
              <a:t> but has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majority</a:t>
            </a:r>
            <a:r>
              <a:rPr lang="tr-TR" altLang="tr-TR" dirty="0"/>
              <a:t> of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genes</a:t>
            </a:r>
            <a:r>
              <a:rPr lang="tr-TR" altLang="tr-TR" dirty="0"/>
              <a:t> in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genome</a:t>
            </a:r>
            <a:r>
              <a:rPr lang="tr-TR" altLang="tr-TR" dirty="0"/>
              <a:t>. </a:t>
            </a:r>
            <a:r>
              <a:rPr lang="tr-TR" altLang="tr-TR" dirty="0" err="1"/>
              <a:t>Chicken</a:t>
            </a:r>
            <a:r>
              <a:rPr lang="tr-TR" altLang="tr-TR" dirty="0"/>
              <a:t> </a:t>
            </a:r>
            <a:r>
              <a:rPr lang="tr-TR" altLang="tr-TR" dirty="0" err="1"/>
              <a:t>genome</a:t>
            </a:r>
            <a:r>
              <a:rPr lang="tr-TR" altLang="tr-TR" dirty="0"/>
              <a:t> has 6 </a:t>
            </a:r>
            <a:r>
              <a:rPr lang="tr-TR" altLang="tr-TR" dirty="0" err="1"/>
              <a:t>macro-chromosomes</a:t>
            </a:r>
            <a:r>
              <a:rPr lang="tr-TR" altLang="tr-TR" dirty="0"/>
              <a:t> (25% </a:t>
            </a:r>
            <a:r>
              <a:rPr lang="tr-TR" altLang="tr-TR" dirty="0" err="1"/>
              <a:t>genes</a:t>
            </a:r>
            <a:r>
              <a:rPr lang="tr-TR" altLang="tr-TR" dirty="0"/>
              <a:t>) 33 </a:t>
            </a:r>
            <a:r>
              <a:rPr lang="tr-TR" altLang="tr-TR" dirty="0" err="1"/>
              <a:t>microchromosomes</a:t>
            </a:r>
            <a:r>
              <a:rPr lang="tr-TR" altLang="tr-TR" dirty="0"/>
              <a:t> (75% </a:t>
            </a:r>
            <a:r>
              <a:rPr lang="tr-TR" altLang="tr-TR" dirty="0" err="1"/>
              <a:t>genes</a:t>
            </a:r>
            <a:r>
              <a:rPr lang="tr-TR" altLang="tr-TR" dirty="0"/>
              <a:t>) </a:t>
            </a:r>
          </a:p>
          <a:p>
            <a:r>
              <a:rPr lang="tr-TR" altLang="tr-TR" dirty="0" err="1"/>
              <a:t>Giant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: </a:t>
            </a:r>
            <a:r>
              <a:rPr lang="tr-TR" altLang="tr-TR" dirty="0" err="1"/>
              <a:t>saliva</a:t>
            </a:r>
            <a:r>
              <a:rPr lang="tr-TR" altLang="tr-TR" dirty="0"/>
              <a:t> </a:t>
            </a:r>
            <a:r>
              <a:rPr lang="tr-TR" altLang="tr-TR" dirty="0" err="1"/>
              <a:t>gland</a:t>
            </a:r>
            <a:r>
              <a:rPr lang="tr-TR" altLang="tr-TR" dirty="0"/>
              <a:t> of </a:t>
            </a:r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flies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lipid</a:t>
            </a:r>
            <a:r>
              <a:rPr lang="tr-TR" altLang="tr-TR" dirty="0"/>
              <a:t> </a:t>
            </a:r>
            <a:r>
              <a:rPr lang="tr-TR" altLang="tr-TR" dirty="0" err="1"/>
              <a:t>tissues</a:t>
            </a:r>
            <a:r>
              <a:rPr lang="tr-TR" altLang="tr-TR" dirty="0"/>
              <a:t> </a:t>
            </a:r>
            <a:r>
              <a:rPr lang="tr-TR" altLang="tr-TR" dirty="0" err="1"/>
              <a:t>have</a:t>
            </a:r>
            <a:r>
              <a:rPr lang="tr-TR" altLang="tr-TR" dirty="0"/>
              <a:t> </a:t>
            </a:r>
            <a:r>
              <a:rPr lang="tr-TR" altLang="tr-TR" dirty="0" err="1"/>
              <a:t>giant</a:t>
            </a:r>
            <a:r>
              <a:rPr lang="tr-TR" altLang="tr-TR" dirty="0"/>
              <a:t> </a:t>
            </a:r>
            <a:r>
              <a:rPr lang="tr-TR" altLang="tr-TR" dirty="0" err="1"/>
              <a:t>chromosomed</a:t>
            </a:r>
            <a:r>
              <a:rPr lang="tr-TR" altLang="tr-TR" dirty="0"/>
              <a:t> </a:t>
            </a:r>
            <a:r>
              <a:rPr lang="tr-TR" altLang="tr-TR" dirty="0" err="1"/>
              <a:t>cells</a:t>
            </a:r>
            <a:r>
              <a:rPr lang="tr-TR" altLang="tr-TR" dirty="0"/>
              <a:t>. </a:t>
            </a:r>
          </a:p>
          <a:p>
            <a:r>
              <a:rPr lang="tr-TR" altLang="tr-TR" dirty="0" err="1"/>
              <a:t>Holocentrik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: </a:t>
            </a:r>
            <a:r>
              <a:rPr lang="tr-TR" altLang="tr-TR" dirty="0" err="1"/>
              <a:t>multiple</a:t>
            </a:r>
            <a:r>
              <a:rPr lang="tr-TR" altLang="tr-TR" dirty="0"/>
              <a:t> </a:t>
            </a:r>
            <a:r>
              <a:rPr lang="tr-TR" altLang="tr-TR" dirty="0" err="1"/>
              <a:t>centromeres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found</a:t>
            </a:r>
            <a:r>
              <a:rPr lang="tr-TR" altLang="tr-TR" dirty="0"/>
              <a:t> in </a:t>
            </a:r>
            <a:r>
              <a:rPr lang="tr-TR" altLang="tr-TR" dirty="0" err="1"/>
              <a:t>this</a:t>
            </a:r>
            <a:r>
              <a:rPr lang="tr-TR" altLang="tr-TR" dirty="0"/>
              <a:t> </a:t>
            </a:r>
            <a:r>
              <a:rPr lang="tr-TR" altLang="tr-TR" dirty="0" err="1"/>
              <a:t>type</a:t>
            </a:r>
            <a:r>
              <a:rPr lang="tr-TR" altLang="tr-TR" dirty="0"/>
              <a:t>. </a:t>
            </a:r>
            <a:br>
              <a:rPr lang="tr-TR" altLang="tr-TR" dirty="0"/>
            </a:br>
            <a:r>
              <a:rPr lang="tr-TR" altLang="tr-TR" i="1" dirty="0"/>
              <a:t>C. </a:t>
            </a:r>
            <a:r>
              <a:rPr lang="tr-TR" altLang="tr-TR" i="1" dirty="0" err="1"/>
              <a:t>elegans</a:t>
            </a:r>
            <a:r>
              <a:rPr lang="tr-TR" altLang="tr-TR" dirty="0"/>
              <a:t>.</a:t>
            </a:r>
            <a:endParaRPr lang="en-US" altLang="tr-TR" dirty="0"/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016565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Content Placeholder 3">
            <a:extLst>
              <a:ext uri="{FF2B5EF4-FFF2-40B4-BE49-F238E27FC236}">
                <a16:creationId xmlns:a16="http://schemas.microsoft.com/office/drawing/2014/main" id="{6A732064-24E7-A94A-8EBC-B50A1625B66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79" r="-76979"/>
          <a:stretch>
            <a:fillRect/>
          </a:stretch>
        </p:blipFill>
        <p:spPr>
          <a:xfrm>
            <a:off x="-1965808" y="974036"/>
            <a:ext cx="12605467" cy="4343400"/>
          </a:xfrm>
        </p:spPr>
      </p:pic>
    </p:spTree>
    <p:extLst>
      <p:ext uri="{BB962C8B-B14F-4D97-AF65-F5344CB8AC3E}">
        <p14:creationId xmlns:p14="http://schemas.microsoft.com/office/powerpoint/2010/main" val="2820314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94D576A6-12A4-B848-903F-1E39DFB8042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4362" y="1589847"/>
            <a:ext cx="7915275" cy="2727325"/>
          </a:xfrm>
        </p:spPr>
        <p:txBody>
          <a:bodyPr/>
          <a:lstStyle/>
          <a:p>
            <a:r>
              <a:rPr lang="en-US" altLang="tr-TR" dirty="0"/>
              <a:t>Cell without a </a:t>
            </a:r>
            <a:r>
              <a:rPr lang="en-US" altLang="tr-TR" dirty="0" err="1"/>
              <a:t>centromer</a:t>
            </a:r>
            <a:r>
              <a:rPr lang="en-US" altLang="tr-TR" dirty="0"/>
              <a:t> can not join to the cell division. </a:t>
            </a:r>
          </a:p>
          <a:p>
            <a:r>
              <a:rPr lang="en-US" altLang="tr-TR" dirty="0"/>
              <a:t>Telomeres are located at the ends of the chromosomes and prevent the adhesion of the ends of linear chromosomes.</a:t>
            </a:r>
          </a:p>
          <a:p>
            <a:r>
              <a:rPr lang="en-US" altLang="tr-TR" dirty="0"/>
              <a:t>During cell division DNA got shortened from telomeres. </a:t>
            </a:r>
          </a:p>
        </p:txBody>
      </p:sp>
    </p:spTree>
    <p:extLst>
      <p:ext uri="{BB962C8B-B14F-4D97-AF65-F5344CB8AC3E}">
        <p14:creationId xmlns:p14="http://schemas.microsoft.com/office/powerpoint/2010/main" val="210092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CA2887ED-F036-D540-BE20-F12AB0A471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7505" y="4678363"/>
            <a:ext cx="4049713" cy="857250"/>
          </a:xfrm>
        </p:spPr>
        <p:txBody>
          <a:bodyPr/>
          <a:lstStyle/>
          <a:p>
            <a:r>
              <a:rPr lang="en-US" altLang="tr-TR" dirty="0"/>
              <a:t>Telomeres, </a:t>
            </a:r>
            <a:br>
              <a:rPr lang="en-US" altLang="tr-TR" dirty="0"/>
            </a:br>
            <a:r>
              <a:rPr lang="en-US" altLang="tr-TR" dirty="0"/>
              <a:t>2009 Nobel</a:t>
            </a:r>
          </a:p>
        </p:txBody>
      </p:sp>
      <p:pic>
        <p:nvPicPr>
          <p:cNvPr id="31746" name="Picture 3">
            <a:extLst>
              <a:ext uri="{FF2B5EF4-FFF2-40B4-BE49-F238E27FC236}">
                <a16:creationId xmlns:a16="http://schemas.microsoft.com/office/drawing/2014/main" id="{E025490B-BD02-E84C-977B-948373A7D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04" y="3861198"/>
            <a:ext cx="2313384" cy="213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>
            <a:extLst>
              <a:ext uri="{FF2B5EF4-FFF2-40B4-BE49-F238E27FC236}">
                <a16:creationId xmlns:a16="http://schemas.microsoft.com/office/drawing/2014/main" id="{21562250-FCFC-8940-8FC5-9660714C6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1"/>
            <a:ext cx="6916341" cy="295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9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499" y="2523965"/>
            <a:ext cx="5643002" cy="3081081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Famines</a:t>
            </a:r>
            <a:r>
              <a:rPr lang="en-US" sz="1800" dirty="0">
                <a:sym typeface="Wingdings"/>
              </a:rPr>
              <a:t> extinction</a:t>
            </a:r>
          </a:p>
          <a:p>
            <a:endParaRPr lang="en-US" sz="1800" dirty="0">
              <a:sym typeface="Wingdings"/>
            </a:endParaRPr>
          </a:p>
          <a:p>
            <a:r>
              <a:rPr lang="en-US" sz="1800" dirty="0">
                <a:sym typeface="Wingdings"/>
              </a:rPr>
              <a:t>Loss of biodiversity extinction</a:t>
            </a:r>
          </a:p>
          <a:p>
            <a:endParaRPr lang="en-US" sz="1800" dirty="0">
              <a:sym typeface="Wingdings"/>
            </a:endParaRPr>
          </a:p>
          <a:p>
            <a:r>
              <a:rPr lang="en-US" sz="1800" dirty="0" err="1">
                <a:sym typeface="Wingdings"/>
              </a:rPr>
              <a:t>Defaunation</a:t>
            </a:r>
            <a:r>
              <a:rPr lang="en-US" sz="1800" dirty="0">
                <a:sym typeface="Wingdings"/>
              </a:rPr>
              <a:t> extinction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4506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Famine, (Irish Potato Famine, Great Irish Famine, or Famine of 1845–49) occurred in Ireland</a:t>
            </a:r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/>
              <a:t>infestans</a:t>
            </a:r>
            <a:r>
              <a:rPr lang="en-US" dirty="0"/>
              <a:t> infected potato crop causing a disease that destroys both the leaves and the edible roots, or tubers, of the potato plant. </a:t>
            </a:r>
          </a:p>
          <a:p>
            <a:r>
              <a:rPr lang="en-US" dirty="0"/>
              <a:t>The Irish famine was the worst to occur in Europe in the 19th century.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63898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9724" y="2054656"/>
            <a:ext cx="6070024" cy="2939102"/>
          </a:xfrm>
        </p:spPr>
        <p:txBody>
          <a:bodyPr>
            <a:normAutofit/>
          </a:bodyPr>
          <a:lstStyle/>
          <a:p>
            <a:r>
              <a:rPr lang="en-US" dirty="0"/>
              <a:t>Potato valued as a great food supply.</a:t>
            </a:r>
          </a:p>
          <a:p>
            <a:r>
              <a:rPr lang="en-US" dirty="0"/>
              <a:t>But the heavy reliance on just </a:t>
            </a:r>
            <a:r>
              <a:rPr lang="en-US" b="1" dirty="0"/>
              <a:t>one</a:t>
            </a:r>
            <a:r>
              <a:rPr lang="en-US" dirty="0"/>
              <a:t> or </a:t>
            </a:r>
            <a:r>
              <a:rPr lang="en-US" b="1" dirty="0"/>
              <a:t>two</a:t>
            </a:r>
            <a:r>
              <a:rPr lang="en-US" dirty="0"/>
              <a:t> high-yielding types of potato greatly </a:t>
            </a:r>
            <a:r>
              <a:rPr lang="en-US" u="sng" dirty="0"/>
              <a:t>reduced the genetic variety </a:t>
            </a:r>
            <a:r>
              <a:rPr lang="en-US" dirty="0"/>
              <a:t>that ordinarily prevents the decimation of an entire crop by disease, </a:t>
            </a:r>
          </a:p>
          <a:p>
            <a:r>
              <a:rPr lang="en-US" dirty="0"/>
              <a:t>thus the Irish became vulnerable to famine.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196778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66" y="1252955"/>
            <a:ext cx="6172200" cy="343586"/>
          </a:xfrm>
        </p:spPr>
        <p:txBody>
          <a:bodyPr>
            <a:normAutofit fontScale="90000"/>
          </a:bodyPr>
          <a:lstStyle/>
          <a:p>
            <a:r>
              <a:rPr lang="en-US" dirty="0"/>
              <a:t>1 million people died of hunger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8-09-25 at 13.0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89" y="1290637"/>
            <a:ext cx="4038600" cy="4276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150486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5225" y="1527394"/>
            <a:ext cx="7871758" cy="343586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666" y="3658059"/>
            <a:ext cx="6172200" cy="2939102"/>
          </a:xfrm>
        </p:spPr>
        <p:txBody>
          <a:bodyPr/>
          <a:lstStyle/>
          <a:p>
            <a:r>
              <a:rPr lang="en-US" dirty="0"/>
              <a:t>Darwin found several species of a bird species (finch) adapted to different environments. </a:t>
            </a:r>
          </a:p>
          <a:p>
            <a:r>
              <a:rPr lang="en-US" dirty="0"/>
              <a:t>They also differed in </a:t>
            </a:r>
            <a:r>
              <a:rPr lang="en-US" b="1" dirty="0"/>
              <a:t>beak shape</a:t>
            </a:r>
            <a:r>
              <a:rPr lang="en-US" dirty="0"/>
              <a:t>, </a:t>
            </a:r>
            <a:r>
              <a:rPr lang="en-US" b="1" dirty="0"/>
              <a:t>food source</a:t>
            </a:r>
            <a:r>
              <a:rPr lang="en-US" dirty="0"/>
              <a:t>, and how </a:t>
            </a:r>
            <a:r>
              <a:rPr lang="en-US" b="1" dirty="0"/>
              <a:t>food was</a:t>
            </a:r>
            <a:r>
              <a:rPr lang="en-US" dirty="0"/>
              <a:t> </a:t>
            </a:r>
            <a:r>
              <a:rPr lang="en-US" b="1" dirty="0"/>
              <a:t>captured</a:t>
            </a:r>
            <a:r>
              <a:rPr lang="en-US" dirty="0"/>
              <a:t>.</a:t>
            </a:r>
          </a:p>
        </p:txBody>
      </p:sp>
      <p:pic>
        <p:nvPicPr>
          <p:cNvPr id="7" name="Picture 6" descr="urn_cambridge.org_id_binary_20161123115658336-0722_9781316771488_17624fig5_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66" y="2466673"/>
            <a:ext cx="2952690" cy="18802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001" y="5721291"/>
            <a:ext cx="37545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1350" dirty="0"/>
              <a:t>https://doi.org/10.1017/9781316771488.006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2311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254" y="2214290"/>
            <a:ext cx="6655224" cy="2727383"/>
          </a:xfrm>
        </p:spPr>
        <p:txBody>
          <a:bodyPr/>
          <a:lstStyle/>
          <a:p>
            <a:r>
              <a:rPr lang="en-US" dirty="0"/>
              <a:t>Darwin and Wallace developed similar theory on natural selection. </a:t>
            </a:r>
          </a:p>
          <a:p>
            <a:r>
              <a:rPr lang="en-US" dirty="0"/>
              <a:t>They presented their theory at the Linnaean Society in 1858.</a:t>
            </a:r>
          </a:p>
          <a:p>
            <a:r>
              <a:rPr lang="en-US" dirty="0"/>
              <a:t>Darwin published his book, Wallace returned to his studies on biogeography.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491" y="5224614"/>
            <a:ext cx="1057275" cy="126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34" y="4941673"/>
            <a:ext cx="7905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3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rt a is a photo of Walter Sutton. Part b is a photo of Theodor Boveri.">
            <a:extLst>
              <a:ext uri="{FF2B5EF4-FFF2-40B4-BE49-F238E27FC236}">
                <a16:creationId xmlns:a16="http://schemas.microsoft.com/office/drawing/2014/main" id="{0909AAA5-0A95-984D-8C50-E68C1FB3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9" r="17161" b="2"/>
          <a:stretch/>
        </p:blipFill>
        <p:spPr bwMode="auto">
          <a:xfrm>
            <a:off x="4581525" y="857250"/>
            <a:ext cx="4570838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7FE2C2-4F7F-E34A-A6D9-A454E04F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109" y="1679659"/>
            <a:ext cx="3802575" cy="274209"/>
          </a:xfrm>
        </p:spPr>
        <p:txBody>
          <a:bodyPr>
            <a:noAutofit/>
          </a:bodyPr>
          <a:lstStyle/>
          <a:p>
            <a:pPr defTabSz="685800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TR" altLang="en-TR" dirty="0">
                <a:latin typeface="proxima-nova"/>
              </a:rPr>
              <a:t>Chromosomal Theory Of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B4E95-32A0-D74D-A108-138FB7861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21" y="2346408"/>
            <a:ext cx="3791942" cy="3588909"/>
          </a:xfrm>
        </p:spPr>
        <p:txBody>
          <a:bodyPr>
            <a:normAutofit fontScale="92500" lnSpcReduction="20000"/>
          </a:bodyPr>
          <a:lstStyle/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TR" altLang="en-TR" dirty="0">
                <a:latin typeface="proxima-nova"/>
              </a:rPr>
              <a:t>Chromosomes might be the key to understanding heredity based on two findings in 1902.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TR" altLang="en-TR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TR" altLang="en-TR" b="1" dirty="0">
                <a:latin typeface="proxima-nova"/>
              </a:rPr>
              <a:t>1- Theodor Boveri observed that proper embryonic development of sea urchins does not occur unless </a:t>
            </a:r>
            <a:r>
              <a:rPr lang="en-TR" altLang="en-TR" b="1" u="sng" dirty="0">
                <a:latin typeface="proxima-nova"/>
              </a:rPr>
              <a:t>chromosomes </a:t>
            </a:r>
            <a:r>
              <a:rPr lang="en-TR" altLang="en-TR" b="1" dirty="0">
                <a:latin typeface="proxima-nova"/>
              </a:rPr>
              <a:t>are present.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TR" altLang="en-TR" b="1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TR" altLang="en-TR" b="1" dirty="0">
                <a:latin typeface="proxima-nova"/>
              </a:rPr>
              <a:t>2- Walter Sutton observed the separation of chromosomes into daughter cells during meiosis.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TR" altLang="en-TR" b="1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TR" altLang="en-TR" dirty="0">
                <a:latin typeface="proxima-nova"/>
              </a:rPr>
              <a:t>Together, these observations led to the development of the Chromosomal Theory of Inheritance, </a:t>
            </a:r>
            <a:r>
              <a:rPr lang="en-TR" altLang="en-TR" b="1" dirty="0">
                <a:latin typeface="proxima-nova"/>
              </a:rPr>
              <a:t>which identified chromosomes as the genetic material responsible for Mendelian inheritance.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TR" altLang="en-TR" dirty="0">
                <a:latin typeface="proxima-nova"/>
              </a:rPr>
              <a:t>          </a:t>
            </a:r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00FD2-5018-2840-85A1-9A449A2A7379}"/>
              </a:ext>
            </a:extLst>
          </p:cNvPr>
          <p:cNvSpPr txBox="1"/>
          <p:nvPr/>
        </p:nvSpPr>
        <p:spPr>
          <a:xfrm>
            <a:off x="4864101" y="4941027"/>
            <a:ext cx="4422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altLang="en-TR" sz="1350" dirty="0">
                <a:solidFill>
                  <a:schemeClr val="bg1"/>
                </a:solidFill>
              </a:rPr>
              <a:t>(a) Walter Sutton and (b) Theodor Boveri are credited with developing the Chromosomal Theory of Inheritance, which states that chromosomes carry the unit of heredity (genes).</a:t>
            </a:r>
            <a:endParaRPr lang="tr-TR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63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935</TotalTime>
  <Words>1079</Words>
  <Application>Microsoft Macintosh PowerPoint</Application>
  <PresentationFormat>On-screen Show (4:3)</PresentationFormat>
  <Paragraphs>96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Century Gothic</vt:lpstr>
      <vt:lpstr>proxima-nova</vt:lpstr>
      <vt:lpstr>Wingdings</vt:lpstr>
      <vt:lpstr>Wingdings 2</vt:lpstr>
      <vt:lpstr>Quotable</vt:lpstr>
      <vt:lpstr>Basic Genetic Terms-III</vt:lpstr>
      <vt:lpstr>PowerPoint Presentation</vt:lpstr>
      <vt:lpstr>PowerPoint Presentation</vt:lpstr>
      <vt:lpstr>Great Irish famine 1845–49</vt:lpstr>
      <vt:lpstr>Great Irish famine 1845–49</vt:lpstr>
      <vt:lpstr>1 million people died of hunger</vt:lpstr>
      <vt:lpstr>Discovery of Natural Selection by Charles Darwin</vt:lpstr>
      <vt:lpstr>PowerPoint Presentation</vt:lpstr>
      <vt:lpstr>Chromosomal Theory Of Inheritance</vt:lpstr>
      <vt:lpstr>PowerPoint Presentation</vt:lpstr>
      <vt:lpstr>PowerPoint Presentation</vt:lpstr>
      <vt:lpstr>Chromosomal Basis of Heredity</vt:lpstr>
      <vt:lpstr>Chromosomal Basis of Heredity</vt:lpstr>
      <vt:lpstr>Chromosomal Basis of Heredity</vt:lpstr>
      <vt:lpstr>Chromosomal Basis of Heredity</vt:lpstr>
      <vt:lpstr>Chromosomal Basis of Heredity</vt:lpstr>
      <vt:lpstr>Chromosomal Basis of Heredity</vt:lpstr>
      <vt:lpstr>Chromosome structure</vt:lpstr>
      <vt:lpstr>PowerPoint Presentation</vt:lpstr>
      <vt:lpstr>PowerPoint Presentation</vt:lpstr>
      <vt:lpstr>PowerPoint Presentation</vt:lpstr>
      <vt:lpstr>PowerPoint Presentation</vt:lpstr>
      <vt:lpstr>Telomeres,  2009 Nobel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Genetic Terms-III</dc:title>
  <dc:creator>Nuket.Bilgen</dc:creator>
  <cp:lastModifiedBy>Nuket.Bilgen</cp:lastModifiedBy>
  <cp:revision>12</cp:revision>
  <dcterms:created xsi:type="dcterms:W3CDTF">2020-10-15T07:47:34Z</dcterms:created>
  <dcterms:modified xsi:type="dcterms:W3CDTF">2020-10-22T07:57:55Z</dcterms:modified>
</cp:coreProperties>
</file>