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72C33-2C8A-486E-A48A-CED2D4430A1F}" type="datetimeFigureOut">
              <a:rPr lang="tr-TR" smtClean="0"/>
              <a:pPr/>
              <a:t>11.07.2018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5C852-140F-4122-9C31-F3CD5054E08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Sinemada Kurgu-1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Tarihçe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Vsevolod</a:t>
            </a:r>
            <a:r>
              <a:rPr lang="tr-TR" sz="2800" dirty="0" smtClean="0"/>
              <a:t> </a:t>
            </a:r>
            <a:r>
              <a:rPr lang="tr-TR" sz="2800" dirty="0" err="1" smtClean="0"/>
              <a:t>Pudovkin</a:t>
            </a:r>
            <a:r>
              <a:rPr lang="tr-TR" sz="2800" dirty="0" smtClean="0"/>
              <a:t>, </a:t>
            </a:r>
            <a:r>
              <a:rPr lang="tr-TR" sz="2800" dirty="0" err="1" smtClean="0"/>
              <a:t>Kuleshov’un</a:t>
            </a:r>
            <a:r>
              <a:rPr lang="tr-TR" sz="2800" dirty="0" smtClean="0"/>
              <a:t> öğrencisiydi ve kurgu hakkında düşünmeye devam etti.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Çekimlerin sözcükler gibi birleştirilerek kurgu cümleleri oluşturduğunu söyledi.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Olayın kendisi ile perdede temsil edilmesi arasında bir fark olduğunu, dolayısıyla sinemanın  bir sanat olduğunu dile getirdi. Ona göre filme konu olan olay, parçalara ayrılarak çekilir ve bu parçalar </a:t>
            </a:r>
            <a:r>
              <a:rPr lang="tr-TR" sz="2800" dirty="0" err="1" smtClean="0"/>
              <a:t>biraraya</a:t>
            </a:r>
            <a:r>
              <a:rPr lang="tr-TR" sz="2800" dirty="0" smtClean="0"/>
              <a:t> getirilerek, tıpkı tuğlaların üst üste konması gibi, filmi oluşturur. </a:t>
            </a:r>
            <a:r>
              <a:rPr lang="tr-TR" sz="2800" dirty="0" err="1" smtClean="0"/>
              <a:t>Pudovkin</a:t>
            </a:r>
            <a:r>
              <a:rPr lang="tr-TR" sz="2800" dirty="0" smtClean="0"/>
              <a:t> buna “Kurucu/İnşa edici Kurgu” adını verir.</a:t>
            </a:r>
          </a:p>
          <a:p>
            <a:pPr>
              <a:buNone/>
            </a:pPr>
            <a:r>
              <a:rPr lang="tr-TR" sz="2800" dirty="0" smtClean="0"/>
              <a:t>	“Film </a:t>
            </a:r>
            <a:r>
              <a:rPr lang="tr-TR" sz="2800" dirty="0" err="1" smtClean="0"/>
              <a:t>çevirilmez</a:t>
            </a:r>
            <a:r>
              <a:rPr lang="tr-TR" sz="2800" dirty="0" smtClean="0"/>
              <a:t>, imajları kullanarak inşa edilir.”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Pudovkin</a:t>
            </a:r>
            <a:r>
              <a:rPr lang="tr-TR" dirty="0" smtClean="0"/>
              <a:t> beş temel kurgu </a:t>
            </a:r>
            <a:r>
              <a:rPr lang="tr-TR" dirty="0"/>
              <a:t>tipi ortaya koydu: </a:t>
            </a:r>
            <a:r>
              <a:rPr lang="tr-TR" dirty="0" smtClean="0"/>
              <a:t>Kontrast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Kontrast	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Koşutluk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Simgecilik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Eşzamanlılık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Yinelemeli </a:t>
            </a:r>
            <a:r>
              <a:rPr lang="tr-TR" dirty="0"/>
              <a:t>motif (</a:t>
            </a:r>
            <a:r>
              <a:rPr lang="tr-TR" dirty="0" err="1"/>
              <a:t>leitmotive</a:t>
            </a:r>
            <a:r>
              <a:rPr lang="tr-TR" dirty="0"/>
              <a:t>).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Daha </a:t>
            </a:r>
            <a:r>
              <a:rPr lang="tr-TR" dirty="0"/>
              <a:t>sonra, bunlardan ayrı olarak </a:t>
            </a:r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bağlantısal </a:t>
            </a:r>
            <a:r>
              <a:rPr lang="tr-TR" dirty="0"/>
              <a:t>kurgu (</a:t>
            </a:r>
            <a:r>
              <a:rPr lang="tr-TR" dirty="0" err="1"/>
              <a:t>relational</a:t>
            </a:r>
            <a:r>
              <a:rPr lang="tr-TR" dirty="0"/>
              <a:t> </a:t>
            </a:r>
            <a:r>
              <a:rPr lang="tr-TR" dirty="0" err="1"/>
              <a:t>editing</a:t>
            </a:r>
            <a:r>
              <a:rPr lang="tr-TR" dirty="0"/>
              <a:t>) ve </a:t>
            </a:r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bağlantı </a:t>
            </a:r>
            <a:r>
              <a:rPr lang="tr-TR" dirty="0"/>
              <a:t>(</a:t>
            </a:r>
            <a:r>
              <a:rPr lang="tr-TR" dirty="0" err="1"/>
              <a:t>linkage</a:t>
            </a:r>
            <a:r>
              <a:rPr lang="tr-TR" dirty="0"/>
              <a:t>) adı verilen,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çekimler </a:t>
            </a:r>
            <a:r>
              <a:rPr lang="tr-TR" dirty="0"/>
              <a:t>arasındaki karşılıklı etkileşim kuramını geliştirdi. 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smtClean="0"/>
              <a:t> </a:t>
            </a:r>
            <a:r>
              <a:rPr lang="tr-TR" sz="2800" smtClean="0"/>
              <a:t>   </a:t>
            </a:r>
            <a:r>
              <a:rPr lang="tr-TR" sz="2800" smtClean="0"/>
              <a:t>Sinema </a:t>
            </a:r>
            <a:r>
              <a:rPr lang="tr-TR" sz="2800" dirty="0" smtClean="0"/>
              <a:t>başladığında kurgu bilinmiyordu. </a:t>
            </a:r>
          </a:p>
          <a:p>
            <a:pPr>
              <a:buNone/>
            </a:pPr>
            <a:endParaRPr lang="tr-TR" sz="2800" dirty="0"/>
          </a:p>
          <a:p>
            <a:pPr>
              <a:buNone/>
            </a:pPr>
            <a:r>
              <a:rPr lang="tr-TR" sz="2800" dirty="0" smtClean="0"/>
              <a:t>	Sinematografın mucitleri olan </a:t>
            </a:r>
            <a:r>
              <a:rPr lang="tr-TR" sz="2800" dirty="0" err="1" smtClean="0"/>
              <a:t>Lumière</a:t>
            </a:r>
            <a:r>
              <a:rPr lang="tr-TR" sz="2800" dirty="0" smtClean="0"/>
              <a:t> kardeşler kameranın magazinine sığdığı kadarıyla filmi hiç kesmeden çekiyorlardı.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İlk filmler genellikle gerçek hayattan bir kesit (</a:t>
            </a:r>
            <a:r>
              <a:rPr lang="tr-TR" sz="2800" i="1" dirty="0" smtClean="0"/>
              <a:t>Trenin </a:t>
            </a:r>
            <a:r>
              <a:rPr lang="tr-TR" sz="2800" i="1" dirty="0" err="1" smtClean="0"/>
              <a:t>Ciotat</a:t>
            </a:r>
            <a:r>
              <a:rPr lang="tr-TR" sz="2800" i="1" dirty="0" smtClean="0"/>
              <a:t> Garına Girişi</a:t>
            </a:r>
            <a:r>
              <a:rPr lang="tr-TR" sz="2800" dirty="0" smtClean="0"/>
              <a:t>) ya da tiyatro gibi kameranın önünde yapılan canlandırmalardı (</a:t>
            </a:r>
            <a:r>
              <a:rPr lang="tr-TR" sz="2800" i="1" dirty="0" smtClean="0"/>
              <a:t>Sulanan Bahçıvan</a:t>
            </a:r>
            <a:r>
              <a:rPr lang="tr-TR" sz="2800" dirty="0" smtClean="0"/>
              <a:t>).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800" dirty="0" smtClean="0"/>
              <a:t>	Sahnede illüzyon gösterileri yapan </a:t>
            </a:r>
            <a:r>
              <a:rPr lang="tr-TR" sz="2800" dirty="0" err="1" smtClean="0"/>
              <a:t>Georges</a:t>
            </a:r>
            <a:r>
              <a:rPr lang="tr-TR" sz="2800" dirty="0" smtClean="0"/>
              <a:t> </a:t>
            </a:r>
            <a:r>
              <a:rPr lang="tr-TR" sz="2800" dirty="0" err="1" smtClean="0"/>
              <a:t>Méliès</a:t>
            </a:r>
            <a:r>
              <a:rPr lang="tr-TR" sz="2800" dirty="0" smtClean="0"/>
              <a:t> başlangıçta gösterilerinde kullandığı kamera ile yeni bir dünya yaratabileceğini keşfederek sinemada öykü anlatımının yolunu açtı.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err="1" smtClean="0"/>
              <a:t>Méliès</a:t>
            </a:r>
            <a:r>
              <a:rPr lang="tr-TR" sz="2800" dirty="0" smtClean="0"/>
              <a:t> hızlandırılmış ve yavaşlatılmış hareket, maskeleme, bindirme, zincirleme, kararma, hareketsiz görüntü gibi, bugün de kullanılan teknikleri keşfetti.</a:t>
            </a:r>
          </a:p>
          <a:p>
            <a:pPr>
              <a:buNone/>
            </a:pPr>
            <a:r>
              <a:rPr lang="tr-TR" sz="2800" dirty="0" smtClean="0"/>
              <a:t>	Belki de keşiflerinin en önemlisi sinematograf aracılığıyla hikaye anlatılabileceğini ve seyircinin görüntünün doğal akışının bozulmasını kabul edebileceğini göstermesi olmuştur.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	George </a:t>
            </a:r>
            <a:r>
              <a:rPr lang="tr-TR" sz="2800" dirty="0" err="1" smtClean="0"/>
              <a:t>Albert</a:t>
            </a:r>
            <a:r>
              <a:rPr lang="tr-TR" sz="2800" dirty="0" smtClean="0"/>
              <a:t> </a:t>
            </a:r>
            <a:r>
              <a:rPr lang="tr-TR" sz="2800" dirty="0" err="1" smtClean="0"/>
              <a:t>Smith’in</a:t>
            </a:r>
            <a:r>
              <a:rPr lang="tr-TR" sz="2800" dirty="0" smtClean="0"/>
              <a:t> yakın plan kullanmaya başlamasıyla, perdede bir insanın tamamının değil, bir parçasını görülmesinin de seyircinin algılamasını etkilemeyeceği anlaşıldı.</a:t>
            </a:r>
          </a:p>
          <a:p>
            <a:pPr>
              <a:buNone/>
            </a:pPr>
            <a:r>
              <a:rPr lang="tr-TR" sz="2800" dirty="0"/>
              <a:t>	</a:t>
            </a:r>
            <a:endParaRPr lang="tr-TR" sz="2800" dirty="0" smtClean="0"/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err="1" smtClean="0"/>
              <a:t>Edwin</a:t>
            </a:r>
            <a:r>
              <a:rPr lang="tr-TR" sz="2800" dirty="0" smtClean="0"/>
              <a:t> S. </a:t>
            </a:r>
            <a:r>
              <a:rPr lang="tr-TR" sz="2800" dirty="0" err="1" smtClean="0"/>
              <a:t>Porter</a:t>
            </a:r>
            <a:r>
              <a:rPr lang="tr-TR" sz="2800" dirty="0" smtClean="0"/>
              <a:t> paralel kurguyu keşfetti. Böylece başlangıçta film kurgusunda mekânda birlik ilkesi korunurken, seyircinin mekânlar arasında mekik dokuması mümkün hale geldi. (</a:t>
            </a:r>
            <a:r>
              <a:rPr lang="tr-TR" sz="2800" i="1" dirty="0" smtClean="0"/>
              <a:t>Bir Amerikan İtfaiyecisinin Yaşamı</a:t>
            </a:r>
            <a:r>
              <a:rPr lang="tr-TR" sz="2800" dirty="0" smtClean="0"/>
              <a:t>)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David</a:t>
            </a:r>
            <a:r>
              <a:rPr lang="tr-TR" sz="2800" dirty="0" smtClean="0"/>
              <a:t> W. Griffith ise </a:t>
            </a:r>
            <a:r>
              <a:rPr lang="tr-TR" sz="2800" i="1" dirty="0" smtClean="0"/>
              <a:t>Hoşgörüsüzlük</a:t>
            </a:r>
            <a:r>
              <a:rPr lang="tr-TR" sz="2800" dirty="0" smtClean="0"/>
              <a:t> filminde seyirciyi sadece mekânlar arasında değil, yüzyıllar arasında gezdirerek sinemada anlamsal bütünlüğün zaman ve mekân birliğinden daha önemli olduğunu göstermiş oldu.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	Sinema kuramsal bakımdan ilk önemli atılımını SSCB’de kurulan Sinema Okulu’nda gerçekleştirdi. Lenin’in Sovyet devrimini okur-yazar olmayan halka benimsetmek için önemli bir araç olarak gördüğü sinemada devrimci bir dil geliştirmek amaçlanmıştı.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Burada ders veren ve filmler çeken </a:t>
            </a:r>
            <a:r>
              <a:rPr lang="tr-TR" dirty="0" err="1" smtClean="0"/>
              <a:t>Lev</a:t>
            </a:r>
            <a:r>
              <a:rPr lang="tr-TR" dirty="0" smtClean="0"/>
              <a:t> </a:t>
            </a:r>
            <a:r>
              <a:rPr lang="tr-TR" dirty="0" err="1" smtClean="0"/>
              <a:t>Kuleshov</a:t>
            </a:r>
            <a:r>
              <a:rPr lang="tr-TR" dirty="0"/>
              <a:t> </a:t>
            </a:r>
            <a:r>
              <a:rPr lang="tr-TR" dirty="0" smtClean="0"/>
              <a:t>kurgunun sinemadaki yerine dikkat çekti.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dirty="0" err="1" smtClean="0">
                <a:solidFill>
                  <a:srgbClr val="FF0000"/>
                </a:solidFill>
              </a:rPr>
              <a:t>Kuleshov</a:t>
            </a:r>
            <a:r>
              <a:rPr lang="tr-TR" dirty="0" smtClean="0">
                <a:solidFill>
                  <a:srgbClr val="FF0000"/>
                </a:solidFill>
              </a:rPr>
              <a:t> etkisi: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 smtClean="0"/>
              <a:t>Kuleshov</a:t>
            </a:r>
            <a:r>
              <a:rPr lang="tr-TR" dirty="0" smtClean="0"/>
              <a:t> görüntülerin sıralanmasının önemini bir deneyle gösterdi.</a:t>
            </a:r>
          </a:p>
          <a:p>
            <a:pPr>
              <a:buNone/>
            </a:pPr>
            <a:r>
              <a:rPr lang="tr-TR" dirty="0" smtClean="0"/>
              <a:t>	Bir oyuncunun ifadesiz yüzünü çekti. Ardından bu yüzü üç </a:t>
            </a:r>
            <a:r>
              <a:rPr lang="tr-TR" dirty="0"/>
              <a:t>farklı şeyle </a:t>
            </a:r>
            <a:r>
              <a:rPr lang="tr-TR" dirty="0" smtClean="0"/>
              <a:t>birleştirdi </a:t>
            </a:r>
            <a:r>
              <a:rPr lang="tr-TR" dirty="0"/>
              <a:t>ve </a:t>
            </a:r>
            <a:r>
              <a:rPr lang="tr-TR" dirty="0" err="1"/>
              <a:t>herbirini</a:t>
            </a:r>
            <a:r>
              <a:rPr lang="tr-TR" dirty="0"/>
              <a:t> farklı izleyicilere </a:t>
            </a:r>
            <a:r>
              <a:rPr lang="tr-TR" dirty="0" smtClean="0"/>
              <a:t>gösterdi.</a:t>
            </a:r>
          </a:p>
          <a:p>
            <a:pPr>
              <a:buNone/>
            </a:pPr>
            <a:endParaRPr lang="tr-TR" dirty="0"/>
          </a:p>
          <a:p>
            <a:pPr lvl="0"/>
            <a:r>
              <a:rPr lang="tr-TR" dirty="0"/>
              <a:t>Çorba ile birleştirdiği görüntüyü izleyenler, oyuncunun açlık duygusunu ifadesine;</a:t>
            </a:r>
          </a:p>
          <a:p>
            <a:pPr lvl="0"/>
            <a:r>
              <a:rPr lang="tr-TR" dirty="0"/>
              <a:t>Tabuttaki kız ile birleştirdiğini izleyenler, oyuncunun kederini ifadesine;</a:t>
            </a:r>
          </a:p>
          <a:p>
            <a:pPr lvl="0"/>
            <a:r>
              <a:rPr lang="tr-TR" dirty="0"/>
              <a:t>Koltuğa uzanmış kadın ile birleştirdiği görüntüyü izleyenler ise oyuncunun şehvet duygusunu ifadesine hayran </a:t>
            </a:r>
            <a:r>
              <a:rPr lang="tr-TR" dirty="0" smtClean="0"/>
              <a:t>kaldılar.</a:t>
            </a:r>
            <a:endParaRPr lang="tr-TR" dirty="0"/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Böylece </a:t>
            </a:r>
            <a:r>
              <a:rPr lang="tr-TR" dirty="0" err="1" smtClean="0"/>
              <a:t>Kuleshov</a:t>
            </a:r>
            <a:r>
              <a:rPr lang="tr-TR" dirty="0" smtClean="0"/>
              <a:t> görüntülerin </a:t>
            </a:r>
            <a:r>
              <a:rPr lang="tr-TR" dirty="0"/>
              <a:t>sıralanmasının anlamı </a:t>
            </a:r>
            <a:r>
              <a:rPr lang="tr-TR" dirty="0" smtClean="0"/>
              <a:t>değiştireceğini </a:t>
            </a:r>
            <a:r>
              <a:rPr lang="tr-TR" dirty="0"/>
              <a:t>ortaya </a:t>
            </a:r>
            <a:r>
              <a:rPr lang="tr-TR" dirty="0" smtClean="0"/>
              <a:t>koymuş oldu.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Yaratıcı coğrafya: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 smtClean="0"/>
              <a:t>Kuleshov</a:t>
            </a:r>
            <a:r>
              <a:rPr lang="tr-TR" dirty="0" smtClean="0"/>
              <a:t> başka çalışmalarında seyircinin gördüğü parçaları anlamlı bir bütün haline getirdiğini kanıtladı.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Yaratıcı coğrafya deneyinde farklı yerlerde çekilmiş film parçalarını birleştirdi.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1</a:t>
            </a:r>
            <a:r>
              <a:rPr lang="tr-TR" dirty="0"/>
              <a:t>. Bir </a:t>
            </a:r>
            <a:r>
              <a:rPr lang="tr-TR" dirty="0" smtClean="0"/>
              <a:t>adam </a:t>
            </a:r>
            <a:r>
              <a:rPr lang="tr-TR" dirty="0"/>
              <a:t>soldan sağa yürür.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2</a:t>
            </a:r>
            <a:r>
              <a:rPr lang="tr-TR" dirty="0"/>
              <a:t>. Bir kadın sağdan sola yürür.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 dirty="0" smtClean="0"/>
              <a:t>Adam ve kadın karşılaşır, el </a:t>
            </a:r>
            <a:r>
              <a:rPr lang="tr-TR" dirty="0"/>
              <a:t>sıkışırlar. </a:t>
            </a:r>
            <a:r>
              <a:rPr lang="tr-TR" dirty="0" smtClean="0"/>
              <a:t>Adam </a:t>
            </a:r>
            <a:r>
              <a:rPr lang="tr-TR" dirty="0"/>
              <a:t>bir yeri gösterir.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4</a:t>
            </a:r>
            <a:r>
              <a:rPr lang="tr-TR" dirty="0"/>
              <a:t>. Büyük beyaz bir yapı görünür, önünde geniş merdivenleri vardır. 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5</a:t>
            </a:r>
            <a:r>
              <a:rPr lang="tr-TR" dirty="0"/>
              <a:t>. </a:t>
            </a:r>
            <a:r>
              <a:rPr lang="tr-TR" dirty="0" smtClean="0"/>
              <a:t>Adam ve kadın </a:t>
            </a:r>
            <a:r>
              <a:rPr lang="tr-TR" dirty="0"/>
              <a:t>merdivenlerden çıkarlar.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Seyirci bu kişilerin aynı yerde olduğunu, karşılaştığını ve adamın kadını bir eve davet ettiğini gördü. 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Oysa adamın yürüdüğü ilk plan </a:t>
            </a:r>
            <a:r>
              <a:rPr lang="tr-TR" dirty="0"/>
              <a:t>G.U.M. binası yakınında, </a:t>
            </a:r>
            <a:r>
              <a:rPr lang="tr-TR" dirty="0" smtClean="0"/>
              <a:t>kadının yürüdüğü ikinci plan </a:t>
            </a:r>
            <a:r>
              <a:rPr lang="tr-TR" dirty="0"/>
              <a:t>Gogol heykeli yakınında, </a:t>
            </a:r>
            <a:r>
              <a:rPr lang="tr-TR" dirty="0" smtClean="0"/>
              <a:t>karşılaşıp el sıkışmaları </a:t>
            </a:r>
            <a:r>
              <a:rPr lang="tr-TR" dirty="0" err="1"/>
              <a:t>Bolşoy</a:t>
            </a:r>
            <a:r>
              <a:rPr lang="tr-TR" dirty="0"/>
              <a:t> Tiyatrosu </a:t>
            </a:r>
            <a:r>
              <a:rPr lang="tr-TR" dirty="0" smtClean="0"/>
              <a:t>yakınında çekilmişti. Adamın gösterdiği beyaz yapı bir </a:t>
            </a:r>
            <a:r>
              <a:rPr lang="tr-TR" dirty="0"/>
              <a:t>Amerikan filminden alınmıştı </a:t>
            </a:r>
            <a:r>
              <a:rPr lang="tr-TR" dirty="0" smtClean="0"/>
              <a:t>ve Beyaz Saray’dı. Merdivenlerden çıktıkları sahne ise Saint </a:t>
            </a:r>
            <a:r>
              <a:rPr lang="tr-TR" dirty="0" err="1"/>
              <a:t>Saviour</a:t>
            </a:r>
            <a:r>
              <a:rPr lang="tr-TR" dirty="0"/>
              <a:t> Katedralinde </a:t>
            </a:r>
            <a:r>
              <a:rPr lang="tr-TR" dirty="0" smtClean="0"/>
              <a:t>çekilmişti.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 	</a:t>
            </a:r>
            <a:r>
              <a:rPr lang="tr-TR" sz="2800" dirty="0" smtClean="0">
                <a:solidFill>
                  <a:srgbClr val="FF0000"/>
                </a:solidFill>
              </a:rPr>
              <a:t>Yaratıcı anatomi: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Kuleshov</a:t>
            </a:r>
            <a:r>
              <a:rPr lang="tr-TR" sz="2800" dirty="0" smtClean="0"/>
              <a:t> bu deneyinde de farklı kadınların ayrıntı planlarını kurguladı. Kadınlar giyiniyor, makyaj yapıyordu. Ancak bu ayrıntıları birleştirdiğinde seyirci tek bir kadının hazırlandığını düşündü.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Dolayısıyla uygun biçimde kurgulandığında seyircinin parçaları zihninde bütünleştirdiği anlaşılmış oldu.</a:t>
            </a:r>
            <a:endParaRPr lang="tr-T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Sinemada Kurgu-1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Sinemada Kurgu</dc:title>
  <dc:creator>IGOKGUCU</dc:creator>
  <cp:lastModifiedBy>IGOKGUCU</cp:lastModifiedBy>
  <cp:revision>24</cp:revision>
  <dcterms:created xsi:type="dcterms:W3CDTF">2018-07-11T12:30:28Z</dcterms:created>
  <dcterms:modified xsi:type="dcterms:W3CDTF">2018-07-11T13:49:15Z</dcterms:modified>
</cp:coreProperties>
</file>