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67" r:id="rId3"/>
    <p:sldId id="268" r:id="rId4"/>
    <p:sldId id="269" r:id="rId5"/>
    <p:sldId id="270" r:id="rId6"/>
    <p:sldId id="271" r:id="rId7"/>
    <p:sldId id="272" r:id="rId8"/>
    <p:sldId id="273" r:id="rId9"/>
    <p:sldId id="274" r:id="rId10"/>
    <p:sldId id="275" r:id="rId11"/>
    <p:sldId id="257" r:id="rId12"/>
    <p:sldId id="258" r:id="rId13"/>
    <p:sldId id="259" r:id="rId14"/>
    <p:sldId id="260" r:id="rId15"/>
    <p:sldId id="261" r:id="rId16"/>
    <p:sldId id="262" r:id="rId17"/>
    <p:sldId id="263" r:id="rId18"/>
    <p:sldId id="264" r:id="rId19"/>
    <p:sldId id="265" r:id="rId20"/>
    <p:sldId id="266"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27" autoAdjust="0"/>
    <p:restoredTop sz="94660"/>
  </p:normalViewPr>
  <p:slideViewPr>
    <p:cSldViewPr snapToGrid="0">
      <p:cViewPr varScale="1">
        <p:scale>
          <a:sx n="68" d="100"/>
          <a:sy n="68" d="100"/>
        </p:scale>
        <p:origin x="96" y="4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462693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773995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87880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1193048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220530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21588619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3134588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97490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2464019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4AFF822-143D-4CE5-8226-AA806729FDD1}" type="datetimeFigureOut">
              <a:rPr lang="tr-TR" smtClean="0"/>
              <a:t>18.10.2023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1220853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4AFF822-143D-4CE5-8226-AA806729FDD1}" type="datetimeFigureOut">
              <a:rPr lang="tr-TR" smtClean="0"/>
              <a:t>18.10.2023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3995914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4AFF822-143D-4CE5-8226-AA806729FDD1}" type="datetimeFigureOut">
              <a:rPr lang="tr-TR" smtClean="0"/>
              <a:t>18.10.2023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2075069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4AFF822-143D-4CE5-8226-AA806729FDD1}" type="datetimeFigureOut">
              <a:rPr lang="tr-TR" smtClean="0"/>
              <a:t>18.10.2023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3053044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FF822-143D-4CE5-8226-AA806729FDD1}" type="datetimeFigureOut">
              <a:rPr lang="tr-TR" smtClean="0"/>
              <a:t>18.10.2023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3340192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4AFF822-143D-4CE5-8226-AA806729FDD1}" type="datetimeFigureOut">
              <a:rPr lang="tr-TR" smtClean="0"/>
              <a:t>18.10.2023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8D8EE85-6DD9-4207-8B1B-83B86A71959B}" type="slidenum">
              <a:rPr lang="tr-TR" smtClean="0"/>
              <a:t>‹#›</a:t>
            </a:fld>
            <a:endParaRPr lang="tr-TR"/>
          </a:p>
        </p:txBody>
      </p:sp>
    </p:spTree>
    <p:extLst>
      <p:ext uri="{BB962C8B-B14F-4D97-AF65-F5344CB8AC3E}">
        <p14:creationId xmlns:p14="http://schemas.microsoft.com/office/powerpoint/2010/main" val="1903056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8D8EE85-6DD9-4207-8B1B-83B86A71959B}" type="slidenum">
              <a:rPr lang="tr-TR" smtClean="0"/>
              <a:t>‹#›</a:t>
            </a:fld>
            <a:endParaRPr lang="tr-TR"/>
          </a:p>
        </p:txBody>
      </p:sp>
      <p:sp>
        <p:nvSpPr>
          <p:cNvPr id="5" name="Date Placeholder 4"/>
          <p:cNvSpPr>
            <a:spLocks noGrp="1"/>
          </p:cNvSpPr>
          <p:nvPr>
            <p:ph type="dt" sz="half" idx="10"/>
          </p:nvPr>
        </p:nvSpPr>
        <p:spPr/>
        <p:txBody>
          <a:bodyPr/>
          <a:lstStyle/>
          <a:p>
            <a:fld id="{54AFF822-143D-4CE5-8226-AA806729FDD1}" type="datetimeFigureOut">
              <a:rPr lang="tr-TR" smtClean="0"/>
              <a:t>18.10.2023</a:t>
            </a:fld>
            <a:endParaRPr lang="tr-TR"/>
          </a:p>
        </p:txBody>
      </p:sp>
    </p:spTree>
    <p:extLst>
      <p:ext uri="{BB962C8B-B14F-4D97-AF65-F5344CB8AC3E}">
        <p14:creationId xmlns:p14="http://schemas.microsoft.com/office/powerpoint/2010/main" val="3861231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4AFF822-143D-4CE5-8226-AA806729FDD1}" type="datetimeFigureOut">
              <a:rPr lang="tr-TR" smtClean="0"/>
              <a:t>18.10.2023</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8D8EE85-6DD9-4207-8B1B-83B86A71959B}" type="slidenum">
              <a:rPr lang="tr-TR" smtClean="0"/>
              <a:t>‹#›</a:t>
            </a:fld>
            <a:endParaRPr lang="tr-TR"/>
          </a:p>
        </p:txBody>
      </p:sp>
    </p:spTree>
    <p:extLst>
      <p:ext uri="{BB962C8B-B14F-4D97-AF65-F5344CB8AC3E}">
        <p14:creationId xmlns:p14="http://schemas.microsoft.com/office/powerpoint/2010/main" val="2711490340"/>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b="1" dirty="0" smtClean="0">
                <a:solidFill>
                  <a:schemeClr val="accent1"/>
                </a:solidFill>
              </a:rPr>
              <a:t>Bilgi Gereksiniminin Belirlenmesi</a:t>
            </a:r>
            <a:endParaRPr lang="tr-TR" b="1" dirty="0">
              <a:solidFill>
                <a:schemeClr val="accent1"/>
              </a:solidFill>
            </a:endParaRPr>
          </a:p>
        </p:txBody>
      </p:sp>
      <p:sp>
        <p:nvSpPr>
          <p:cNvPr id="3" name="Alt Başlık 2"/>
          <p:cNvSpPr>
            <a:spLocks noGrp="1"/>
          </p:cNvSpPr>
          <p:nvPr>
            <p:ph type="subTitle" idx="1"/>
          </p:nvPr>
        </p:nvSpPr>
        <p:spPr>
          <a:xfrm>
            <a:off x="1100051" y="4876800"/>
            <a:ext cx="10058400" cy="721820"/>
          </a:xfrm>
        </p:spPr>
        <p:txBody>
          <a:bodyPr>
            <a:normAutofit fontScale="25000" lnSpcReduction="20000"/>
          </a:bodyPr>
          <a:lstStyle/>
          <a:p>
            <a:endParaRPr lang="tr-TR" dirty="0" smtClean="0"/>
          </a:p>
          <a:p>
            <a:pPr algn="ctr"/>
            <a:r>
              <a:rPr lang="tr-TR" sz="7200" dirty="0" smtClean="0"/>
              <a:t>ANKARA ÜNİVERSİTESİ </a:t>
            </a:r>
          </a:p>
          <a:p>
            <a:pPr algn="ctr"/>
            <a:r>
              <a:rPr lang="tr-TR" sz="7200" dirty="0" smtClean="0"/>
              <a:t>2023-2024</a:t>
            </a:r>
            <a:endParaRPr lang="tr-TR" sz="7200" dirty="0" smtClean="0"/>
          </a:p>
          <a:p>
            <a:pPr algn="ctr"/>
            <a:r>
              <a:rPr lang="tr-TR" sz="7200" dirty="0" smtClean="0"/>
              <a:t> </a:t>
            </a:r>
            <a:r>
              <a:rPr lang="tr-TR" sz="7200" dirty="0" smtClean="0"/>
              <a:t>GÜZ </a:t>
            </a:r>
            <a:r>
              <a:rPr lang="tr-TR" sz="7200" dirty="0" smtClean="0"/>
              <a:t>DÖNEMİ</a:t>
            </a:r>
            <a:endParaRPr lang="tr-TR" sz="7200" dirty="0"/>
          </a:p>
        </p:txBody>
      </p:sp>
    </p:spTree>
    <p:extLst>
      <p:ext uri="{BB962C8B-B14F-4D97-AF65-F5344CB8AC3E}">
        <p14:creationId xmlns:p14="http://schemas.microsoft.com/office/powerpoint/2010/main" val="73329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703385"/>
            <a:ext cx="8596668" cy="5337977"/>
          </a:xfrm>
        </p:spPr>
        <p:txBody>
          <a:bodyPr>
            <a:noAutofit/>
          </a:bodyPr>
          <a:lstStyle/>
          <a:p>
            <a:r>
              <a:rPr lang="tr-TR" sz="2800" dirty="0" err="1"/>
              <a:t>Brittain</a:t>
            </a:r>
            <a:r>
              <a:rPr lang="tr-TR" sz="2800" dirty="0"/>
              <a:t> </a:t>
            </a:r>
            <a:r>
              <a:rPr lang="tr-TR" sz="2800" dirty="0" smtClean="0"/>
              <a:t>bilgi gereksinimini; </a:t>
            </a:r>
          </a:p>
          <a:p>
            <a:pPr lvl="1"/>
            <a:r>
              <a:rPr lang="tr-TR" sz="2400" dirty="0" smtClean="0"/>
              <a:t>“</a:t>
            </a:r>
            <a:r>
              <a:rPr lang="tr-TR" sz="2400" dirty="0"/>
              <a:t>kütüphaneye ya da diğer bilgi sistemlerine yapılan sözlü ya da </a:t>
            </a:r>
            <a:r>
              <a:rPr lang="tr-TR" sz="2400" dirty="0" smtClean="0"/>
              <a:t>yazılı talepler</a:t>
            </a:r>
            <a:r>
              <a:rPr lang="tr-TR" sz="2400" dirty="0"/>
              <a:t>” olarak ifade etmiştir. </a:t>
            </a:r>
          </a:p>
          <a:p>
            <a:r>
              <a:rPr lang="tr-TR" sz="2800" dirty="0" smtClean="0"/>
              <a:t>Kari </a:t>
            </a:r>
            <a:r>
              <a:rPr lang="tr-TR" sz="2800" dirty="0"/>
              <a:t>bilgi </a:t>
            </a:r>
            <a:r>
              <a:rPr lang="tr-TR" sz="2800" dirty="0" smtClean="0"/>
              <a:t>gereksinimini;</a:t>
            </a:r>
          </a:p>
          <a:p>
            <a:pPr lvl="1"/>
            <a:r>
              <a:rPr lang="tr-TR" sz="2400" dirty="0" smtClean="0"/>
              <a:t> </a:t>
            </a:r>
            <a:r>
              <a:rPr lang="tr-TR" sz="2400" dirty="0"/>
              <a:t>“bir durumun belirsiz olan bir yönünün açıklığa kavuşturulmasına yönelik, bir kişinin zihninde ne tür bilgiye gereksinim duyduğuna ilişkin algısı” olarak tanımlarken</a:t>
            </a:r>
            <a:r>
              <a:rPr lang="tr-TR" sz="2400" dirty="0" smtClean="0"/>
              <a:t>,</a:t>
            </a:r>
          </a:p>
          <a:p>
            <a:r>
              <a:rPr lang="tr-TR" sz="2800" dirty="0" smtClean="0"/>
              <a:t> Case </a:t>
            </a:r>
            <a:r>
              <a:rPr lang="tr-TR" sz="2800" dirty="0"/>
              <a:t>bilgi </a:t>
            </a:r>
            <a:r>
              <a:rPr lang="tr-TR" sz="2800" dirty="0" smtClean="0"/>
              <a:t>gereksinimini; </a:t>
            </a:r>
          </a:p>
          <a:p>
            <a:pPr lvl="1"/>
            <a:r>
              <a:rPr lang="tr-TR" sz="2400" dirty="0" smtClean="0"/>
              <a:t>“</a:t>
            </a:r>
            <a:r>
              <a:rPr lang="tr-TR" sz="2400" dirty="0"/>
              <a:t>kişinin belirli bir amaca ulaşma konusunda bilgisinin yetersiz olduğunun farkına varması” olarak tanımlamaktadır. </a:t>
            </a:r>
          </a:p>
        </p:txBody>
      </p:sp>
    </p:spTree>
    <p:extLst>
      <p:ext uri="{BB962C8B-B14F-4D97-AF65-F5344CB8AC3E}">
        <p14:creationId xmlns:p14="http://schemas.microsoft.com/office/powerpoint/2010/main" val="3770107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ctr"/>
            <a:r>
              <a:rPr lang="tr-TR" sz="2800" dirty="0" smtClean="0">
                <a:solidFill>
                  <a:schemeClr val="accent1"/>
                </a:solidFill>
              </a:rPr>
              <a:t>Hemşirelik Bilgi Okuryazarlığı Yeterlik Standartları kapsamında bilgi gereksinimin belirlenmesi birinci standarttır.</a:t>
            </a:r>
          </a:p>
          <a:p>
            <a:pPr algn="ctr"/>
            <a:endParaRPr lang="tr-TR" sz="2800" dirty="0"/>
          </a:p>
          <a:p>
            <a:pPr algn="ctr"/>
            <a:endParaRPr lang="tr-TR" sz="2800" dirty="0" smtClean="0"/>
          </a:p>
          <a:p>
            <a:pPr marL="0" indent="0" algn="ctr">
              <a:buNone/>
            </a:pPr>
            <a:r>
              <a:rPr lang="tr-TR" sz="2800" b="1" dirty="0" smtClean="0"/>
              <a:t>Standart 1: Bilgi okuryazarı hemşire bilgi gereksiniminin doğasını ve boyutunu belirler</a:t>
            </a:r>
            <a:r>
              <a:rPr lang="tr-TR" sz="2800" dirty="0" smtClean="0"/>
              <a:t>.</a:t>
            </a:r>
            <a:endParaRPr lang="tr-TR" sz="2800" dirty="0"/>
          </a:p>
        </p:txBody>
      </p:sp>
    </p:spTree>
    <p:extLst>
      <p:ext uri="{BB962C8B-B14F-4D97-AF65-F5344CB8AC3E}">
        <p14:creationId xmlns:p14="http://schemas.microsoft.com/office/powerpoint/2010/main" val="2018124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0575" y="0"/>
            <a:ext cx="10515600" cy="1246909"/>
          </a:xfrm>
        </p:spPr>
        <p:txBody>
          <a:bodyPr>
            <a:normAutofit fontScale="90000"/>
          </a:bodyPr>
          <a:lstStyle/>
          <a:p>
            <a:pPr algn="ctr"/>
            <a:r>
              <a:rPr lang="tr-TR" dirty="0" smtClean="0"/>
              <a:t/>
            </a:r>
            <a:br>
              <a:rPr lang="tr-TR" dirty="0" smtClean="0"/>
            </a:br>
            <a:r>
              <a:rPr lang="tr-TR" dirty="0"/>
              <a:t/>
            </a:r>
            <a:br>
              <a:rPr lang="tr-TR" dirty="0"/>
            </a:br>
            <a:r>
              <a:rPr lang="tr-TR" b="1" dirty="0"/>
              <a:t>1.</a:t>
            </a:r>
            <a:r>
              <a:rPr lang="tr-TR" dirty="0"/>
              <a:t> </a:t>
            </a:r>
            <a:r>
              <a:rPr lang="tr-TR" b="1" dirty="0"/>
              <a:t>Bilgi okuryazarı bir hemşire; bilgi gereksinimini belirle ve ifade eder.</a:t>
            </a:r>
            <a:br>
              <a:rPr lang="tr-TR" b="1" dirty="0"/>
            </a:br>
            <a:r>
              <a:rPr lang="tr-TR" b="1" dirty="0"/>
              <a:t/>
            </a:r>
            <a:br>
              <a:rPr lang="tr-TR" b="1" dirty="0"/>
            </a:br>
            <a:r>
              <a:rPr lang="tr-TR" dirty="0"/>
              <a:t/>
            </a:r>
            <a:br>
              <a:rPr lang="tr-TR" dirty="0"/>
            </a:br>
            <a:r>
              <a:rPr lang="tr-TR" dirty="0" smtClean="0"/>
              <a:t/>
            </a:r>
            <a:br>
              <a:rPr lang="tr-TR" dirty="0" smtClean="0"/>
            </a:br>
            <a:endParaRPr lang="tr-TR" b="1" dirty="0">
              <a:solidFill>
                <a:schemeClr val="accent1"/>
              </a:solidFill>
            </a:endParaRPr>
          </a:p>
        </p:txBody>
      </p:sp>
      <p:sp>
        <p:nvSpPr>
          <p:cNvPr id="3" name="İçerik Yer Tutucusu 2"/>
          <p:cNvSpPr>
            <a:spLocks noGrp="1"/>
          </p:cNvSpPr>
          <p:nvPr>
            <p:ph idx="1"/>
          </p:nvPr>
        </p:nvSpPr>
        <p:spPr>
          <a:xfrm>
            <a:off x="703385" y="2630658"/>
            <a:ext cx="8539089" cy="3238436"/>
          </a:xfrm>
        </p:spPr>
        <p:txBody>
          <a:bodyPr>
            <a:normAutofit/>
          </a:bodyPr>
          <a:lstStyle/>
          <a:p>
            <a:pPr marL="0" indent="0">
              <a:buNone/>
            </a:pPr>
            <a:r>
              <a:rPr lang="tr-TR" sz="2400" dirty="0" smtClean="0"/>
              <a:t>Neler yapabilir?</a:t>
            </a:r>
          </a:p>
          <a:p>
            <a:pPr marL="0" indent="0">
              <a:buNone/>
            </a:pPr>
            <a:endParaRPr lang="tr-TR" dirty="0"/>
          </a:p>
          <a:p>
            <a:pPr marL="0" indent="0">
              <a:buNone/>
            </a:pPr>
            <a:r>
              <a:rPr lang="tr-TR" dirty="0" smtClean="0"/>
              <a:t>Bir araştırma konusu belirler ve/veya ödev araştırması yada literatür taraması sonucunda ortaya çıkan diğer bilgi ihtiyaçlarını kendi cümleleri ile ifade eder. </a:t>
            </a:r>
          </a:p>
          <a:p>
            <a:pPr marL="0" indent="0">
              <a:buNone/>
            </a:pPr>
            <a:r>
              <a:rPr lang="tr-TR" dirty="0" smtClean="0"/>
              <a:t>Ders sorumlusu/danışman ile konunun, klinik sorununun, araştırma projesinin ya da literatür incelemesinin uygunluğunu değerlendirir.</a:t>
            </a:r>
          </a:p>
          <a:p>
            <a:pPr marL="0" indent="0">
              <a:buNone/>
            </a:pPr>
            <a:r>
              <a:rPr lang="tr-TR" dirty="0" smtClean="0"/>
              <a:t>Bireysel olarak araştırmanın temel kavramlarını aşarak araştırma sorusu üzerinde yoğunlaşır.</a:t>
            </a:r>
          </a:p>
          <a:p>
            <a:endParaRPr lang="tr-TR" dirty="0"/>
          </a:p>
        </p:txBody>
      </p:sp>
    </p:spTree>
    <p:extLst>
      <p:ext uri="{BB962C8B-B14F-4D97-AF65-F5344CB8AC3E}">
        <p14:creationId xmlns:p14="http://schemas.microsoft.com/office/powerpoint/2010/main" val="206076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7625" y="1252024"/>
            <a:ext cx="9144000" cy="4349783"/>
          </a:xfrm>
        </p:spPr>
        <p:txBody>
          <a:bodyPr>
            <a:normAutofit lnSpcReduction="10000"/>
          </a:bodyPr>
          <a:lstStyle/>
          <a:p>
            <a:r>
              <a:rPr lang="tr-TR" sz="2800" dirty="0" smtClean="0"/>
              <a:t>Bir hipotez ya da tez önerisi geliştirir,  bilgi gereksinimi çerçevesinde soruları formüle eder. Bir konu ile ilgili temel bilgileri elde etmek üzere ders kitapları, kurumsal web siteleri, devlet web siteleri ve işine yarayacak diğer kaynakları kapsayan genel bilgi kaynaklarını araştırır.</a:t>
            </a:r>
          </a:p>
          <a:p>
            <a:r>
              <a:rPr lang="tr-TR" sz="2800" dirty="0" smtClean="0"/>
              <a:t>Genel ve özel konular arasındaki farkı ayırt edebilir.</a:t>
            </a:r>
          </a:p>
          <a:p>
            <a:r>
              <a:rPr lang="tr-TR" sz="2800" dirty="0" smtClean="0"/>
              <a:t>Araştırma sorusunun kavramlarını belirler, bunları konu başlıklarından bulur, sınırlamalarını yapar ve bu kavramlara ilişkin anahtar kelime haritasını oluşturur</a:t>
            </a:r>
            <a:r>
              <a:rPr lang="tr-TR" sz="2800" dirty="0"/>
              <a:t>.</a:t>
            </a:r>
          </a:p>
        </p:txBody>
      </p:sp>
    </p:spTree>
    <p:extLst>
      <p:ext uri="{BB962C8B-B14F-4D97-AF65-F5344CB8AC3E}">
        <p14:creationId xmlns:p14="http://schemas.microsoft.com/office/powerpoint/2010/main" val="1894931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b="1" dirty="0" smtClean="0">
                <a:solidFill>
                  <a:schemeClr val="accent1"/>
                </a:solidFill>
              </a:rPr>
              <a:t>2. Bilginin olası kaynaklarının tüm tür ve formatlarını belirler</a:t>
            </a:r>
            <a:r>
              <a:rPr lang="tr-TR" b="1" dirty="0">
                <a:solidFill>
                  <a:schemeClr val="accent1"/>
                </a:solidFill>
              </a:rPr>
              <a:t>.</a:t>
            </a:r>
          </a:p>
        </p:txBody>
      </p:sp>
      <p:sp>
        <p:nvSpPr>
          <p:cNvPr id="3" name="İçerik Yer Tutucusu 2"/>
          <p:cNvSpPr>
            <a:spLocks noGrp="1"/>
          </p:cNvSpPr>
          <p:nvPr>
            <p:ph idx="1"/>
          </p:nvPr>
        </p:nvSpPr>
        <p:spPr/>
        <p:txBody>
          <a:bodyPr>
            <a:normAutofit fontScale="92500" lnSpcReduction="10000"/>
          </a:bodyPr>
          <a:lstStyle/>
          <a:p>
            <a:pPr marL="0" indent="0">
              <a:buNone/>
            </a:pPr>
            <a:r>
              <a:rPr lang="tr-TR" sz="2400" dirty="0" smtClean="0"/>
              <a:t>Nasıl yapar?</a:t>
            </a:r>
          </a:p>
          <a:p>
            <a:pPr marL="0" indent="0">
              <a:buNone/>
            </a:pPr>
            <a:r>
              <a:rPr lang="tr-TR" sz="2400" dirty="0" smtClean="0"/>
              <a:t>Sorunun kavramlarıyla ilgili değişik disiplinlerde (sağlık bilimleri, biyoloji, psikoloji, vb.) yayınlanmış eserleri belirler.</a:t>
            </a:r>
          </a:p>
          <a:p>
            <a:pPr marL="0" indent="0">
              <a:buNone/>
            </a:pPr>
            <a:r>
              <a:rPr lang="tr-TR" sz="2400" dirty="0" smtClean="0"/>
              <a:t>Temel bilgilerden (ansiklopedi ve ders kitapları gibi) derinlemesine bilgi içeren  (birincil kaynaklar) tüm yayın türlerini belirler.</a:t>
            </a:r>
          </a:p>
          <a:p>
            <a:pPr marL="0" indent="0">
              <a:buNone/>
            </a:pPr>
            <a:r>
              <a:rPr lang="tr-TR" sz="2400" dirty="0" smtClean="0"/>
              <a:t>Bilgi gereksinimine uygun yayınlanmış tüm olası yayınları belirler (popüler, geleneksel, bilimsel, güncel, özgün, birincil, ikincil ve üçüncül gibi). </a:t>
            </a:r>
          </a:p>
          <a:p>
            <a:pPr marL="0" indent="0">
              <a:buNone/>
            </a:pPr>
            <a:r>
              <a:rPr lang="tr-TR" sz="2400" dirty="0" smtClean="0"/>
              <a:t>Alandaki uzmanları ve diğer araştırmacıları potansiyel bilgi kaynağı olarak değerlendirir</a:t>
            </a:r>
            <a:r>
              <a:rPr lang="tr-TR" sz="2400" dirty="0"/>
              <a:t>.</a:t>
            </a:r>
            <a:endParaRPr lang="tr-TR" sz="2400" dirty="0" smtClean="0"/>
          </a:p>
          <a:p>
            <a:pPr marL="0" indent="0">
              <a:buNone/>
            </a:pPr>
            <a:endParaRPr lang="tr-TR" dirty="0"/>
          </a:p>
        </p:txBody>
      </p:sp>
    </p:spTree>
    <p:extLst>
      <p:ext uri="{BB962C8B-B14F-4D97-AF65-F5344CB8AC3E}">
        <p14:creationId xmlns:p14="http://schemas.microsoft.com/office/powerpoint/2010/main" val="493011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sz="2800" dirty="0" smtClean="0"/>
              <a:t>Değişik formatlardaki (</a:t>
            </a:r>
            <a:r>
              <a:rPr lang="tr-TR" sz="2800" dirty="0" err="1" smtClean="0"/>
              <a:t>örn</a:t>
            </a:r>
            <a:r>
              <a:rPr lang="tr-TR" sz="2800" dirty="0" smtClean="0"/>
              <a:t>; çoklu ortam, veri tabanı, web sitesi, veri seti, görsel/işitsel, birincil araştırma) olası bilgi kaynaklarının üstün yönlerini ve farklıklarını belirler.</a:t>
            </a:r>
          </a:p>
          <a:p>
            <a:r>
              <a:rPr lang="tr-TR" sz="2800" dirty="0" smtClean="0"/>
              <a:t>Birincil kaynaklardan ya da birincil araştırmalar ile elde edilen ham verinin yapılandırılmaya gereksinimi olduğunu fark eder.</a:t>
            </a:r>
          </a:p>
          <a:p>
            <a:r>
              <a:rPr lang="tr-TR" sz="2800" dirty="0" smtClean="0"/>
              <a:t>Değişik formatlardaki olası yararlı bilginin ya da verinin erişime uygun, erişim kısıtlamalı ya da çevrimiçi serbest erişilebilir olduğunun bilincindedir</a:t>
            </a:r>
            <a:r>
              <a:rPr lang="tr-TR" sz="2800" dirty="0"/>
              <a:t>.</a:t>
            </a:r>
          </a:p>
        </p:txBody>
      </p:sp>
    </p:spTree>
    <p:extLst>
      <p:ext uri="{BB962C8B-B14F-4D97-AF65-F5344CB8AC3E}">
        <p14:creationId xmlns:p14="http://schemas.microsoft.com/office/powerpoint/2010/main" val="3440631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8131126" cy="1736161"/>
          </a:xfrm>
        </p:spPr>
        <p:txBody>
          <a:bodyPr>
            <a:normAutofit fontScale="90000"/>
          </a:bodyPr>
          <a:lstStyle/>
          <a:p>
            <a:pPr algn="ctr"/>
            <a:r>
              <a:rPr lang="tr-TR" b="1" dirty="0" smtClean="0">
                <a:solidFill>
                  <a:schemeClr val="accent1"/>
                </a:solidFill>
              </a:rPr>
              <a:t>3. Hemşirelik ile ilgili alanlardaki literatürün nasıl oluştuğu ve nasıl üretildiği bilgisine sahiptir</a:t>
            </a:r>
            <a:r>
              <a:rPr lang="tr-TR" b="1" dirty="0">
                <a:solidFill>
                  <a:schemeClr val="accent1"/>
                </a:solidFill>
              </a:rPr>
              <a:t>.</a:t>
            </a:r>
          </a:p>
        </p:txBody>
      </p:sp>
      <p:sp>
        <p:nvSpPr>
          <p:cNvPr id="3" name="İçerik Yer Tutucusu 2"/>
          <p:cNvSpPr>
            <a:spLocks noGrp="1"/>
          </p:cNvSpPr>
          <p:nvPr>
            <p:ph idx="1"/>
          </p:nvPr>
        </p:nvSpPr>
        <p:spPr>
          <a:xfrm>
            <a:off x="942109" y="2507672"/>
            <a:ext cx="10213571" cy="3361421"/>
          </a:xfrm>
        </p:spPr>
        <p:txBody>
          <a:bodyPr>
            <a:normAutofit fontScale="92500" lnSpcReduction="20000"/>
          </a:bodyPr>
          <a:lstStyle/>
          <a:p>
            <a:r>
              <a:rPr lang="tr-TR" sz="2800" dirty="0"/>
              <a:t>Bilim</a:t>
            </a:r>
            <a:r>
              <a:rPr lang="tr-TR" sz="2800" dirty="0" smtClean="0"/>
              <a:t>, tıp ve hemşirelik uygulama bilgisine ilişkin bilginin resmi ya da gayrı resmi nasıl üretildiği, düzenlendiği ve paylaşıldığını bilir.</a:t>
            </a:r>
          </a:p>
          <a:p>
            <a:r>
              <a:rPr lang="tr-TR" sz="2800" dirty="0" smtClean="0"/>
              <a:t>Hemşirelik ile ilgili birincil kaynakların: ampirik/orijinal araştırma, konferans bildirileri, tezler, teknik raporlar ya da resmi olmayan çevrimiçi iletişim olduğunu bilir.</a:t>
            </a:r>
          </a:p>
          <a:p>
            <a:r>
              <a:rPr lang="tr-TR" sz="2800" dirty="0" smtClean="0"/>
              <a:t>Hemşirelik ile ilgili ikincil kaynakların tanıtımlar, sistematik yorumlar, meta analizler, kanıt özetleri ya da rehberler olduğunu bilir</a:t>
            </a:r>
            <a:r>
              <a:rPr lang="tr-TR" sz="2800" dirty="0"/>
              <a:t>.</a:t>
            </a:r>
          </a:p>
        </p:txBody>
      </p:sp>
    </p:spTree>
    <p:extLst>
      <p:ext uri="{BB962C8B-B14F-4D97-AF65-F5344CB8AC3E}">
        <p14:creationId xmlns:p14="http://schemas.microsoft.com/office/powerpoint/2010/main" val="409761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sz="2800" dirty="0" smtClean="0"/>
              <a:t>Alandaki mesleki dernekleri ve bunların yayınlarını belir.</a:t>
            </a:r>
          </a:p>
          <a:p>
            <a:r>
              <a:rPr lang="tr-TR" sz="2800" dirty="0" smtClean="0"/>
              <a:t>Alana ilişkin el kitapları, kılavuzlar, standartlar, vb. gibi özel kaynakları bilir.</a:t>
            </a:r>
          </a:p>
          <a:p>
            <a:r>
              <a:rPr lang="tr-TR" sz="2800" dirty="0" smtClean="0"/>
              <a:t>Bilginin disiplinlere özel ve </a:t>
            </a:r>
            <a:r>
              <a:rPr lang="tr-TR" sz="2800" dirty="0" err="1" smtClean="0"/>
              <a:t>multi</a:t>
            </a:r>
            <a:r>
              <a:rPr lang="tr-TR" sz="2800" dirty="0" smtClean="0"/>
              <a:t> </a:t>
            </a:r>
            <a:r>
              <a:rPr lang="tr-TR" sz="2800" dirty="0" err="1" smtClean="0"/>
              <a:t>disipliner</a:t>
            </a:r>
            <a:r>
              <a:rPr lang="tr-TR" sz="2800" dirty="0" smtClean="0"/>
              <a:t> olarak düzenlenebileceğini ve bununda bilgiye erişim üzerinde etkili olduğunu bilir.</a:t>
            </a:r>
          </a:p>
          <a:p>
            <a:r>
              <a:rPr lang="tr-TR" sz="2800" dirty="0" err="1" smtClean="0"/>
              <a:t>Arşivsel</a:t>
            </a:r>
            <a:r>
              <a:rPr lang="tr-TR" sz="2800" dirty="0" smtClean="0"/>
              <a:t> bilginin değerini, nasıl kullanılacağını, her disipline göre  öneminin değişebileceğini ve bilgiyi korumanın önemini bilir.</a:t>
            </a:r>
          </a:p>
          <a:p>
            <a:endParaRPr lang="tr-TR" dirty="0"/>
          </a:p>
        </p:txBody>
      </p:sp>
    </p:spTree>
    <p:extLst>
      <p:ext uri="{BB962C8B-B14F-4D97-AF65-F5344CB8AC3E}">
        <p14:creationId xmlns:p14="http://schemas.microsoft.com/office/powerpoint/2010/main" val="2773102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chemeClr val="accent1"/>
                </a:solidFill>
              </a:rPr>
              <a:t>4. Bilgi gereksiniminin maliyet-yarar analizini yapar.</a:t>
            </a:r>
            <a:endParaRPr lang="tr-TR" b="1" dirty="0">
              <a:solidFill>
                <a:schemeClr val="accent1"/>
              </a:solidFill>
            </a:endParaRPr>
          </a:p>
        </p:txBody>
      </p:sp>
      <p:sp>
        <p:nvSpPr>
          <p:cNvPr id="3" name="İçerik Yer Tutucusu 2"/>
          <p:cNvSpPr>
            <a:spLocks noGrp="1"/>
          </p:cNvSpPr>
          <p:nvPr>
            <p:ph idx="1"/>
          </p:nvPr>
        </p:nvSpPr>
        <p:spPr>
          <a:xfrm>
            <a:off x="640080" y="1737360"/>
            <a:ext cx="8841545" cy="4023360"/>
          </a:xfrm>
        </p:spPr>
        <p:txBody>
          <a:bodyPr>
            <a:noAutofit/>
          </a:bodyPr>
          <a:lstStyle/>
          <a:p>
            <a:r>
              <a:rPr lang="tr-TR" sz="2000" dirty="0" smtClean="0"/>
              <a:t>Bilgi gereksiniminin elde edilebilirliğini değerlendirerek bilgi aramayı yerel kaynakların ötesine taşıyıp taşımayacağına karar verir. </a:t>
            </a:r>
          </a:p>
          <a:p>
            <a:r>
              <a:rPr lang="tr-TR" sz="2000" dirty="0" smtClean="0"/>
              <a:t>Yeni beceriler kazanma adına sürekli eğitim fırsatlarından yararlanır.</a:t>
            </a:r>
          </a:p>
          <a:p>
            <a:r>
              <a:rPr lang="tr-TR" sz="2000" dirty="0" smtClean="0"/>
              <a:t>Gerçekçi ve bütünsel bir plan yaparak bilgi gereksinimini karşılamaya yönelik zaman çizelgesi ortaya koyar.</a:t>
            </a:r>
            <a:r>
              <a:rPr lang="tr-TR" sz="2000" dirty="0"/>
              <a:t> </a:t>
            </a:r>
            <a:r>
              <a:rPr lang="tr-TR" sz="2000" dirty="0" smtClean="0"/>
              <a:t>Bilgi gereksinimini karşılamanın yabancı dil bilmeyi gerektirdiğini ya da çeviriye gereksinim duyulduğunu fark eder.</a:t>
            </a:r>
          </a:p>
          <a:p>
            <a:r>
              <a:rPr lang="tr-TR" sz="2000" dirty="0" smtClean="0"/>
              <a:t>Araştırma araçlarını (anketler, ölçekler, görüşme rehberleri) tespit eder ve örneklemine uygun olup olmadığını belirler.</a:t>
            </a:r>
          </a:p>
          <a:p>
            <a:r>
              <a:rPr lang="tr-TR" sz="2000" dirty="0" smtClean="0"/>
              <a:t>Araştırma projeleri için maliyet analizi yapar ve olası fon kaynaklarını değerlendirir.</a:t>
            </a:r>
          </a:p>
          <a:p>
            <a:r>
              <a:rPr lang="tr-TR" sz="2000" dirty="0" smtClean="0"/>
              <a:t>Tam metin bilgi erişim karmaşasını ve değişik yayıncılık modellerini yorumlar.</a:t>
            </a:r>
            <a:endParaRPr lang="tr-TR" sz="2000" dirty="0"/>
          </a:p>
        </p:txBody>
      </p:sp>
    </p:spTree>
    <p:extLst>
      <p:ext uri="{BB962C8B-B14F-4D97-AF65-F5344CB8AC3E}">
        <p14:creationId xmlns:p14="http://schemas.microsoft.com/office/powerpoint/2010/main" val="987772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b="1" dirty="0" smtClean="0">
                <a:solidFill>
                  <a:schemeClr val="accent1"/>
                </a:solidFill>
              </a:rPr>
              <a:t>5. Bilgi gereksiniminin doğasını ve boyutunu yeniden değerlendirir.</a:t>
            </a:r>
            <a:endParaRPr lang="tr-TR" b="1" dirty="0">
              <a:solidFill>
                <a:schemeClr val="accent1"/>
              </a:solidFill>
            </a:endParaRPr>
          </a:p>
        </p:txBody>
      </p:sp>
      <p:sp>
        <p:nvSpPr>
          <p:cNvPr id="3" name="İçerik Yer Tutucusu 2"/>
          <p:cNvSpPr>
            <a:spLocks noGrp="1"/>
          </p:cNvSpPr>
          <p:nvPr>
            <p:ph idx="1"/>
          </p:nvPr>
        </p:nvSpPr>
        <p:spPr>
          <a:xfrm>
            <a:off x="817418" y="1845734"/>
            <a:ext cx="10338262" cy="4023360"/>
          </a:xfrm>
        </p:spPr>
        <p:txBody>
          <a:bodyPr>
            <a:normAutofit/>
          </a:bodyPr>
          <a:lstStyle/>
          <a:p>
            <a:r>
              <a:rPr lang="tr-TR" sz="2400" dirty="0" smtClean="0"/>
              <a:t>Bir araştırma üzerine yoğunlaşmanın sürekli tekrar eden ve ilgili konuda yayınlanmış kaynakları keşfetmeye dayalı bir süreç olduğunu anlar.</a:t>
            </a:r>
          </a:p>
          <a:p>
            <a:r>
              <a:rPr lang="tr-TR" sz="2400" dirty="0" smtClean="0"/>
              <a:t>Literatüre dayalı olarak orijinal PICO* sorusu oluşturur ve geliştirir.</a:t>
            </a:r>
          </a:p>
          <a:p>
            <a:r>
              <a:rPr lang="tr-TR" sz="2400" dirty="0" smtClean="0"/>
              <a:t>Literatürdeki kanıt eksikliklerini belirler.</a:t>
            </a:r>
          </a:p>
          <a:p>
            <a:r>
              <a:rPr lang="tr-TR" sz="2400" dirty="0" smtClean="0"/>
              <a:t>Bilgi seçiminde kullanılacak ölçütleri tanımlar.</a:t>
            </a:r>
          </a:p>
          <a:p>
            <a:endParaRPr lang="tr-TR" sz="2400" dirty="0"/>
          </a:p>
          <a:p>
            <a:pPr marL="0" indent="0">
              <a:buNone/>
            </a:pPr>
            <a:r>
              <a:rPr lang="tr-TR" sz="2400" i="1" dirty="0" smtClean="0"/>
              <a:t>*Hedef kitle/sorun, Keşfetme/açığa çıkarma, karşılaştırma, sonuç ortaya koyma süreçlerini içeren bir araştırma modelidir.</a:t>
            </a:r>
            <a:endParaRPr lang="tr-TR" sz="2400" i="1" dirty="0"/>
          </a:p>
        </p:txBody>
      </p:sp>
    </p:spTree>
    <p:extLst>
      <p:ext uri="{BB962C8B-B14F-4D97-AF65-F5344CB8AC3E}">
        <p14:creationId xmlns:p14="http://schemas.microsoft.com/office/powerpoint/2010/main" val="3674837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95499" y="1637916"/>
            <a:ext cx="10058400" cy="4023360"/>
          </a:xfrm>
        </p:spPr>
        <p:txBody>
          <a:bodyPr>
            <a:normAutofit fontScale="92500" lnSpcReduction="10000"/>
          </a:bodyPr>
          <a:lstStyle/>
          <a:p>
            <a:r>
              <a:rPr lang="tr-TR" sz="2800" dirty="0"/>
              <a:t>Literatürde “</a:t>
            </a:r>
            <a:r>
              <a:rPr lang="tr-TR" sz="2800" b="1" dirty="0"/>
              <a:t>bilgi gereksinimi</a:t>
            </a:r>
            <a:r>
              <a:rPr lang="tr-TR" sz="2800" dirty="0"/>
              <a:t>” tanımlanması zor kavramlardan </a:t>
            </a:r>
            <a:r>
              <a:rPr lang="tr-TR" sz="2800" dirty="0" smtClean="0"/>
              <a:t>biridir.</a:t>
            </a:r>
          </a:p>
          <a:p>
            <a:endParaRPr lang="tr-TR" sz="2800" dirty="0"/>
          </a:p>
          <a:p>
            <a:r>
              <a:rPr lang="tr-TR" sz="2800" dirty="0"/>
              <a:t>“gereksinim, sadece bilgiye gereksinim duyan kişinin zihninde gerçekleşen öznel bir deneyimdir ve sonuç olarak da gözlemcinin doğrudan erişebileceği nitelikte </a:t>
            </a:r>
            <a:r>
              <a:rPr lang="tr-TR" sz="2800" dirty="0" smtClean="0"/>
              <a:t>değildir»</a:t>
            </a:r>
          </a:p>
          <a:p>
            <a:endParaRPr lang="tr-TR" sz="2800" dirty="0" smtClean="0"/>
          </a:p>
          <a:p>
            <a:r>
              <a:rPr lang="tr-TR" sz="2800" dirty="0"/>
              <a:t>kavramın bilgi ile ilişkilendirilmesi ve birlikte ele </a:t>
            </a:r>
            <a:r>
              <a:rPr lang="tr-TR" sz="2800" dirty="0" smtClean="0"/>
              <a:t>alınması gerekir.</a:t>
            </a:r>
            <a:endParaRPr lang="tr-TR" sz="2800" dirty="0"/>
          </a:p>
        </p:txBody>
      </p:sp>
    </p:spTree>
    <p:extLst>
      <p:ext uri="{BB962C8B-B14F-4D97-AF65-F5344CB8AC3E}">
        <p14:creationId xmlns:p14="http://schemas.microsoft.com/office/powerpoint/2010/main" val="2378680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609599"/>
            <a:ext cx="10058400" cy="1385455"/>
          </a:xfrm>
        </p:spPr>
        <p:txBody>
          <a:bodyPr>
            <a:noAutofit/>
          </a:bodyPr>
          <a:lstStyle/>
          <a:p>
            <a:r>
              <a:rPr lang="tr-TR" sz="5400" b="1" i="1" dirty="0" smtClean="0"/>
              <a:t>Özet olarak,</a:t>
            </a:r>
            <a:br>
              <a:rPr lang="tr-TR" sz="5400" b="1" i="1" dirty="0" smtClean="0"/>
            </a:br>
            <a:endParaRPr lang="tr-TR" sz="5400" b="1" i="1" dirty="0"/>
          </a:p>
        </p:txBody>
      </p:sp>
      <p:sp>
        <p:nvSpPr>
          <p:cNvPr id="3" name="İçerik Yer Tutucusu 2"/>
          <p:cNvSpPr>
            <a:spLocks noGrp="1"/>
          </p:cNvSpPr>
          <p:nvPr>
            <p:ph idx="1"/>
          </p:nvPr>
        </p:nvSpPr>
        <p:spPr>
          <a:xfrm>
            <a:off x="706582" y="1845734"/>
            <a:ext cx="10449098" cy="4023360"/>
          </a:xfrm>
        </p:spPr>
        <p:txBody>
          <a:bodyPr>
            <a:normAutofit lnSpcReduction="10000"/>
          </a:bodyPr>
          <a:lstStyle/>
          <a:p>
            <a:r>
              <a:rPr lang="tr-TR" sz="2400" b="1" i="1" dirty="0" smtClean="0">
                <a:solidFill>
                  <a:schemeClr val="accent1"/>
                </a:solidFill>
              </a:rPr>
              <a:t>Bilgi gereksinimin belirlenmesi için;</a:t>
            </a:r>
          </a:p>
          <a:p>
            <a:r>
              <a:rPr lang="tr-TR" sz="2400" dirty="0" smtClean="0"/>
              <a:t>Mevcut alanınız ile ilgili taramalar sonrası belirleyeceğiniz bilgi ihtiyaçlarını ortaya çıkarmanız gerekir.</a:t>
            </a:r>
          </a:p>
          <a:p>
            <a:r>
              <a:rPr lang="tr-TR" sz="2400" dirty="0" smtClean="0"/>
              <a:t>Bu ihtiyaçlara yönelik hipotez oluşturabilir ve soru sorabilmelisiniz.</a:t>
            </a:r>
          </a:p>
          <a:p>
            <a:r>
              <a:rPr lang="tr-TR" sz="2400" dirty="0" smtClean="0"/>
              <a:t>Bilgi kaynaklarından araştırma yaparak konu ile ilgili temel bilgileri araştırabilirsiniz.</a:t>
            </a:r>
          </a:p>
          <a:p>
            <a:r>
              <a:rPr lang="tr-TR" sz="2400" dirty="0" smtClean="0"/>
              <a:t>Sorunuz ile ilgili yayınlanmış eserleri ve diğer yayın kaynaklarını inceleyebilirsiniz.</a:t>
            </a:r>
          </a:p>
          <a:p>
            <a:r>
              <a:rPr lang="tr-TR" sz="2400" dirty="0" smtClean="0"/>
              <a:t>Alanınız ile ilgili literatürün nasıl üretildiğine dair bilgi sahibi olmalısınız.</a:t>
            </a:r>
          </a:p>
          <a:p>
            <a:endParaRPr lang="tr-TR" dirty="0"/>
          </a:p>
        </p:txBody>
      </p:sp>
    </p:spTree>
    <p:extLst>
      <p:ext uri="{BB962C8B-B14F-4D97-AF65-F5344CB8AC3E}">
        <p14:creationId xmlns:p14="http://schemas.microsoft.com/office/powerpoint/2010/main" val="3607085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sp>
        <p:nvSpPr>
          <p:cNvPr id="4" name="Dikdörtgen 3"/>
          <p:cNvSpPr/>
          <p:nvPr/>
        </p:nvSpPr>
        <p:spPr>
          <a:xfrm>
            <a:off x="3370706" y="2967335"/>
            <a:ext cx="5450596" cy="1200329"/>
          </a:xfrm>
          <a:prstGeom prst="rect">
            <a:avLst/>
          </a:prstGeom>
          <a:noFill/>
        </p:spPr>
        <p:txBody>
          <a:bodyPr wrap="none" lIns="91440" tIns="45720" rIns="91440" bIns="45720">
            <a:spAutoFit/>
          </a:bodyPr>
          <a:lstStyle/>
          <a:p>
            <a:pPr algn="ctr"/>
            <a:r>
              <a:rPr lang="tr-TR" sz="7200" b="1" cap="none" spc="0" dirty="0" smtClean="0">
                <a:ln w="22225">
                  <a:solidFill>
                    <a:schemeClr val="accent2"/>
                  </a:solidFill>
                  <a:prstDash val="solid"/>
                </a:ln>
                <a:solidFill>
                  <a:schemeClr val="accent2">
                    <a:lumMod val="40000"/>
                    <a:lumOff val="60000"/>
                  </a:schemeClr>
                </a:solidFill>
                <a:effectLst/>
              </a:rPr>
              <a:t>TEŞEKKÜRLER</a:t>
            </a:r>
            <a:endParaRPr lang="tr-TR" sz="7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438257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37309" y="1845734"/>
            <a:ext cx="10518371" cy="4023360"/>
          </a:xfrm>
        </p:spPr>
        <p:txBody>
          <a:bodyPr>
            <a:normAutofit/>
          </a:bodyPr>
          <a:lstStyle/>
          <a:p>
            <a:r>
              <a:rPr lang="tr-TR" sz="2800" dirty="0"/>
              <a:t>Bilgi gereksinimi </a:t>
            </a:r>
            <a:r>
              <a:rPr lang="tr-TR" sz="2800" b="1" dirty="0"/>
              <a:t>bilgi arama sürecini </a:t>
            </a:r>
            <a:r>
              <a:rPr lang="tr-TR" sz="2800" dirty="0"/>
              <a:t>başlatmaktadır. </a:t>
            </a:r>
            <a:endParaRPr lang="tr-TR" sz="2800" dirty="0" smtClean="0"/>
          </a:p>
          <a:p>
            <a:endParaRPr lang="tr-TR" sz="2800" dirty="0"/>
          </a:p>
          <a:p>
            <a:r>
              <a:rPr lang="tr-TR" sz="2800" dirty="0" smtClean="0"/>
              <a:t>Bu </a:t>
            </a:r>
            <a:r>
              <a:rPr lang="tr-TR" sz="2800" dirty="0"/>
              <a:t>yüzden de bilgi gereksinimi kavramı yerini </a:t>
            </a:r>
            <a:endParaRPr lang="tr-TR" sz="2800" dirty="0" smtClean="0"/>
          </a:p>
          <a:p>
            <a:pPr lvl="1"/>
            <a:r>
              <a:rPr lang="tr-TR" sz="2400" dirty="0" smtClean="0"/>
              <a:t>“</a:t>
            </a:r>
            <a:r>
              <a:rPr lang="tr-TR" sz="2400" dirty="0"/>
              <a:t>bilgi gereksinimini karşılamaya yönelik bilgi arama” kavramına </a:t>
            </a:r>
            <a:r>
              <a:rPr lang="tr-TR" sz="2400" dirty="0" smtClean="0"/>
              <a:t>bırakmıştır.</a:t>
            </a:r>
            <a:endParaRPr lang="tr-TR" sz="2400" dirty="0"/>
          </a:p>
        </p:txBody>
      </p:sp>
    </p:spTree>
    <p:extLst>
      <p:ext uri="{BB962C8B-B14F-4D97-AF65-F5344CB8AC3E}">
        <p14:creationId xmlns:p14="http://schemas.microsoft.com/office/powerpoint/2010/main" val="2756046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marL="0" indent="0">
              <a:buNone/>
            </a:pPr>
            <a:r>
              <a:rPr lang="tr-TR" sz="2800" i="1" dirty="0" err="1" smtClean="0"/>
              <a:t>Campbell</a:t>
            </a:r>
            <a:r>
              <a:rPr lang="tr-TR" sz="2800" i="1" dirty="0" smtClean="0"/>
              <a:t> </a:t>
            </a:r>
            <a:r>
              <a:rPr lang="tr-TR" sz="2800" i="1" dirty="0"/>
              <a:t>bilgi gereksinimi kavramının özelliklerini </a:t>
            </a:r>
            <a:r>
              <a:rPr lang="tr-TR" sz="2800" i="1" dirty="0" smtClean="0"/>
              <a:t>belirlemiştir:</a:t>
            </a:r>
          </a:p>
          <a:p>
            <a:endParaRPr lang="tr-TR" dirty="0"/>
          </a:p>
          <a:p>
            <a:pPr>
              <a:buFont typeface="Wingdings" panose="05000000000000000000" pitchFamily="2" charset="2"/>
              <a:buChar char="Ø"/>
            </a:pPr>
            <a:r>
              <a:rPr lang="tr-TR" sz="2400" dirty="0" smtClean="0"/>
              <a:t>Bilgi </a:t>
            </a:r>
            <a:r>
              <a:rPr lang="tr-TR" sz="2400" dirty="0"/>
              <a:t>gereksinimi sadece bilgi arayan kişinin zihninde yer </a:t>
            </a:r>
            <a:r>
              <a:rPr lang="tr-TR" sz="2400" dirty="0" smtClean="0"/>
              <a:t>almaktadır.</a:t>
            </a:r>
          </a:p>
          <a:p>
            <a:pPr>
              <a:buFont typeface="Wingdings" panose="05000000000000000000" pitchFamily="2" charset="2"/>
              <a:buChar char="Ø"/>
            </a:pPr>
            <a:r>
              <a:rPr lang="tr-TR" sz="2400" dirty="0" smtClean="0"/>
              <a:t>Bilgiye </a:t>
            </a:r>
            <a:r>
              <a:rPr lang="tr-TR" sz="2400" dirty="0"/>
              <a:t>gereksinim duyan kişinin gereksinimleri, kişinin bilgiye maruz </a:t>
            </a:r>
            <a:r>
              <a:rPr lang="tr-TR" sz="2400" dirty="0" smtClean="0"/>
              <a:t>kalması sonucu </a:t>
            </a:r>
            <a:r>
              <a:rPr lang="tr-TR" sz="2400" dirty="0"/>
              <a:t>zaman içinde </a:t>
            </a:r>
            <a:r>
              <a:rPr lang="tr-TR" sz="2400" dirty="0" smtClean="0"/>
              <a:t>değişecektir.</a:t>
            </a:r>
          </a:p>
          <a:p>
            <a:pPr>
              <a:buFont typeface="Wingdings" panose="05000000000000000000" pitchFamily="2" charset="2"/>
              <a:buChar char="Ø"/>
            </a:pPr>
            <a:r>
              <a:rPr lang="tr-TR" sz="2400" dirty="0" smtClean="0"/>
              <a:t>Bilgi </a:t>
            </a:r>
            <a:r>
              <a:rPr lang="tr-TR" sz="2400" dirty="0"/>
              <a:t>arama faaliyeti sırasında, bilgi arayan kişinin davranışları diğer algılardan ziyade büyük oranda bilgi gereksinimi tarafından etkilenecektir. </a:t>
            </a:r>
            <a:endParaRPr lang="tr-TR" sz="2400" dirty="0" smtClean="0"/>
          </a:p>
          <a:p>
            <a:pPr>
              <a:buFont typeface="Wingdings" panose="05000000000000000000" pitchFamily="2" charset="2"/>
              <a:buChar char="Ø"/>
            </a:pPr>
            <a:r>
              <a:rPr lang="tr-TR" sz="2400" dirty="0" smtClean="0"/>
              <a:t>Doğası </a:t>
            </a:r>
            <a:r>
              <a:rPr lang="tr-TR" sz="2400" dirty="0"/>
              <a:t>gereği bilginin tanımlanması zordur çünkü sahip olmadığımız bilgiyi tanımlayamayız</a:t>
            </a:r>
            <a:r>
              <a:rPr lang="tr-TR" sz="2400" dirty="0" smtClean="0"/>
              <a:t>.</a:t>
            </a:r>
            <a:endParaRPr lang="tr-TR" sz="2400" dirty="0"/>
          </a:p>
        </p:txBody>
      </p:sp>
    </p:spTree>
    <p:extLst>
      <p:ext uri="{BB962C8B-B14F-4D97-AF65-F5344CB8AC3E}">
        <p14:creationId xmlns:p14="http://schemas.microsoft.com/office/powerpoint/2010/main" val="1558168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buFont typeface="Wingdings" panose="05000000000000000000" pitchFamily="2" charset="2"/>
              <a:buChar char="v"/>
            </a:pPr>
            <a:r>
              <a:rPr lang="tr-TR" sz="2800" dirty="0"/>
              <a:t>Bilgi gereksinimi, belirli bilginin, </a:t>
            </a:r>
            <a:r>
              <a:rPr lang="tr-TR" sz="2800" b="1" dirty="0"/>
              <a:t>belirli amacı </a:t>
            </a:r>
            <a:r>
              <a:rPr lang="tr-TR" sz="2800" dirty="0"/>
              <a:t>gerçekleştirmesine katkıda bulunduğu durumdur. </a:t>
            </a:r>
            <a:endParaRPr lang="tr-TR" sz="2800" dirty="0" smtClean="0"/>
          </a:p>
          <a:p>
            <a:pPr>
              <a:buFont typeface="Wingdings" panose="05000000000000000000" pitchFamily="2" charset="2"/>
              <a:buChar char="v"/>
            </a:pPr>
            <a:r>
              <a:rPr lang="tr-TR" sz="2800" dirty="0" smtClean="0"/>
              <a:t>Bilgi </a:t>
            </a:r>
            <a:r>
              <a:rPr lang="tr-TR" sz="2800" dirty="0"/>
              <a:t>gereksiniminde, amaç ve amaca ulaşmaya katkıda bulunacak olan şey </a:t>
            </a:r>
            <a:r>
              <a:rPr lang="tr-TR" sz="2800" b="1" dirty="0"/>
              <a:t>merak edilen </a:t>
            </a:r>
            <a:r>
              <a:rPr lang="tr-TR" sz="2800" b="1" dirty="0" smtClean="0"/>
              <a:t>bilgidir</a:t>
            </a:r>
            <a:r>
              <a:rPr lang="tr-TR" sz="2800" dirty="0" smtClean="0"/>
              <a:t>. </a:t>
            </a:r>
          </a:p>
          <a:p>
            <a:pPr>
              <a:buFont typeface="Wingdings" panose="05000000000000000000" pitchFamily="2" charset="2"/>
              <a:buChar char="v"/>
            </a:pPr>
            <a:r>
              <a:rPr lang="tr-TR" sz="2800" dirty="0" smtClean="0"/>
              <a:t>Bilgi </a:t>
            </a:r>
            <a:r>
              <a:rPr lang="tr-TR" sz="2800" dirty="0"/>
              <a:t>gereksinimi, bireyin kişisel ve </a:t>
            </a:r>
            <a:r>
              <a:rPr lang="tr-TR" sz="2800" dirty="0" smtClean="0"/>
              <a:t>iş yaşamında</a:t>
            </a:r>
            <a:r>
              <a:rPr lang="tr-TR" sz="2800" dirty="0"/>
              <a:t>, bilgi eksikliğinden kaynaklanan belirsiz durumların farkına </a:t>
            </a:r>
            <a:r>
              <a:rPr lang="tr-TR" sz="2800" dirty="0" smtClean="0"/>
              <a:t>varması ve </a:t>
            </a:r>
            <a:r>
              <a:rPr lang="tr-TR" sz="2800" dirty="0"/>
              <a:t>bireyin ulaşmak istediği bilginin nasıl ve nerede bulunacağına ilişkin sahip olduğu fikirlerin bir </a:t>
            </a:r>
            <a:r>
              <a:rPr lang="tr-TR" sz="2800" dirty="0" smtClean="0"/>
              <a:t>bütünüdür.</a:t>
            </a:r>
            <a:endParaRPr lang="tr-TR" sz="2800" dirty="0"/>
          </a:p>
        </p:txBody>
      </p:sp>
    </p:spTree>
    <p:extLst>
      <p:ext uri="{BB962C8B-B14F-4D97-AF65-F5344CB8AC3E}">
        <p14:creationId xmlns:p14="http://schemas.microsoft.com/office/powerpoint/2010/main" val="2911490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Bilgi gereksinimi kavramıyla ilgili farklı </a:t>
            </a:r>
            <a:r>
              <a:rPr lang="tr-TR" dirty="0" smtClean="0"/>
              <a:t>sınıflandırmalar yapılmıştır:</a:t>
            </a:r>
            <a:endParaRPr lang="tr-TR" dirty="0"/>
          </a:p>
        </p:txBody>
      </p:sp>
      <p:sp>
        <p:nvSpPr>
          <p:cNvPr id="3" name="İçerik Yer Tutucusu 2"/>
          <p:cNvSpPr>
            <a:spLocks noGrp="1"/>
          </p:cNvSpPr>
          <p:nvPr>
            <p:ph idx="1"/>
          </p:nvPr>
        </p:nvSpPr>
        <p:spPr/>
        <p:txBody>
          <a:bodyPr>
            <a:normAutofit/>
          </a:bodyPr>
          <a:lstStyle/>
          <a:p>
            <a:pPr algn="ctr"/>
            <a:r>
              <a:rPr lang="tr-TR" sz="2400" dirty="0"/>
              <a:t>“algılanan</a:t>
            </a:r>
            <a:r>
              <a:rPr lang="tr-TR" sz="2400" dirty="0" smtClean="0"/>
              <a:t>”,</a:t>
            </a:r>
          </a:p>
          <a:p>
            <a:pPr algn="ctr"/>
            <a:r>
              <a:rPr lang="tr-TR" sz="2400" dirty="0" smtClean="0"/>
              <a:t> </a:t>
            </a:r>
            <a:r>
              <a:rPr lang="tr-TR" sz="2400" dirty="0"/>
              <a:t>“mevcut”, </a:t>
            </a:r>
            <a:endParaRPr lang="tr-TR" sz="2400" dirty="0" smtClean="0"/>
          </a:p>
          <a:p>
            <a:pPr algn="ctr"/>
            <a:r>
              <a:rPr lang="tr-TR" sz="2400" dirty="0" smtClean="0"/>
              <a:t>“</a:t>
            </a:r>
            <a:r>
              <a:rPr lang="tr-TR" sz="2400" dirty="0"/>
              <a:t>idealleştirilmiş</a:t>
            </a:r>
            <a:r>
              <a:rPr lang="tr-TR" sz="2400" dirty="0" smtClean="0"/>
              <a:t>”,</a:t>
            </a:r>
          </a:p>
          <a:p>
            <a:pPr algn="ctr"/>
            <a:r>
              <a:rPr lang="tr-TR" sz="2400" dirty="0" smtClean="0"/>
              <a:t> </a:t>
            </a:r>
            <a:r>
              <a:rPr lang="tr-TR" sz="2400" dirty="0"/>
              <a:t>“sürekli”, </a:t>
            </a:r>
            <a:endParaRPr lang="tr-TR" sz="2400" dirty="0" smtClean="0"/>
          </a:p>
          <a:p>
            <a:pPr algn="ctr"/>
            <a:r>
              <a:rPr lang="tr-TR" sz="2400" dirty="0" smtClean="0"/>
              <a:t>“</a:t>
            </a:r>
            <a:r>
              <a:rPr lang="tr-TR" sz="2400" dirty="0"/>
              <a:t>ertelenmiş”, </a:t>
            </a:r>
            <a:endParaRPr lang="tr-TR" sz="2400" dirty="0" smtClean="0"/>
          </a:p>
          <a:p>
            <a:pPr algn="ctr"/>
            <a:r>
              <a:rPr lang="tr-TR" sz="2400" dirty="0" smtClean="0"/>
              <a:t>“</a:t>
            </a:r>
            <a:r>
              <a:rPr lang="tr-TR" sz="2400" dirty="0"/>
              <a:t>ani”, </a:t>
            </a:r>
            <a:endParaRPr lang="tr-TR" sz="2400" dirty="0" smtClean="0"/>
          </a:p>
          <a:p>
            <a:pPr algn="ctr"/>
            <a:r>
              <a:rPr lang="tr-TR" sz="2400" dirty="0" smtClean="0"/>
              <a:t>“</a:t>
            </a:r>
            <a:r>
              <a:rPr lang="tr-TR" sz="2400" dirty="0"/>
              <a:t>düzenli” ve “düzensiz” </a:t>
            </a:r>
          </a:p>
        </p:txBody>
      </p:sp>
    </p:spTree>
    <p:extLst>
      <p:ext uri="{BB962C8B-B14F-4D97-AF65-F5344CB8AC3E}">
        <p14:creationId xmlns:p14="http://schemas.microsoft.com/office/powerpoint/2010/main" val="3940206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568036" y="1898073"/>
            <a:ext cx="10785764" cy="5198466"/>
          </a:xfrm>
        </p:spPr>
        <p:txBody>
          <a:bodyPr>
            <a:normAutofit lnSpcReduction="10000"/>
          </a:bodyPr>
          <a:lstStyle/>
          <a:p>
            <a:r>
              <a:rPr lang="tr-TR" sz="2800" dirty="0" err="1" smtClean="0"/>
              <a:t>Nikoi</a:t>
            </a:r>
            <a:r>
              <a:rPr lang="tr-TR" sz="2800" dirty="0" smtClean="0"/>
              <a:t>, bilgi </a:t>
            </a:r>
            <a:r>
              <a:rPr lang="tr-TR" sz="2800" dirty="0"/>
              <a:t>gereksinimini</a:t>
            </a:r>
            <a:r>
              <a:rPr lang="tr-TR" sz="2800" dirty="0" smtClean="0"/>
              <a:t>,</a:t>
            </a:r>
          </a:p>
          <a:p>
            <a:pPr lvl="1"/>
            <a:r>
              <a:rPr lang="tr-TR" sz="2400" dirty="0" smtClean="0"/>
              <a:t> </a:t>
            </a:r>
            <a:r>
              <a:rPr lang="tr-TR" sz="2400" b="1" i="1" dirty="0" smtClean="0"/>
              <a:t>Sosyolojik </a:t>
            </a:r>
            <a:r>
              <a:rPr lang="tr-TR" sz="2400" b="1" i="1" dirty="0"/>
              <a:t>bilgi gereksinimi</a:t>
            </a:r>
            <a:r>
              <a:rPr lang="tr-TR" sz="2400" b="1" i="1" dirty="0" smtClean="0"/>
              <a:t>,</a:t>
            </a:r>
          </a:p>
          <a:p>
            <a:pPr lvl="2"/>
            <a:r>
              <a:rPr lang="tr-TR" sz="1800" i="1" u="sng" dirty="0" smtClean="0"/>
              <a:t>Yumuşak-</a:t>
            </a:r>
            <a:r>
              <a:rPr lang="tr-TR" sz="1800" i="1" u="sng" dirty="0" err="1" smtClean="0"/>
              <a:t>soft</a:t>
            </a:r>
            <a:r>
              <a:rPr lang="tr-TR" sz="1800" i="1" u="sng" dirty="0" smtClean="0"/>
              <a:t> bilgi; </a:t>
            </a:r>
            <a:r>
              <a:rPr lang="tr-TR" sz="1800" dirty="0"/>
              <a:t>bilgi toplumların tarihi ile ilgili bilgileri, yönetimin geleneksel siyasi işlerini, etnik kökenini ve sosyal gruplarını, geleneksel inanışları, sosyal </a:t>
            </a:r>
            <a:r>
              <a:rPr lang="tr-TR" sz="1800" dirty="0" smtClean="0"/>
              <a:t>normları ve </a:t>
            </a:r>
            <a:r>
              <a:rPr lang="tr-TR" sz="1800" dirty="0"/>
              <a:t>uygulamaları, ekonomik faaliyetleri, toplumlardaki sağlık koşullarını, toplumlardaki mevcut eğitim uygulamalarını ve son olarak çevre peyzajını </a:t>
            </a:r>
            <a:r>
              <a:rPr lang="tr-TR" sz="1800" dirty="0" smtClean="0"/>
              <a:t>içerir. </a:t>
            </a:r>
            <a:r>
              <a:rPr lang="tr-TR" sz="1800" dirty="0"/>
              <a:t>değer yüklü, öznel ve izlenimciliğe </a:t>
            </a:r>
            <a:r>
              <a:rPr lang="tr-TR" sz="1800" dirty="0" smtClean="0"/>
              <a:t>dayalıdır.</a:t>
            </a:r>
          </a:p>
          <a:p>
            <a:pPr lvl="2"/>
            <a:r>
              <a:rPr lang="tr-TR" sz="1800" i="1" u="sng" dirty="0" smtClean="0"/>
              <a:t>Sert-hard bilgi</a:t>
            </a:r>
            <a:r>
              <a:rPr lang="tr-TR" sz="1800" dirty="0" smtClean="0"/>
              <a:t>; </a:t>
            </a:r>
            <a:r>
              <a:rPr lang="tr-TR" sz="1800" dirty="0"/>
              <a:t>nüfusun dağılımını, yıllık mahsul üretim seviyelerini, gıda kıtlığı aylarını, bir toplumdaki çiftlik hayvanı sayısını, yılın belli zamanlarındaki gıda ürünlerinin fiyatlarını, farklı demografik grupların gelir seviyelerini, yerel faiz oranlarını </a:t>
            </a:r>
            <a:r>
              <a:rPr lang="tr-TR" sz="1800" dirty="0" smtClean="0"/>
              <a:t>içerir.</a:t>
            </a:r>
          </a:p>
          <a:p>
            <a:pPr lvl="2"/>
            <a:endParaRPr lang="tr-TR" sz="1800" dirty="0" smtClean="0"/>
          </a:p>
          <a:p>
            <a:pPr lvl="1"/>
            <a:r>
              <a:rPr lang="tr-TR" sz="2400" b="1" i="1" dirty="0" smtClean="0"/>
              <a:t>Ekolojik </a:t>
            </a:r>
            <a:r>
              <a:rPr lang="tr-TR" sz="2400" b="1" i="1" dirty="0"/>
              <a:t>bilgi </a:t>
            </a:r>
            <a:r>
              <a:rPr lang="tr-TR" sz="2400" b="1" i="1" dirty="0" smtClean="0"/>
              <a:t>gereksinimi</a:t>
            </a:r>
            <a:r>
              <a:rPr lang="tr-TR" sz="2400" dirty="0" smtClean="0"/>
              <a:t>; </a:t>
            </a:r>
            <a:r>
              <a:rPr lang="tr-TR" sz="2000" dirty="0"/>
              <a:t>kişinin yakın ve </a:t>
            </a:r>
            <a:r>
              <a:rPr lang="tr-TR" sz="2000" dirty="0" smtClean="0"/>
              <a:t>dış çevresiyle </a:t>
            </a:r>
            <a:r>
              <a:rPr lang="tr-TR" sz="2000" dirty="0"/>
              <a:t>ilgili olan “insan ekolojisi” çerçevesinde </a:t>
            </a:r>
            <a:r>
              <a:rPr lang="tr-TR" sz="2000" dirty="0" smtClean="0"/>
              <a:t>kullanılmıştır. </a:t>
            </a:r>
            <a:r>
              <a:rPr lang="tr-TR" sz="2000" dirty="0"/>
              <a:t>kalkınma girişimlerinin planlanmasında ve bunların etkisinin </a:t>
            </a:r>
            <a:r>
              <a:rPr lang="tr-TR" sz="2000" dirty="0" smtClean="0"/>
              <a:t>ölçülmesi, </a:t>
            </a:r>
            <a:r>
              <a:rPr lang="tr-TR" sz="2000" dirty="0"/>
              <a:t>Bireylerin, devlet politikaları hakkında daha fazla bilgi sahibi olmak </a:t>
            </a:r>
            <a:r>
              <a:rPr lang="tr-TR" sz="2000" dirty="0" smtClean="0"/>
              <a:t>istemesi.</a:t>
            </a:r>
            <a:endParaRPr lang="tr-TR" sz="2000" dirty="0"/>
          </a:p>
        </p:txBody>
      </p:sp>
    </p:spTree>
    <p:extLst>
      <p:ext uri="{BB962C8B-B14F-4D97-AF65-F5344CB8AC3E}">
        <p14:creationId xmlns:p14="http://schemas.microsoft.com/office/powerpoint/2010/main" val="3643679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 </a:t>
            </a:r>
            <a:r>
              <a:rPr lang="tr-TR" sz="3200" b="1" i="1" dirty="0" smtClean="0"/>
              <a:t>Bilişsel bilgi gereksinimi; </a:t>
            </a:r>
          </a:p>
          <a:p>
            <a:pPr lvl="1"/>
            <a:r>
              <a:rPr lang="tr-TR" sz="2800" b="1" i="1" dirty="0"/>
              <a:t>A</a:t>
            </a:r>
            <a:r>
              <a:rPr lang="tr-TR" sz="2800" b="1" i="1" dirty="0" smtClean="0"/>
              <a:t>çık bilgi </a:t>
            </a:r>
            <a:r>
              <a:rPr lang="tr-TR" sz="2800" dirty="0" smtClean="0"/>
              <a:t>(</a:t>
            </a:r>
            <a:r>
              <a:rPr lang="tr-TR" sz="2800" dirty="0" err="1" smtClean="0"/>
              <a:t>explicit</a:t>
            </a:r>
            <a:r>
              <a:rPr lang="tr-TR" sz="2800" dirty="0" smtClean="0"/>
              <a:t> </a:t>
            </a:r>
            <a:r>
              <a:rPr lang="tr-TR" sz="2800" dirty="0" err="1" smtClean="0"/>
              <a:t>information</a:t>
            </a:r>
            <a:r>
              <a:rPr lang="tr-TR" sz="2800" dirty="0" smtClean="0"/>
              <a:t>), </a:t>
            </a:r>
            <a:r>
              <a:rPr lang="tr-TR" sz="2800" dirty="0"/>
              <a:t>bireylerin, bir konudaki uygulamalar, kurallar hakkında öğrenmek istediği net bilgi türüdür.</a:t>
            </a:r>
            <a:endParaRPr lang="tr-TR" sz="2800" dirty="0" smtClean="0"/>
          </a:p>
          <a:p>
            <a:pPr lvl="1"/>
            <a:r>
              <a:rPr lang="tr-TR" sz="2800" dirty="0" smtClean="0"/>
              <a:t> </a:t>
            </a:r>
            <a:r>
              <a:rPr lang="tr-TR" sz="2800" b="1" i="1" dirty="0"/>
              <a:t>Ö</a:t>
            </a:r>
            <a:r>
              <a:rPr lang="tr-TR" sz="2800" b="1" i="1" dirty="0" smtClean="0"/>
              <a:t>rtük bilgi </a:t>
            </a:r>
            <a:r>
              <a:rPr lang="tr-TR" sz="2800" dirty="0" smtClean="0"/>
              <a:t>(</a:t>
            </a:r>
            <a:r>
              <a:rPr lang="tr-TR" sz="2800" dirty="0" err="1" smtClean="0"/>
              <a:t>tacit</a:t>
            </a:r>
            <a:r>
              <a:rPr lang="tr-TR" sz="2800" dirty="0" smtClean="0"/>
              <a:t> </a:t>
            </a:r>
            <a:r>
              <a:rPr lang="tr-TR" sz="2800" dirty="0" err="1" smtClean="0"/>
              <a:t>information</a:t>
            </a:r>
            <a:r>
              <a:rPr lang="tr-TR" sz="2800" dirty="0" smtClean="0"/>
              <a:t>); </a:t>
            </a:r>
            <a:r>
              <a:rPr lang="tr-TR" sz="2800" dirty="0"/>
              <a:t>bireylerin, diğer bireylerin deneyimlerine, yeteneğine, bilgisine, vereceği tavsiyelere yönelik almak istediği </a:t>
            </a:r>
            <a:r>
              <a:rPr lang="tr-TR" sz="2800" dirty="0" err="1"/>
              <a:t>bilgidi</a:t>
            </a:r>
            <a:endParaRPr lang="tr-TR" sz="2800" dirty="0" smtClean="0"/>
          </a:p>
          <a:p>
            <a:pPr lvl="1"/>
            <a:r>
              <a:rPr lang="tr-TR" sz="2800" b="1" i="1" dirty="0"/>
              <a:t>S</a:t>
            </a:r>
            <a:r>
              <a:rPr lang="tr-TR" sz="2800" b="1" i="1" dirty="0" smtClean="0"/>
              <a:t>istematik bilgi </a:t>
            </a:r>
            <a:r>
              <a:rPr lang="tr-TR" sz="2800" dirty="0" smtClean="0"/>
              <a:t>(</a:t>
            </a:r>
            <a:r>
              <a:rPr lang="tr-TR" sz="2800" dirty="0" err="1" smtClean="0"/>
              <a:t>anecdotal</a:t>
            </a:r>
            <a:r>
              <a:rPr lang="tr-TR" sz="2800" dirty="0" smtClean="0"/>
              <a:t> </a:t>
            </a:r>
            <a:r>
              <a:rPr lang="tr-TR" sz="2800" dirty="0" err="1" smtClean="0"/>
              <a:t>information</a:t>
            </a:r>
            <a:r>
              <a:rPr lang="tr-TR" sz="2800" dirty="0" smtClean="0"/>
              <a:t>); </a:t>
            </a:r>
            <a:r>
              <a:rPr lang="tr-TR" sz="2800" dirty="0"/>
              <a:t>“kim-neyi- biliyor?” yaklaşımını içermektedir</a:t>
            </a:r>
            <a:r>
              <a:rPr lang="tr-TR" sz="2800" dirty="0" smtClean="0"/>
              <a:t>. </a:t>
            </a:r>
            <a:r>
              <a:rPr lang="tr-TR" sz="2800" dirty="0"/>
              <a:t>B</a:t>
            </a:r>
            <a:r>
              <a:rPr lang="tr-TR" sz="2800" dirty="0" smtClean="0"/>
              <a:t>ilişsel </a:t>
            </a:r>
            <a:r>
              <a:rPr lang="tr-TR" sz="2800" dirty="0"/>
              <a:t>bilgi gereksinimi, eğitim gereksinimleriyle birlikte ele </a:t>
            </a:r>
            <a:r>
              <a:rPr lang="tr-TR" sz="2800" dirty="0" smtClean="0"/>
              <a:t>alınır.</a:t>
            </a:r>
            <a:endParaRPr lang="tr-TR" sz="2800" dirty="0"/>
          </a:p>
        </p:txBody>
      </p:sp>
    </p:spTree>
    <p:extLst>
      <p:ext uri="{BB962C8B-B14F-4D97-AF65-F5344CB8AC3E}">
        <p14:creationId xmlns:p14="http://schemas.microsoft.com/office/powerpoint/2010/main" val="1784570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75855" y="1737360"/>
            <a:ext cx="10379825" cy="4131734"/>
          </a:xfrm>
        </p:spPr>
        <p:txBody>
          <a:bodyPr>
            <a:normAutofit/>
          </a:bodyPr>
          <a:lstStyle/>
          <a:p>
            <a:r>
              <a:rPr lang="tr-TR" sz="2400" dirty="0" err="1" smtClean="0"/>
              <a:t>Warre</a:t>
            </a:r>
            <a:r>
              <a:rPr lang="tr-TR" sz="2400" dirty="0" smtClean="0"/>
              <a:t> bilgi gereksinimini; </a:t>
            </a:r>
          </a:p>
          <a:p>
            <a:pPr lvl="1"/>
            <a:r>
              <a:rPr lang="tr-TR" sz="2000" dirty="0" smtClean="0"/>
              <a:t>içsel </a:t>
            </a:r>
            <a:r>
              <a:rPr lang="tr-TR" sz="2000" dirty="0"/>
              <a:t>motivasyon durumları olarak </a:t>
            </a:r>
            <a:r>
              <a:rPr lang="tr-TR" sz="2000" dirty="0" smtClean="0"/>
              <a:t>ele alır.</a:t>
            </a:r>
          </a:p>
          <a:p>
            <a:endParaRPr lang="tr-TR" sz="2400" dirty="0"/>
          </a:p>
          <a:p>
            <a:r>
              <a:rPr lang="tr-TR" sz="2400" dirty="0"/>
              <a:t>Bireyler, içsel motivasyonlarıyla tetiklenen bilgiye ulaşma isteği ile, kütüphanelere, bilgi sistemlerine, danışma masalarına, çevrim-içi hizmetlere başvurmaktadır. </a:t>
            </a:r>
            <a:endParaRPr lang="tr-TR" sz="2400" dirty="0" smtClean="0"/>
          </a:p>
          <a:p>
            <a:endParaRPr lang="tr-TR" sz="2400" dirty="0" smtClean="0"/>
          </a:p>
          <a:p>
            <a:r>
              <a:rPr lang="tr-TR" sz="2400" dirty="0" smtClean="0"/>
              <a:t>Buradaki </a:t>
            </a:r>
            <a:r>
              <a:rPr lang="tr-TR" sz="2400" dirty="0"/>
              <a:t>amaç hayatlarını kolaylaştıracak ve onların eğitimine </a:t>
            </a:r>
            <a:r>
              <a:rPr lang="tr-TR" sz="2400" dirty="0" smtClean="0"/>
              <a:t>katkı sunacak </a:t>
            </a:r>
            <a:r>
              <a:rPr lang="tr-TR" sz="2400" dirty="0"/>
              <a:t>olan bilgiye erişmektir. </a:t>
            </a:r>
          </a:p>
        </p:txBody>
      </p:sp>
    </p:spTree>
    <p:extLst>
      <p:ext uri="{BB962C8B-B14F-4D97-AF65-F5344CB8AC3E}">
        <p14:creationId xmlns:p14="http://schemas.microsoft.com/office/powerpoint/2010/main" val="2635217565"/>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107</TotalTime>
  <Words>1279</Words>
  <Application>Microsoft Office PowerPoint</Application>
  <PresentationFormat>Geniş ekran</PresentationFormat>
  <Paragraphs>105</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Trebuchet MS</vt:lpstr>
      <vt:lpstr>Wingdings</vt:lpstr>
      <vt:lpstr>Wingdings 3</vt:lpstr>
      <vt:lpstr>Yüzeyler</vt:lpstr>
      <vt:lpstr>Bilgi Gereksiniminin Belirlenmesi</vt:lpstr>
      <vt:lpstr>PowerPoint Sunusu</vt:lpstr>
      <vt:lpstr>PowerPoint Sunusu</vt:lpstr>
      <vt:lpstr>PowerPoint Sunusu</vt:lpstr>
      <vt:lpstr>PowerPoint Sunusu</vt:lpstr>
      <vt:lpstr>Bilgi gereksinimi kavramıyla ilgili farklı sınıflandırmalar yapılmıştır:</vt:lpstr>
      <vt:lpstr>PowerPoint Sunusu</vt:lpstr>
      <vt:lpstr>PowerPoint Sunusu</vt:lpstr>
      <vt:lpstr>PowerPoint Sunusu</vt:lpstr>
      <vt:lpstr>PowerPoint Sunusu</vt:lpstr>
      <vt:lpstr>PowerPoint Sunusu</vt:lpstr>
      <vt:lpstr>  1. Bilgi okuryazarı bir hemşire; bilgi gereksinimini belirle ve ifade eder.    </vt:lpstr>
      <vt:lpstr>PowerPoint Sunusu</vt:lpstr>
      <vt:lpstr>2. Bilginin olası kaynaklarının tüm tür ve formatlarını belirler.</vt:lpstr>
      <vt:lpstr>PowerPoint Sunusu</vt:lpstr>
      <vt:lpstr>3. Hemşirelik ile ilgili alanlardaki literatürün nasıl oluştuğu ve nasıl üretildiği bilgisine sahiptir.</vt:lpstr>
      <vt:lpstr>PowerPoint Sunusu</vt:lpstr>
      <vt:lpstr>4. Bilgi gereksiniminin maliyet-yarar analizini yapar.</vt:lpstr>
      <vt:lpstr>5. Bilgi gereksiniminin doğasını ve boyutunu yeniden değerlendirir.</vt:lpstr>
      <vt:lpstr>Özet olarak,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Gereksiniminin Belirlenmesi</dc:title>
  <dc:creator>Barış SEZER</dc:creator>
  <cp:lastModifiedBy>Aslı</cp:lastModifiedBy>
  <cp:revision>14</cp:revision>
  <dcterms:created xsi:type="dcterms:W3CDTF">2021-03-13T20:20:49Z</dcterms:created>
  <dcterms:modified xsi:type="dcterms:W3CDTF">2023-10-18T06:58:48Z</dcterms:modified>
</cp:coreProperties>
</file>