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86A50C5-E2B4-4F7C-AF13-597A6393F4D3}"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E3C161-13D5-42CD-A8A5-5400F7423382}" type="slidenum">
              <a:rPr lang="tr-TR" smtClean="0"/>
              <a:t>‹#›</a:t>
            </a:fld>
            <a:endParaRPr lang="tr-TR"/>
          </a:p>
        </p:txBody>
      </p:sp>
    </p:spTree>
    <p:extLst>
      <p:ext uri="{BB962C8B-B14F-4D97-AF65-F5344CB8AC3E}">
        <p14:creationId xmlns:p14="http://schemas.microsoft.com/office/powerpoint/2010/main" val="559415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6A50C5-E2B4-4F7C-AF13-597A6393F4D3}"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E3C161-13D5-42CD-A8A5-5400F7423382}" type="slidenum">
              <a:rPr lang="tr-TR" smtClean="0"/>
              <a:t>‹#›</a:t>
            </a:fld>
            <a:endParaRPr lang="tr-TR"/>
          </a:p>
        </p:txBody>
      </p:sp>
    </p:spTree>
    <p:extLst>
      <p:ext uri="{BB962C8B-B14F-4D97-AF65-F5344CB8AC3E}">
        <p14:creationId xmlns:p14="http://schemas.microsoft.com/office/powerpoint/2010/main" val="124614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6A50C5-E2B4-4F7C-AF13-597A6393F4D3}"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E3C161-13D5-42CD-A8A5-5400F7423382}" type="slidenum">
              <a:rPr lang="tr-TR" smtClean="0"/>
              <a:t>‹#›</a:t>
            </a:fld>
            <a:endParaRPr lang="tr-TR"/>
          </a:p>
        </p:txBody>
      </p:sp>
    </p:spTree>
    <p:extLst>
      <p:ext uri="{BB962C8B-B14F-4D97-AF65-F5344CB8AC3E}">
        <p14:creationId xmlns:p14="http://schemas.microsoft.com/office/powerpoint/2010/main" val="1431647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6A50C5-E2B4-4F7C-AF13-597A6393F4D3}"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E3C161-13D5-42CD-A8A5-5400F7423382}" type="slidenum">
              <a:rPr lang="tr-TR" smtClean="0"/>
              <a:t>‹#›</a:t>
            </a:fld>
            <a:endParaRPr lang="tr-TR"/>
          </a:p>
        </p:txBody>
      </p:sp>
    </p:spTree>
    <p:extLst>
      <p:ext uri="{BB962C8B-B14F-4D97-AF65-F5344CB8AC3E}">
        <p14:creationId xmlns:p14="http://schemas.microsoft.com/office/powerpoint/2010/main" val="584476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86A50C5-E2B4-4F7C-AF13-597A6393F4D3}"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E3C161-13D5-42CD-A8A5-5400F7423382}" type="slidenum">
              <a:rPr lang="tr-TR" smtClean="0"/>
              <a:t>‹#›</a:t>
            </a:fld>
            <a:endParaRPr lang="tr-TR"/>
          </a:p>
        </p:txBody>
      </p:sp>
    </p:spTree>
    <p:extLst>
      <p:ext uri="{BB962C8B-B14F-4D97-AF65-F5344CB8AC3E}">
        <p14:creationId xmlns:p14="http://schemas.microsoft.com/office/powerpoint/2010/main" val="1492133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86A50C5-E2B4-4F7C-AF13-597A6393F4D3}"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E3C161-13D5-42CD-A8A5-5400F7423382}" type="slidenum">
              <a:rPr lang="tr-TR" smtClean="0"/>
              <a:t>‹#›</a:t>
            </a:fld>
            <a:endParaRPr lang="tr-TR"/>
          </a:p>
        </p:txBody>
      </p:sp>
    </p:spTree>
    <p:extLst>
      <p:ext uri="{BB962C8B-B14F-4D97-AF65-F5344CB8AC3E}">
        <p14:creationId xmlns:p14="http://schemas.microsoft.com/office/powerpoint/2010/main" val="1266448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86A50C5-E2B4-4F7C-AF13-597A6393F4D3}" type="datetimeFigureOut">
              <a:rPr lang="tr-TR" smtClean="0"/>
              <a:t>12.05.2020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E3C161-13D5-42CD-A8A5-5400F7423382}" type="slidenum">
              <a:rPr lang="tr-TR" smtClean="0"/>
              <a:t>‹#›</a:t>
            </a:fld>
            <a:endParaRPr lang="tr-TR"/>
          </a:p>
        </p:txBody>
      </p:sp>
    </p:spTree>
    <p:extLst>
      <p:ext uri="{BB962C8B-B14F-4D97-AF65-F5344CB8AC3E}">
        <p14:creationId xmlns:p14="http://schemas.microsoft.com/office/powerpoint/2010/main" val="1617162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86A50C5-E2B4-4F7C-AF13-597A6393F4D3}" type="datetimeFigureOut">
              <a:rPr lang="tr-TR" smtClean="0"/>
              <a:t>12.05.2020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E3C161-13D5-42CD-A8A5-5400F7423382}" type="slidenum">
              <a:rPr lang="tr-TR" smtClean="0"/>
              <a:t>‹#›</a:t>
            </a:fld>
            <a:endParaRPr lang="tr-TR"/>
          </a:p>
        </p:txBody>
      </p:sp>
    </p:spTree>
    <p:extLst>
      <p:ext uri="{BB962C8B-B14F-4D97-AF65-F5344CB8AC3E}">
        <p14:creationId xmlns:p14="http://schemas.microsoft.com/office/powerpoint/2010/main" val="3436590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6A50C5-E2B4-4F7C-AF13-597A6393F4D3}" type="datetimeFigureOut">
              <a:rPr lang="tr-TR" smtClean="0"/>
              <a:t>12.05.2020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E3C161-13D5-42CD-A8A5-5400F7423382}" type="slidenum">
              <a:rPr lang="tr-TR" smtClean="0"/>
              <a:t>‹#›</a:t>
            </a:fld>
            <a:endParaRPr lang="tr-TR"/>
          </a:p>
        </p:txBody>
      </p:sp>
    </p:spTree>
    <p:extLst>
      <p:ext uri="{BB962C8B-B14F-4D97-AF65-F5344CB8AC3E}">
        <p14:creationId xmlns:p14="http://schemas.microsoft.com/office/powerpoint/2010/main" val="231248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86A50C5-E2B4-4F7C-AF13-597A6393F4D3}"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E3C161-13D5-42CD-A8A5-5400F7423382}" type="slidenum">
              <a:rPr lang="tr-TR" smtClean="0"/>
              <a:t>‹#›</a:t>
            </a:fld>
            <a:endParaRPr lang="tr-TR"/>
          </a:p>
        </p:txBody>
      </p:sp>
    </p:spTree>
    <p:extLst>
      <p:ext uri="{BB962C8B-B14F-4D97-AF65-F5344CB8AC3E}">
        <p14:creationId xmlns:p14="http://schemas.microsoft.com/office/powerpoint/2010/main" val="3609719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86A50C5-E2B4-4F7C-AF13-597A6393F4D3}"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E3C161-13D5-42CD-A8A5-5400F7423382}" type="slidenum">
              <a:rPr lang="tr-TR" smtClean="0"/>
              <a:t>‹#›</a:t>
            </a:fld>
            <a:endParaRPr lang="tr-TR"/>
          </a:p>
        </p:txBody>
      </p:sp>
    </p:spTree>
    <p:extLst>
      <p:ext uri="{BB962C8B-B14F-4D97-AF65-F5344CB8AC3E}">
        <p14:creationId xmlns:p14="http://schemas.microsoft.com/office/powerpoint/2010/main" val="2227439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6A50C5-E2B4-4F7C-AF13-597A6393F4D3}" type="datetimeFigureOut">
              <a:rPr lang="tr-TR" smtClean="0"/>
              <a:t>12.05.2020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E3C161-13D5-42CD-A8A5-5400F7423382}" type="slidenum">
              <a:rPr lang="tr-TR" smtClean="0"/>
              <a:t>‹#›</a:t>
            </a:fld>
            <a:endParaRPr lang="tr-TR"/>
          </a:p>
        </p:txBody>
      </p:sp>
    </p:spTree>
    <p:extLst>
      <p:ext uri="{BB962C8B-B14F-4D97-AF65-F5344CB8AC3E}">
        <p14:creationId xmlns:p14="http://schemas.microsoft.com/office/powerpoint/2010/main" val="415988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2147455"/>
            <a:ext cx="9144000" cy="3110345"/>
          </a:xfrm>
        </p:spPr>
        <p:txBody>
          <a:bodyPr/>
          <a:lstStyle/>
          <a:p>
            <a:pPr algn="just"/>
            <a:r>
              <a:rPr lang="tr-TR" sz="3600" dirty="0" smtClean="0"/>
              <a:t>16. yüzyıl Macar matbaacıları «seyyar matbaa» olarak adlandırılan yeni bir anlayış getirmişler, bu şekilde ülkenin çeşitli bölgelerini bir baştan bir başa gezmişlerdir. </a:t>
            </a:r>
          </a:p>
          <a:p>
            <a:endParaRPr lang="tr-TR" dirty="0"/>
          </a:p>
        </p:txBody>
      </p:sp>
    </p:spTree>
    <p:extLst>
      <p:ext uri="{BB962C8B-B14F-4D97-AF65-F5344CB8AC3E}">
        <p14:creationId xmlns:p14="http://schemas.microsoft.com/office/powerpoint/2010/main" val="1462419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515600" cy="3328266"/>
          </a:xfrm>
        </p:spPr>
        <p:txBody>
          <a:bodyPr/>
          <a:lstStyle/>
          <a:p>
            <a:pPr marL="0" indent="0" algn="just">
              <a:buNone/>
            </a:pPr>
            <a:r>
              <a:rPr lang="tr-TR" sz="3200" dirty="0" smtClean="0"/>
              <a:t>17. ve 18. yüzyılda Macaristan’da </a:t>
            </a:r>
            <a:r>
              <a:rPr lang="tr-TR" sz="3200" u="sng" dirty="0" err="1" smtClean="0"/>
              <a:t>Pozsony</a:t>
            </a:r>
            <a:r>
              <a:rPr lang="tr-TR" sz="3200" u="sng" dirty="0" smtClean="0"/>
              <a:t>, </a:t>
            </a:r>
            <a:r>
              <a:rPr lang="tr-TR" sz="3200" u="sng" dirty="0" err="1" smtClean="0"/>
              <a:t>Nagyszombat</a:t>
            </a:r>
            <a:r>
              <a:rPr lang="tr-TR" sz="3200" u="sng" dirty="0" smtClean="0"/>
              <a:t>, </a:t>
            </a:r>
            <a:r>
              <a:rPr lang="tr-TR" sz="3200" u="sng" dirty="0" err="1" smtClean="0"/>
              <a:t>Gy</a:t>
            </a:r>
            <a:r>
              <a:rPr lang="hu-HU" sz="3200" u="sng" dirty="0" smtClean="0"/>
              <a:t>őr, Komáron, Buda, Pest, Debrecen, Kassa, </a:t>
            </a:r>
            <a:r>
              <a:rPr lang="hu-HU" sz="3200" dirty="0" smtClean="0"/>
              <a:t>Kolozsvár ve Nagyszeben </a:t>
            </a:r>
            <a:r>
              <a:rPr lang="tr-TR" sz="3200" dirty="0" smtClean="0"/>
              <a:t>matbaacılığın belli başlı yerleri arasında yer almaktadır. Matbaalar kısmen kilisenin gözetiminde, kısmen de Alman kökenli </a:t>
            </a:r>
            <a:r>
              <a:rPr lang="tr-TR" sz="3200" dirty="0" err="1" smtClean="0"/>
              <a:t>üstadların</a:t>
            </a:r>
            <a:r>
              <a:rPr lang="tr-TR" sz="3200" dirty="0" smtClean="0"/>
              <a:t> sorumluluğundaydı. Macar  matbaacılar nispeten daha azdı. </a:t>
            </a:r>
          </a:p>
          <a:p>
            <a:pPr marL="0" indent="0">
              <a:buNone/>
            </a:pPr>
            <a:endParaRPr lang="tr-TR" dirty="0"/>
          </a:p>
        </p:txBody>
      </p:sp>
    </p:spTree>
    <p:extLst>
      <p:ext uri="{BB962C8B-B14F-4D97-AF65-F5344CB8AC3E}">
        <p14:creationId xmlns:p14="http://schemas.microsoft.com/office/powerpoint/2010/main" val="1691084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sz="3200" dirty="0" smtClean="0"/>
              <a:t>16.yüzyılın ikinci yarısından itibaren basılı eserler daha çok </a:t>
            </a:r>
            <a:r>
              <a:rPr lang="tr-TR" sz="3200" dirty="0" err="1" smtClean="0"/>
              <a:t>protestan</a:t>
            </a:r>
            <a:r>
              <a:rPr lang="tr-TR" sz="3200" dirty="0" smtClean="0"/>
              <a:t> inancıyla ilgilidir. Bu eserler G</a:t>
            </a:r>
            <a:r>
              <a:rPr lang="hu-HU" sz="3200" dirty="0" smtClean="0"/>
              <a:t>á</a:t>
            </a:r>
            <a:r>
              <a:rPr lang="tr-TR" sz="3200" dirty="0" err="1" smtClean="0"/>
              <a:t>sp</a:t>
            </a:r>
            <a:r>
              <a:rPr lang="hu-HU" sz="3200" dirty="0" smtClean="0"/>
              <a:t>á</a:t>
            </a:r>
            <a:r>
              <a:rPr lang="tr-TR" sz="3200" dirty="0" smtClean="0"/>
              <a:t>r </a:t>
            </a:r>
            <a:r>
              <a:rPr lang="tr-TR" sz="3200" dirty="0" err="1" smtClean="0"/>
              <a:t>Heltai</a:t>
            </a:r>
            <a:r>
              <a:rPr lang="tr-TR" sz="3200" dirty="0" smtClean="0"/>
              <a:t>, </a:t>
            </a:r>
            <a:r>
              <a:rPr lang="tr-TR" sz="3200" dirty="0" err="1" smtClean="0"/>
              <a:t>Imre</a:t>
            </a:r>
            <a:r>
              <a:rPr lang="tr-TR" sz="3200" dirty="0" smtClean="0"/>
              <a:t> </a:t>
            </a:r>
            <a:r>
              <a:rPr lang="tr-TR" sz="3200" dirty="0" err="1" smtClean="0"/>
              <a:t>Ozorai</a:t>
            </a:r>
            <a:r>
              <a:rPr lang="tr-TR" sz="3200" dirty="0" smtClean="0"/>
              <a:t>, </a:t>
            </a:r>
            <a:r>
              <a:rPr lang="tr-TR" sz="3200" dirty="0" err="1" smtClean="0"/>
              <a:t>Andr</a:t>
            </a:r>
            <a:r>
              <a:rPr lang="hu-HU" sz="3200" dirty="0" smtClean="0"/>
              <a:t>á</a:t>
            </a:r>
            <a:r>
              <a:rPr lang="tr-TR" sz="3200" dirty="0" smtClean="0"/>
              <a:t>s </a:t>
            </a:r>
            <a:r>
              <a:rPr lang="tr-TR" sz="3200" dirty="0" err="1" smtClean="0"/>
              <a:t>Batizi</a:t>
            </a:r>
            <a:r>
              <a:rPr lang="tr-TR" sz="3200" dirty="0" smtClean="0"/>
              <a:t>, </a:t>
            </a:r>
            <a:r>
              <a:rPr lang="tr-TR" sz="3200" dirty="0" err="1" smtClean="0"/>
              <a:t>Péter</a:t>
            </a:r>
            <a:r>
              <a:rPr lang="tr-TR" sz="3200" dirty="0" smtClean="0"/>
              <a:t> </a:t>
            </a:r>
            <a:r>
              <a:rPr lang="tr-TR" sz="3200" dirty="0" err="1" smtClean="0"/>
              <a:t>Bornemisza</a:t>
            </a:r>
            <a:r>
              <a:rPr lang="tr-TR" sz="3200" dirty="0" smtClean="0"/>
              <a:t> gibi </a:t>
            </a:r>
            <a:r>
              <a:rPr lang="tr-TR" sz="3200" dirty="0" err="1" smtClean="0"/>
              <a:t>protestan</a:t>
            </a:r>
            <a:r>
              <a:rPr lang="tr-TR" sz="3200" dirty="0" smtClean="0"/>
              <a:t> yazarların kaleminden çıkmıştır. Katolik kilisesi daha sonra 16. yüzyılın sonunda ve 17 yüzyılın başında dini eserler bastırmaya başlamıştır. Bu yazarlar arasında </a:t>
            </a:r>
            <a:r>
              <a:rPr lang="tr-TR" sz="3200" dirty="0" err="1" smtClean="0"/>
              <a:t>Mikl</a:t>
            </a:r>
            <a:r>
              <a:rPr lang="hu-HU" sz="3200" dirty="0" smtClean="0"/>
              <a:t>ó</a:t>
            </a:r>
            <a:r>
              <a:rPr lang="tr-TR" sz="3200" dirty="0" smtClean="0"/>
              <a:t>s </a:t>
            </a:r>
            <a:r>
              <a:rPr lang="tr-TR" sz="3200" dirty="0" err="1" smtClean="0"/>
              <a:t>Telegdi</a:t>
            </a:r>
            <a:r>
              <a:rPr lang="tr-TR" sz="3200" dirty="0" smtClean="0"/>
              <a:t>, </a:t>
            </a:r>
            <a:r>
              <a:rPr lang="tr-TR" sz="3200" dirty="0" err="1" smtClean="0"/>
              <a:t>Péter</a:t>
            </a:r>
            <a:r>
              <a:rPr lang="tr-TR" sz="3200" dirty="0" smtClean="0"/>
              <a:t> P</a:t>
            </a:r>
            <a:r>
              <a:rPr lang="hu-HU" sz="3200" dirty="0" smtClean="0"/>
              <a:t>á</a:t>
            </a:r>
            <a:r>
              <a:rPr lang="tr-TR" sz="3200" dirty="0" err="1" smtClean="0"/>
              <a:t>zm</a:t>
            </a:r>
            <a:r>
              <a:rPr lang="hu-HU" sz="3200" dirty="0" smtClean="0"/>
              <a:t>á</a:t>
            </a:r>
            <a:r>
              <a:rPr lang="tr-TR" sz="3200" dirty="0" err="1" smtClean="0"/>
              <a:t>ny</a:t>
            </a:r>
            <a:r>
              <a:rPr lang="tr-TR" sz="3200" dirty="0" smtClean="0"/>
              <a:t>, </a:t>
            </a:r>
            <a:r>
              <a:rPr lang="tr-TR" sz="3200" dirty="0" err="1" smtClean="0"/>
              <a:t>György</a:t>
            </a:r>
            <a:r>
              <a:rPr lang="tr-TR" sz="3200" dirty="0" smtClean="0"/>
              <a:t> K</a:t>
            </a:r>
            <a:r>
              <a:rPr lang="hu-HU" sz="3200" dirty="0" smtClean="0"/>
              <a:t>á</a:t>
            </a:r>
            <a:r>
              <a:rPr lang="tr-TR" sz="3200" dirty="0" err="1" smtClean="0"/>
              <a:t>ldi</a:t>
            </a:r>
            <a:r>
              <a:rPr lang="tr-TR" sz="3200" dirty="0" smtClean="0"/>
              <a:t> yer almaktadır. </a:t>
            </a:r>
          </a:p>
          <a:p>
            <a:pPr marL="0" indent="0">
              <a:buNone/>
            </a:pPr>
            <a:endParaRPr lang="tr-TR" dirty="0"/>
          </a:p>
        </p:txBody>
      </p:sp>
    </p:spTree>
    <p:extLst>
      <p:ext uri="{BB962C8B-B14F-4D97-AF65-F5344CB8AC3E}">
        <p14:creationId xmlns:p14="http://schemas.microsoft.com/office/powerpoint/2010/main" val="777674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515600" cy="3203575"/>
          </a:xfrm>
        </p:spPr>
        <p:txBody>
          <a:bodyPr/>
          <a:lstStyle/>
          <a:p>
            <a:pPr marL="0" indent="0" algn="just">
              <a:buNone/>
            </a:pPr>
            <a:r>
              <a:rPr lang="tr-TR" sz="3200" dirty="0" err="1" smtClean="0"/>
              <a:t>Reformasyon</a:t>
            </a:r>
            <a:r>
              <a:rPr lang="tr-TR" sz="3200" dirty="0" smtClean="0"/>
              <a:t> hareketiyle birlikte ana dil kullanımı öne çıkmış ve Macar dilinde din dışı yazılar eser haline getirilerek basılmaya başlanmıştır. 16. yüzyılda Macarca basılı eserlerin içinde masallar, efsaneler, destanlar, dramalar yer alırken 17. yüzyıldan itibaren din dışı konularda çeşitlilik baş göstermiştir. </a:t>
            </a:r>
          </a:p>
          <a:p>
            <a:pPr marL="0" indent="0" algn="just">
              <a:buNone/>
            </a:pPr>
            <a:endParaRPr lang="tr-TR" dirty="0" smtClean="0"/>
          </a:p>
          <a:p>
            <a:pPr marL="0" indent="0">
              <a:buNone/>
            </a:pPr>
            <a:endParaRPr lang="tr-TR" dirty="0"/>
          </a:p>
        </p:txBody>
      </p:sp>
    </p:spTree>
    <p:extLst>
      <p:ext uri="{BB962C8B-B14F-4D97-AF65-F5344CB8AC3E}">
        <p14:creationId xmlns:p14="http://schemas.microsoft.com/office/powerpoint/2010/main" val="3199757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515600" cy="2718666"/>
          </a:xfrm>
        </p:spPr>
        <p:txBody>
          <a:bodyPr/>
          <a:lstStyle/>
          <a:p>
            <a:pPr marL="0" indent="0" algn="just">
              <a:buNone/>
            </a:pPr>
            <a:r>
              <a:rPr lang="hu-HU" sz="3600" dirty="0" smtClean="0"/>
              <a:t>16</a:t>
            </a:r>
            <a:r>
              <a:rPr lang="tr-TR" sz="3600" dirty="0" smtClean="0"/>
              <a:t>.yüzyılda 1527’de Krakow’da yayımlanan J</a:t>
            </a:r>
            <a:r>
              <a:rPr lang="hu-HU" sz="3600" dirty="0" smtClean="0"/>
              <a:t>á</a:t>
            </a:r>
            <a:r>
              <a:rPr lang="tr-TR" sz="3600" dirty="0" err="1" smtClean="0"/>
              <a:t>nos</a:t>
            </a:r>
            <a:r>
              <a:rPr lang="tr-TR" sz="3600" dirty="0" smtClean="0"/>
              <a:t> </a:t>
            </a:r>
            <a:r>
              <a:rPr lang="tr-TR" sz="3600" dirty="0" err="1" smtClean="0"/>
              <a:t>Sylvester’in</a:t>
            </a:r>
            <a:r>
              <a:rPr lang="tr-TR" sz="3600" dirty="0" smtClean="0"/>
              <a:t> </a:t>
            </a:r>
            <a:r>
              <a:rPr lang="tr-TR" sz="3600" dirty="0" err="1" smtClean="0"/>
              <a:t>Grammatica</a:t>
            </a:r>
            <a:r>
              <a:rPr lang="tr-TR" sz="3600" dirty="0" smtClean="0"/>
              <a:t> </a:t>
            </a:r>
            <a:r>
              <a:rPr lang="tr-TR" sz="3600" dirty="0" err="1" smtClean="0"/>
              <a:t>Hvngaro-Latina</a:t>
            </a:r>
            <a:r>
              <a:rPr lang="tr-TR" sz="3600" dirty="0" smtClean="0"/>
              <a:t> adlı Latince eseri Macarca örnekler </a:t>
            </a:r>
            <a:r>
              <a:rPr lang="tr-TR" sz="3600" smtClean="0"/>
              <a:t>sunarak </a:t>
            </a:r>
            <a:r>
              <a:rPr lang="tr-TR" sz="3600" smtClean="0"/>
              <a:t>Latince-Macarca </a:t>
            </a:r>
            <a:r>
              <a:rPr lang="tr-TR" sz="3600" dirty="0" smtClean="0"/>
              <a:t>dilbilgisini anlatmaktadır.</a:t>
            </a:r>
          </a:p>
          <a:p>
            <a:pPr marL="0" indent="0">
              <a:buNone/>
            </a:pPr>
            <a:endParaRPr lang="tr-TR" dirty="0"/>
          </a:p>
        </p:txBody>
      </p:sp>
    </p:spTree>
    <p:extLst>
      <p:ext uri="{BB962C8B-B14F-4D97-AF65-F5344CB8AC3E}">
        <p14:creationId xmlns:p14="http://schemas.microsoft.com/office/powerpoint/2010/main" val="3438346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İçerik Yer Tutucusu 4"/>
          <p:cNvSpPr>
            <a:spLocks noGrp="1"/>
          </p:cNvSpPr>
          <p:nvPr>
            <p:ph idx="1"/>
          </p:nvPr>
        </p:nvSpPr>
        <p:spPr/>
        <p:txBody>
          <a:bodyPr/>
          <a:lstStyle/>
          <a:p>
            <a:pPr marL="0" indent="0">
              <a:buNone/>
            </a:pPr>
            <a:r>
              <a:rPr lang="tr-TR" b="1" dirty="0"/>
              <a:t>Kaynak: </a:t>
            </a:r>
            <a:r>
              <a:rPr lang="hu-HU" dirty="0"/>
              <a:t>Bárczi G., Benkő L., Berrár J., (1967), </a:t>
            </a:r>
            <a:r>
              <a:rPr lang="hu-HU" b="1" dirty="0"/>
              <a:t>A magyar nyelvtörténete</a:t>
            </a:r>
            <a:r>
              <a:rPr lang="hu-HU" dirty="0"/>
              <a:t>, Budapest: Nemzeti </a:t>
            </a:r>
            <a:r>
              <a:rPr lang="hu-HU" dirty="0" smtClean="0"/>
              <a:t>Tankön</a:t>
            </a:r>
            <a:r>
              <a:rPr lang="tr-TR" smtClean="0"/>
              <a:t>y</a:t>
            </a:r>
            <a:r>
              <a:rPr lang="hu-HU" smtClean="0"/>
              <a:t>vkiadó</a:t>
            </a:r>
            <a:r>
              <a:rPr lang="hu-HU" dirty="0"/>
              <a:t>. </a:t>
            </a:r>
            <a:endParaRPr lang="tr-TR" dirty="0"/>
          </a:p>
          <a:p>
            <a:endParaRPr lang="tr-TR" dirty="0"/>
          </a:p>
        </p:txBody>
      </p:sp>
    </p:spTree>
    <p:extLst>
      <p:ext uri="{BB962C8B-B14F-4D97-AF65-F5344CB8AC3E}">
        <p14:creationId xmlns:p14="http://schemas.microsoft.com/office/powerpoint/2010/main" val="304452594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249</Words>
  <Application>Microsoft Office PowerPoint</Application>
  <PresentationFormat>Geniş ekran</PresentationFormat>
  <Paragraphs>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11</cp:revision>
  <dcterms:created xsi:type="dcterms:W3CDTF">2020-05-01T13:33:38Z</dcterms:created>
  <dcterms:modified xsi:type="dcterms:W3CDTF">2020-05-12T04:16:17Z</dcterms:modified>
</cp:coreProperties>
</file>