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8" r:id="rId2"/>
    <p:sldId id="309" r:id="rId3"/>
    <p:sldId id="310" r:id="rId4"/>
    <p:sldId id="311" r:id="rId5"/>
    <p:sldId id="312" r:id="rId6"/>
    <p:sldId id="313" r:id="rId7"/>
    <p:sldId id="314" r:id="rId8"/>
    <p:sldId id="320" r:id="rId9"/>
    <p:sldId id="321" r:id="rId10"/>
    <p:sldId id="32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2" d="100"/>
          <a:sy n="72" d="100"/>
        </p:scale>
        <p:origin x="-404"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308D424E-79A5-4772-BC79-F5D7A4E64048}"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4234970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308D424E-79A5-4772-BC79-F5D7A4E64048}"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2908146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308D424E-79A5-4772-BC79-F5D7A4E64048}"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1528291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308D424E-79A5-4772-BC79-F5D7A4E64048}"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2070309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08D424E-79A5-4772-BC79-F5D7A4E64048}"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982007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308D424E-79A5-4772-BC79-F5D7A4E64048}"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4278279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308D424E-79A5-4772-BC79-F5D7A4E64048}"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4087706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308D424E-79A5-4772-BC79-F5D7A4E64048}" type="datetimeFigureOut">
              <a:rPr lang="en-GB" smtClean="0"/>
              <a:t>03/05/2020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2833113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08D424E-79A5-4772-BC79-F5D7A4E64048}"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1844698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08D424E-79A5-4772-BC79-F5D7A4E64048}"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4038329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08D424E-79A5-4772-BC79-F5D7A4E64048}"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D8BD404A-F2F4-4C6E-9A5D-9EE1A6D45C1C}" type="slidenum">
              <a:rPr lang="en-GB" smtClean="0"/>
              <a:t>‹#›</a:t>
            </a:fld>
            <a:endParaRPr lang="en-GB"/>
          </a:p>
        </p:txBody>
      </p:sp>
    </p:spTree>
    <p:extLst>
      <p:ext uri="{BB962C8B-B14F-4D97-AF65-F5344CB8AC3E}">
        <p14:creationId xmlns:p14="http://schemas.microsoft.com/office/powerpoint/2010/main" val="2363250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D424E-79A5-4772-BC79-F5D7A4E64048}" type="datetimeFigureOut">
              <a:rPr lang="en-GB" smtClean="0"/>
              <a:t>03/05/2020</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BD404A-F2F4-4C6E-9A5D-9EE1A6D45C1C}" type="slidenum">
              <a:rPr lang="en-GB" smtClean="0"/>
              <a:t>‹#›</a:t>
            </a:fld>
            <a:endParaRPr lang="en-GB"/>
          </a:p>
        </p:txBody>
      </p:sp>
    </p:spTree>
    <p:extLst>
      <p:ext uri="{BB962C8B-B14F-4D97-AF65-F5344CB8AC3E}">
        <p14:creationId xmlns:p14="http://schemas.microsoft.com/office/powerpoint/2010/main" val="1042545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800" b="1" dirty="0" smtClean="0"/>
              <a:t>10. HAFTA</a:t>
            </a:r>
            <a:br>
              <a:rPr lang="tr-TR" sz="4800" b="1" dirty="0" smtClean="0"/>
            </a:br>
            <a:endParaRPr lang="en-GB" sz="4800" b="1" dirty="0"/>
          </a:p>
        </p:txBody>
      </p:sp>
    </p:spTree>
    <p:extLst>
      <p:ext uri="{BB962C8B-B14F-4D97-AF65-F5344CB8AC3E}">
        <p14:creationId xmlns:p14="http://schemas.microsoft.com/office/powerpoint/2010/main" val="3856976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6"/>
          <p:cNvSpPr>
            <a:spLocks noGrp="1" noChangeArrowheads="1"/>
          </p:cNvSpPr>
          <p:nvPr>
            <p:ph type="title"/>
          </p:nvPr>
        </p:nvSpPr>
        <p:spPr>
          <a:xfrm>
            <a:off x="1703389" y="115888"/>
            <a:ext cx="2663825" cy="6107112"/>
          </a:xfrm>
          <a:solidFill>
            <a:srgbClr val="CCFFFF"/>
          </a:solidFill>
          <a:ln w="38100" cmpd="dbl">
            <a:solidFill>
              <a:srgbClr val="FF0000"/>
            </a:solidFill>
            <a:miter lim="800000"/>
            <a:headEnd/>
            <a:tailEnd/>
          </a:ln>
        </p:spPr>
        <p:txBody>
          <a:bodyPr/>
          <a:lstStyle/>
          <a:p>
            <a:pPr algn="l" eaLnBrk="1" hangingPunct="1">
              <a:lnSpc>
                <a:spcPct val="110000"/>
              </a:lnSpc>
            </a:pPr>
            <a:r>
              <a:rPr lang="tr-TR" altLang="tr-TR" sz="2000"/>
              <a:t>Diğer bir mat türü </a:t>
            </a:r>
            <a:r>
              <a:rPr lang="tr-TR" altLang="tr-TR" sz="2000" b="1">
                <a:solidFill>
                  <a:srgbClr val="FF0000"/>
                </a:solidFill>
              </a:rPr>
              <a:t>ARKA YATAY MATIDIR.</a:t>
            </a:r>
            <a:r>
              <a:rPr lang="tr-TR" altLang="tr-TR" sz="2000">
                <a:solidFill>
                  <a:srgbClr val="FF0000"/>
                </a:solidFill>
              </a:rPr>
              <a:t> </a:t>
            </a:r>
            <a:br>
              <a:rPr lang="tr-TR" altLang="tr-TR" sz="2000">
                <a:solidFill>
                  <a:srgbClr val="FF0000"/>
                </a:solidFill>
              </a:rPr>
            </a:br>
            <a:r>
              <a:rPr lang="tr-TR" altLang="tr-TR" sz="2000">
                <a:solidFill>
                  <a:srgbClr val="FF0000"/>
                </a:solidFill>
              </a:rPr>
              <a:t/>
            </a:r>
            <a:br>
              <a:rPr lang="tr-TR" altLang="tr-TR" sz="2000">
                <a:solidFill>
                  <a:srgbClr val="FF0000"/>
                </a:solidFill>
              </a:rPr>
            </a:br>
            <a:r>
              <a:rPr lang="tr-TR" altLang="tr-TR" sz="2000"/>
              <a:t>Bu durumda Siyah kalesiyle yeni piyonu almıştır. </a:t>
            </a:r>
            <a:br>
              <a:rPr lang="tr-TR" altLang="tr-TR" sz="2000"/>
            </a:br>
            <a:r>
              <a:rPr lang="tr-TR" altLang="tr-TR" sz="2000"/>
              <a:t/>
            </a:r>
            <a:br>
              <a:rPr lang="tr-TR" altLang="tr-TR" sz="2000"/>
            </a:br>
            <a:r>
              <a:rPr lang="tr-TR" altLang="tr-TR" sz="2000"/>
              <a:t>Fakat şimdi Beyaz Kale ile en dibe kadar ilerleyerek </a:t>
            </a:r>
            <a:r>
              <a:rPr lang="tr-TR" altLang="tr-TR" sz="2000" b="1">
                <a:solidFill>
                  <a:srgbClr val="FF0000"/>
                </a:solidFill>
              </a:rPr>
              <a:t>ŞAH MAT</a:t>
            </a:r>
            <a:r>
              <a:rPr lang="tr-TR" altLang="tr-TR" sz="2000"/>
              <a:t> edebilirsiniz. </a:t>
            </a:r>
            <a:br>
              <a:rPr lang="tr-TR" altLang="tr-TR" sz="2000"/>
            </a:br>
            <a:r>
              <a:rPr lang="tr-TR" altLang="tr-TR" sz="2000"/>
              <a:t/>
            </a:r>
            <a:br>
              <a:rPr lang="tr-TR" altLang="tr-TR" sz="2000"/>
            </a:br>
            <a:r>
              <a:rPr lang="tr-TR" altLang="tr-TR" sz="2000"/>
              <a:t>Siyah Şahın kaçabilecek yeri yoktur. </a:t>
            </a:r>
          </a:p>
        </p:txBody>
      </p:sp>
      <p:pic>
        <p:nvPicPr>
          <p:cNvPr id="134147" name="Picture 5" descr="mate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513263" y="117476"/>
            <a:ext cx="6119812" cy="6119813"/>
          </a:xfrm>
          <a:noFill/>
          <a:ln w="19050">
            <a:solidFill>
              <a:srgbClr val="FF0000"/>
            </a:solidFill>
            <a:miter lim="800000"/>
            <a:headEnd/>
            <a:tailEnd/>
          </a:ln>
        </p:spPr>
      </p:pic>
    </p:spTree>
    <p:extLst>
      <p:ext uri="{BB962C8B-B14F-4D97-AF65-F5344CB8AC3E}">
        <p14:creationId xmlns:p14="http://schemas.microsoft.com/office/powerpoint/2010/main" val="457786168"/>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6"/>
          <p:cNvSpPr>
            <a:spLocks noGrp="1" noChangeArrowheads="1"/>
          </p:cNvSpPr>
          <p:nvPr>
            <p:ph type="title"/>
          </p:nvPr>
        </p:nvSpPr>
        <p:spPr>
          <a:xfrm>
            <a:off x="1631951" y="188914"/>
            <a:ext cx="3527425" cy="6192837"/>
          </a:xfrm>
          <a:solidFill>
            <a:srgbClr val="CCFFFF"/>
          </a:solidFill>
          <a:ln w="19050">
            <a:solidFill>
              <a:srgbClr val="FF0000"/>
            </a:solidFill>
            <a:miter lim="800000"/>
            <a:headEnd/>
            <a:tailEnd/>
          </a:ln>
        </p:spPr>
        <p:txBody>
          <a:bodyPr/>
          <a:lstStyle/>
          <a:p>
            <a:pPr algn="l" eaLnBrk="1" hangingPunct="1">
              <a:lnSpc>
                <a:spcPct val="170000"/>
              </a:lnSpc>
            </a:pPr>
            <a:r>
              <a:rPr lang="tr-TR" altLang="tr-TR" sz="2400" b="1"/>
              <a:t>1.</a:t>
            </a:r>
            <a:r>
              <a:rPr lang="tr-TR" altLang="tr-TR" sz="2400"/>
              <a:t> Satranç futboldaki gibi bir </a:t>
            </a:r>
            <a:r>
              <a:rPr lang="tr-TR" altLang="tr-TR" sz="2400" b="1"/>
              <a:t>ATAK </a:t>
            </a:r>
            <a:r>
              <a:rPr lang="tr-TR" altLang="tr-TR" sz="2400"/>
              <a:t>ve </a:t>
            </a:r>
            <a:r>
              <a:rPr lang="tr-TR" altLang="tr-TR" sz="2400" b="1"/>
              <a:t>DEFANS</a:t>
            </a:r>
            <a:r>
              <a:rPr lang="tr-TR" altLang="tr-TR" sz="2400"/>
              <a:t> oyunudur. </a:t>
            </a:r>
            <a:br>
              <a:rPr lang="tr-TR" altLang="tr-TR" sz="2400"/>
            </a:br>
            <a:r>
              <a:rPr lang="tr-TR" altLang="tr-TR" sz="2400"/>
              <a:t/>
            </a:r>
            <a:br>
              <a:rPr lang="tr-TR" altLang="tr-TR" sz="2400"/>
            </a:br>
            <a:r>
              <a:rPr lang="tr-TR" altLang="tr-TR" sz="2400"/>
              <a:t>Bu dersde üç terimi anlatacağız, </a:t>
            </a:r>
            <a:r>
              <a:rPr lang="tr-TR" altLang="tr-TR" sz="2400" b="1"/>
              <a:t>ATAK, DEFANS</a:t>
            </a:r>
            <a:r>
              <a:rPr lang="tr-TR" altLang="tr-TR" sz="2400"/>
              <a:t> ve </a:t>
            </a:r>
            <a:r>
              <a:rPr lang="tr-TR" altLang="tr-TR" sz="2400" b="1"/>
              <a:t>TEHDİT</a:t>
            </a:r>
            <a:r>
              <a:rPr lang="tr-TR" altLang="tr-TR" sz="2400"/>
              <a:t> ve bunların satrançta nasıl kullanıldığını göreceğiz. </a:t>
            </a:r>
          </a:p>
        </p:txBody>
      </p:sp>
      <p:pic>
        <p:nvPicPr>
          <p:cNvPr id="120835" name="Picture 5" descr="fullbd"/>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264150" y="836614"/>
            <a:ext cx="5295900" cy="5545137"/>
          </a:xfrm>
          <a:noFill/>
          <a:ln w="19050">
            <a:solidFill>
              <a:srgbClr val="FF0000"/>
            </a:solidFill>
            <a:miter lim="800000"/>
            <a:headEnd/>
            <a:tailEnd/>
          </a:ln>
        </p:spPr>
      </p:pic>
      <p:sp>
        <p:nvSpPr>
          <p:cNvPr id="120836" name="WordArt 8"/>
          <p:cNvSpPr>
            <a:spLocks noChangeArrowheads="1" noChangeShapeType="1" noTextEdit="1"/>
          </p:cNvSpPr>
          <p:nvPr/>
        </p:nvSpPr>
        <p:spPr bwMode="auto">
          <a:xfrm>
            <a:off x="5375275" y="188913"/>
            <a:ext cx="5126038" cy="468312"/>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GB" sz="3600" kern="10">
                <a:ln w="9525">
                  <a:solidFill>
                    <a:srgbClr val="FFFF99"/>
                  </a:solidFill>
                  <a:round/>
                  <a:headEnd/>
                  <a:tailEnd/>
                </a:ln>
                <a:solidFill>
                  <a:srgbClr val="FF0000"/>
                </a:solidFill>
                <a:latin typeface="Arial Black" panose="020B0A04020102020204" pitchFamily="34" charset="0"/>
              </a:rPr>
              <a:t>SALDIRI VE SAVUNMA</a:t>
            </a:r>
          </a:p>
        </p:txBody>
      </p:sp>
    </p:spTree>
    <p:extLst>
      <p:ext uri="{BB962C8B-B14F-4D97-AF65-F5344CB8AC3E}">
        <p14:creationId xmlns:p14="http://schemas.microsoft.com/office/powerpoint/2010/main" val="1111975892"/>
      </p:ext>
    </p:extLst>
  </p:cSld>
  <p:clrMapOvr>
    <a:masterClrMapping/>
  </p:clrMapOvr>
  <p:transition spd="slow">
    <p:fad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1981200" y="274638"/>
            <a:ext cx="8218488" cy="5746750"/>
          </a:xfrm>
          <a:solidFill>
            <a:srgbClr val="CCFFFF"/>
          </a:solidFill>
          <a:ln w="28575">
            <a:solidFill>
              <a:srgbClr val="FF0000"/>
            </a:solidFill>
            <a:miter lim="800000"/>
            <a:headEnd/>
            <a:tailEnd/>
          </a:ln>
        </p:spPr>
        <p:txBody>
          <a:bodyPr/>
          <a:lstStyle/>
          <a:p>
            <a:pPr algn="l" eaLnBrk="1" hangingPunct="1">
              <a:lnSpc>
                <a:spcPct val="120000"/>
              </a:lnSpc>
            </a:pPr>
            <a:r>
              <a:rPr lang="tr-TR" altLang="tr-TR" sz="2000" b="1"/>
              <a:t>2.</a:t>
            </a:r>
            <a:r>
              <a:rPr lang="tr-TR" altLang="tr-TR" sz="2000"/>
              <a:t> Eğer bir taş diğer taşı alabilecek durumdaysa buna </a:t>
            </a:r>
            <a:r>
              <a:rPr lang="tr-TR" altLang="tr-TR" sz="2000" b="1"/>
              <a:t>ATAK</a:t>
            </a:r>
            <a:r>
              <a:rPr lang="tr-TR" altLang="tr-TR" sz="2000"/>
              <a:t> denir. </a:t>
            </a:r>
            <a:br>
              <a:rPr lang="tr-TR" altLang="tr-TR" sz="2000"/>
            </a:br>
            <a:r>
              <a:rPr lang="tr-TR" altLang="tr-TR" sz="2000"/>
              <a:t/>
            </a:r>
            <a:br>
              <a:rPr lang="tr-TR" altLang="tr-TR" sz="2000"/>
            </a:br>
            <a:r>
              <a:rPr lang="tr-TR" altLang="tr-TR" sz="2000"/>
              <a:t>Daha sonra taşlara saldırabildiğiniz gibi </a:t>
            </a:r>
            <a:r>
              <a:rPr lang="tr-TR" altLang="tr-TR" sz="2000" b="1"/>
              <a:t>KARELERE</a:t>
            </a:r>
            <a:r>
              <a:rPr lang="tr-TR" altLang="tr-TR" sz="2000"/>
              <a:t> de saldırabileceğinizi göreceksiniz. </a:t>
            </a:r>
            <a:br>
              <a:rPr lang="tr-TR" altLang="tr-TR" sz="2000"/>
            </a:br>
            <a:r>
              <a:rPr lang="tr-TR" altLang="tr-TR" sz="2000"/>
              <a:t/>
            </a:r>
            <a:br>
              <a:rPr lang="tr-TR" altLang="tr-TR" sz="2000"/>
            </a:br>
            <a:r>
              <a:rPr lang="tr-TR" altLang="tr-TR" sz="2000"/>
              <a:t>Fakat bu derste </a:t>
            </a:r>
            <a:r>
              <a:rPr lang="tr-TR" altLang="tr-TR" sz="2000" b="1"/>
              <a:t>TAŞLARA ATAĞI</a:t>
            </a:r>
            <a:r>
              <a:rPr lang="tr-TR" altLang="tr-TR" sz="2000"/>
              <a:t> göreceğiz. </a:t>
            </a:r>
            <a:br>
              <a:rPr lang="tr-TR" altLang="tr-TR" sz="2000"/>
            </a:br>
            <a:r>
              <a:rPr lang="tr-TR" altLang="tr-TR" sz="2000"/>
              <a:t/>
            </a:r>
            <a:br>
              <a:rPr lang="tr-TR" altLang="tr-TR" sz="2000"/>
            </a:br>
            <a:r>
              <a:rPr lang="tr-TR" altLang="tr-TR" sz="2000" b="1"/>
              <a:t>3.</a:t>
            </a:r>
            <a:r>
              <a:rPr lang="tr-TR" altLang="tr-TR" sz="2000"/>
              <a:t> Varsayın ki ben sizin taşlarınızdan birine</a:t>
            </a:r>
            <a:r>
              <a:rPr lang="tr-TR" altLang="tr-TR" sz="2000" b="1"/>
              <a:t> SALDIRIYORUM.</a:t>
            </a:r>
            <a:r>
              <a:rPr lang="tr-TR" altLang="tr-TR" sz="2000"/>
              <a:t> Ama sizinde ben bu taşı aldığımda, o taşı geri alacak taşınız var. </a:t>
            </a:r>
            <a:br>
              <a:rPr lang="tr-TR" altLang="tr-TR" sz="2000"/>
            </a:br>
            <a:r>
              <a:rPr lang="tr-TR" altLang="tr-TR" sz="2000"/>
              <a:t/>
            </a:r>
            <a:br>
              <a:rPr lang="tr-TR" altLang="tr-TR" sz="2000"/>
            </a:br>
            <a:r>
              <a:rPr lang="tr-TR" altLang="tr-TR" sz="2000"/>
              <a:t>Bu taşa</a:t>
            </a:r>
            <a:r>
              <a:rPr lang="tr-TR" altLang="tr-TR" sz="2000" b="1"/>
              <a:t> SAVUNMA TAŞI</a:t>
            </a:r>
            <a:r>
              <a:rPr lang="tr-TR" altLang="tr-TR" sz="2000"/>
              <a:t> denir. </a:t>
            </a:r>
            <a:br>
              <a:rPr lang="tr-TR" altLang="tr-TR" sz="2000"/>
            </a:br>
            <a:r>
              <a:rPr lang="tr-TR" altLang="tr-TR" sz="2000"/>
              <a:t/>
            </a:r>
            <a:br>
              <a:rPr lang="tr-TR" altLang="tr-TR" sz="2000"/>
            </a:br>
            <a:r>
              <a:rPr lang="tr-TR" altLang="tr-TR" sz="2000" b="1"/>
              <a:t>ATAK VE DEFANS</a:t>
            </a:r>
            <a:r>
              <a:rPr lang="tr-TR" altLang="tr-TR" sz="2000"/>
              <a:t> satrancı oluşturan şeylerdir. </a:t>
            </a:r>
            <a:br>
              <a:rPr lang="tr-TR" altLang="tr-TR" sz="2000"/>
            </a:br>
            <a:endParaRPr lang="tr-TR" altLang="tr-TR" sz="2000"/>
          </a:p>
        </p:txBody>
      </p:sp>
    </p:spTree>
    <p:extLst>
      <p:ext uri="{BB962C8B-B14F-4D97-AF65-F5344CB8AC3E}">
        <p14:creationId xmlns:p14="http://schemas.microsoft.com/office/powerpoint/2010/main" val="934393740"/>
      </p:ext>
    </p:extLst>
  </p:cSld>
  <p:clrMapOvr>
    <a:masterClrMapping/>
  </p:clrMapOvr>
  <p:transition spd="slow">
    <p:fad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1992314" y="549276"/>
            <a:ext cx="8370887" cy="6080125"/>
          </a:xfrm>
          <a:solidFill>
            <a:srgbClr val="CCFFFF"/>
          </a:solidFill>
          <a:ln w="28575">
            <a:solidFill>
              <a:srgbClr val="FF0000"/>
            </a:solidFill>
            <a:miter lim="800000"/>
            <a:headEnd/>
            <a:tailEnd/>
          </a:ln>
        </p:spPr>
        <p:txBody>
          <a:bodyPr/>
          <a:lstStyle/>
          <a:p>
            <a:pPr algn="l" eaLnBrk="1" hangingPunct="1">
              <a:lnSpc>
                <a:spcPct val="120000"/>
              </a:lnSpc>
            </a:pPr>
            <a:r>
              <a:rPr lang="tr-TR" altLang="tr-TR" sz="2400" b="1"/>
              <a:t>4.</a:t>
            </a:r>
            <a:r>
              <a:rPr lang="tr-TR" altLang="tr-TR" sz="2400"/>
              <a:t> </a:t>
            </a:r>
            <a:r>
              <a:rPr lang="tr-TR" altLang="tr-TR" sz="2400" b="1"/>
              <a:t>SAVUNMASIZ TAŞA SALDIRIYA TEHDİT</a:t>
            </a:r>
            <a:r>
              <a:rPr lang="tr-TR" altLang="tr-TR" sz="2400"/>
              <a:t> denir. </a:t>
            </a:r>
            <a:br>
              <a:rPr lang="tr-TR" altLang="tr-TR" sz="2400"/>
            </a:br>
            <a:r>
              <a:rPr lang="tr-TR" altLang="tr-TR" sz="2400"/>
              <a:t/>
            </a:r>
            <a:br>
              <a:rPr lang="tr-TR" altLang="tr-TR" sz="2400"/>
            </a:br>
            <a:r>
              <a:rPr lang="tr-TR" altLang="tr-TR" sz="2400"/>
              <a:t>Yeterince korunmayan taşa </a:t>
            </a:r>
            <a:r>
              <a:rPr lang="tr-TR" altLang="tr-TR" sz="2400" b="1"/>
              <a:t>SALDIRIYA</a:t>
            </a:r>
            <a:r>
              <a:rPr lang="tr-TR" altLang="tr-TR" sz="2400"/>
              <a:t> da </a:t>
            </a:r>
            <a:r>
              <a:rPr lang="tr-TR" altLang="tr-TR" sz="2400" b="1"/>
              <a:t>TEHDİT</a:t>
            </a:r>
            <a:r>
              <a:rPr lang="tr-TR" altLang="tr-TR" sz="2400"/>
              <a:t> denir. </a:t>
            </a:r>
            <a:br>
              <a:rPr lang="tr-TR" altLang="tr-TR" sz="2400"/>
            </a:br>
            <a:r>
              <a:rPr lang="tr-TR" altLang="tr-TR" sz="2400"/>
              <a:t/>
            </a:r>
            <a:br>
              <a:rPr lang="tr-TR" altLang="tr-TR" sz="2400"/>
            </a:br>
            <a:r>
              <a:rPr lang="tr-TR" altLang="tr-TR" sz="2400" b="1"/>
              <a:t>DAHA KUVVETLİ TAŞA, DAHA ZAYIF TAŞLA</a:t>
            </a:r>
            <a:r>
              <a:rPr lang="tr-TR" altLang="tr-TR" sz="2400"/>
              <a:t> yapılan </a:t>
            </a:r>
            <a:r>
              <a:rPr lang="tr-TR" altLang="tr-TR" sz="2400" b="1"/>
              <a:t>SALDIRIYA</a:t>
            </a:r>
            <a:r>
              <a:rPr lang="tr-TR" altLang="tr-TR" sz="2400"/>
              <a:t> da </a:t>
            </a:r>
            <a:r>
              <a:rPr lang="tr-TR" altLang="tr-TR" sz="2400" b="1"/>
              <a:t>TEHDİT</a:t>
            </a:r>
            <a:r>
              <a:rPr lang="tr-TR" altLang="tr-TR" sz="2400"/>
              <a:t> denir. </a:t>
            </a:r>
            <a:br>
              <a:rPr lang="tr-TR" altLang="tr-TR" sz="2400"/>
            </a:br>
            <a:r>
              <a:rPr lang="tr-TR" altLang="tr-TR" sz="2400"/>
              <a:t/>
            </a:r>
            <a:br>
              <a:rPr lang="tr-TR" altLang="tr-TR" sz="2400"/>
            </a:br>
            <a:r>
              <a:rPr lang="tr-TR" altLang="tr-TR" sz="2400"/>
              <a:t>Eğer rakibinizin hamlesi bir </a:t>
            </a:r>
            <a:r>
              <a:rPr lang="tr-TR" altLang="tr-TR" sz="2400" b="1"/>
              <a:t>TEHDİT YARATIRSA,</a:t>
            </a:r>
            <a:r>
              <a:rPr lang="tr-TR" altLang="tr-TR" sz="2400"/>
              <a:t> bu konuda bir şey </a:t>
            </a:r>
            <a:r>
              <a:rPr lang="tr-TR" altLang="tr-TR" sz="2400" b="1"/>
              <a:t>YAPMALISINIZ.</a:t>
            </a:r>
            <a:r>
              <a:rPr lang="tr-TR" altLang="tr-TR" sz="2400"/>
              <a:t> Aşağıdaki pozisyonlarda örnekler verilmektedir. </a:t>
            </a:r>
          </a:p>
        </p:txBody>
      </p:sp>
    </p:spTree>
    <p:extLst>
      <p:ext uri="{BB962C8B-B14F-4D97-AF65-F5344CB8AC3E}">
        <p14:creationId xmlns:p14="http://schemas.microsoft.com/office/powerpoint/2010/main" val="2301128704"/>
      </p:ext>
    </p:extLst>
  </p:cSld>
  <p:clrMapOvr>
    <a:masterClrMapping/>
  </p:clrMapOvr>
  <p:transition spd="slow">
    <p:fad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6"/>
          <p:cNvSpPr>
            <a:spLocks noGrp="1" noChangeArrowheads="1"/>
          </p:cNvSpPr>
          <p:nvPr>
            <p:ph type="title"/>
          </p:nvPr>
        </p:nvSpPr>
        <p:spPr>
          <a:xfrm>
            <a:off x="1560513" y="44450"/>
            <a:ext cx="2951162" cy="6121400"/>
          </a:xfrm>
          <a:solidFill>
            <a:srgbClr val="CCFFFF"/>
          </a:solidFill>
          <a:ln w="19050">
            <a:solidFill>
              <a:srgbClr val="FF0000"/>
            </a:solidFill>
            <a:miter lim="800000"/>
            <a:headEnd/>
            <a:tailEnd/>
          </a:ln>
        </p:spPr>
        <p:txBody>
          <a:bodyPr/>
          <a:lstStyle/>
          <a:p>
            <a:pPr algn="l" eaLnBrk="1" hangingPunct="1">
              <a:lnSpc>
                <a:spcPct val="120000"/>
              </a:lnSpc>
            </a:pPr>
            <a:r>
              <a:rPr lang="tr-TR" altLang="tr-TR" sz="2000" b="1"/>
              <a:t>5.</a:t>
            </a:r>
            <a:r>
              <a:rPr lang="tr-TR" altLang="tr-TR" sz="2000"/>
              <a:t> İki oyuncu da merkeze Er sürerek oyuna başlamışlardır. </a:t>
            </a:r>
            <a:br>
              <a:rPr lang="tr-TR" altLang="tr-TR" sz="2000"/>
            </a:br>
            <a:r>
              <a:rPr lang="tr-TR" altLang="tr-TR" sz="2000"/>
              <a:t/>
            </a:r>
            <a:br>
              <a:rPr lang="tr-TR" altLang="tr-TR" sz="2000"/>
            </a:br>
            <a:r>
              <a:rPr lang="tr-TR" altLang="tr-TR" sz="2000"/>
              <a:t>Sonra Beyaz Atını geliştirir, ve Piyonu </a:t>
            </a:r>
            <a:r>
              <a:rPr lang="tr-TR" altLang="tr-TR" sz="2000" b="1"/>
              <a:t>TEHDİT EDER.</a:t>
            </a:r>
            <a:r>
              <a:rPr lang="tr-TR" altLang="tr-TR" sz="2000"/>
              <a:t> </a:t>
            </a:r>
            <a:br>
              <a:rPr lang="tr-TR" altLang="tr-TR" sz="2000"/>
            </a:br>
            <a:r>
              <a:rPr lang="tr-TR" altLang="tr-TR" sz="2000"/>
              <a:t/>
            </a:r>
            <a:br>
              <a:rPr lang="tr-TR" altLang="tr-TR" sz="2000"/>
            </a:br>
            <a:r>
              <a:rPr lang="tr-TR" altLang="tr-TR" sz="2000"/>
              <a:t>Siyah bu konuda birşey yapmalıdır. Piyonu kaçamaz, ama o­nu </a:t>
            </a:r>
            <a:r>
              <a:rPr lang="tr-TR" altLang="tr-TR" sz="2000" b="1"/>
              <a:t>KORUMANIN</a:t>
            </a:r>
            <a:r>
              <a:rPr lang="tr-TR" altLang="tr-TR" sz="2000"/>
              <a:t> pek çok yolu vardır. </a:t>
            </a:r>
            <a:br>
              <a:rPr lang="tr-TR" altLang="tr-TR" sz="2000"/>
            </a:br>
            <a:r>
              <a:rPr lang="tr-TR" altLang="tr-TR" sz="2000"/>
              <a:t/>
            </a:r>
            <a:br>
              <a:rPr lang="tr-TR" altLang="tr-TR" sz="2000"/>
            </a:br>
            <a:r>
              <a:rPr lang="tr-TR" altLang="tr-TR" sz="2000"/>
              <a:t>Kaç yol bulabilirsiniz? </a:t>
            </a:r>
          </a:p>
        </p:txBody>
      </p:sp>
      <p:pic>
        <p:nvPicPr>
          <p:cNvPr id="123907" name="Picture 5" descr="threat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659313" y="44450"/>
            <a:ext cx="5973762" cy="6192838"/>
          </a:xfrm>
          <a:noFill/>
          <a:ln w="19050">
            <a:solidFill>
              <a:srgbClr val="FF0000"/>
            </a:solidFill>
            <a:miter lim="800000"/>
            <a:headEnd/>
            <a:tailEnd/>
          </a:ln>
        </p:spPr>
      </p:pic>
    </p:spTree>
    <p:extLst>
      <p:ext uri="{BB962C8B-B14F-4D97-AF65-F5344CB8AC3E}">
        <p14:creationId xmlns:p14="http://schemas.microsoft.com/office/powerpoint/2010/main" val="2424928701"/>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6"/>
          <p:cNvSpPr>
            <a:spLocks noGrp="1" noChangeArrowheads="1"/>
          </p:cNvSpPr>
          <p:nvPr>
            <p:ph type="title"/>
          </p:nvPr>
        </p:nvSpPr>
        <p:spPr>
          <a:xfrm>
            <a:off x="7032625" y="188914"/>
            <a:ext cx="3600450" cy="6192837"/>
          </a:xfrm>
          <a:solidFill>
            <a:srgbClr val="CCFFFF"/>
          </a:solidFill>
          <a:ln w="19050">
            <a:solidFill>
              <a:srgbClr val="FF0000"/>
            </a:solidFill>
            <a:miter lim="800000"/>
            <a:headEnd/>
            <a:tailEnd/>
          </a:ln>
        </p:spPr>
        <p:txBody>
          <a:bodyPr/>
          <a:lstStyle/>
          <a:p>
            <a:pPr algn="l" eaLnBrk="1" hangingPunct="1">
              <a:lnSpc>
                <a:spcPct val="140000"/>
              </a:lnSpc>
            </a:pPr>
            <a:r>
              <a:rPr lang="tr-TR" altLang="tr-TR" sz="1800" b="1"/>
              <a:t>6.</a:t>
            </a:r>
            <a:r>
              <a:rPr lang="tr-TR" altLang="tr-TR" sz="1800"/>
              <a:t> Siyah </a:t>
            </a:r>
            <a:r>
              <a:rPr lang="tr-TR" altLang="tr-TR" sz="1800" b="1"/>
              <a:t>TEHDİT EDİLMİŞ</a:t>
            </a:r>
            <a:r>
              <a:rPr lang="tr-TR" altLang="tr-TR" sz="1800"/>
              <a:t> Piyonunu At </a:t>
            </a:r>
            <a:r>
              <a:rPr lang="tr-TR" altLang="tr-TR" sz="1800" b="1"/>
              <a:t>GELİŞTİREREK</a:t>
            </a:r>
            <a:r>
              <a:rPr lang="tr-TR" altLang="tr-TR" sz="1800"/>
              <a:t> koruyor, ve Beyaz diğer merkez Piyonunu sürüyor. </a:t>
            </a:r>
            <a:br>
              <a:rPr lang="tr-TR" altLang="tr-TR" sz="1800"/>
            </a:br>
            <a:r>
              <a:rPr lang="tr-TR" altLang="tr-TR" sz="1800"/>
              <a:t/>
            </a:r>
            <a:br>
              <a:rPr lang="tr-TR" altLang="tr-TR" sz="1800"/>
            </a:br>
            <a:r>
              <a:rPr lang="tr-TR" altLang="tr-TR" sz="1800"/>
              <a:t>Şimdi merkezde karışık bir pozisyon var. </a:t>
            </a:r>
            <a:br>
              <a:rPr lang="tr-TR" altLang="tr-TR" sz="1800"/>
            </a:br>
            <a:r>
              <a:rPr lang="tr-TR" altLang="tr-TR" sz="1800"/>
              <a:t/>
            </a:r>
            <a:br>
              <a:rPr lang="tr-TR" altLang="tr-TR" sz="1800"/>
            </a:br>
            <a:r>
              <a:rPr lang="tr-TR" altLang="tr-TR" sz="1800"/>
              <a:t>Beyaz Siyah'ın merkez Piyonuna </a:t>
            </a:r>
            <a:r>
              <a:rPr lang="tr-TR" altLang="tr-TR" sz="1800" b="1"/>
              <a:t>İKİYLE SALDIRIYOR,</a:t>
            </a:r>
            <a:r>
              <a:rPr lang="tr-TR" altLang="tr-TR" sz="1800"/>
              <a:t> öte yandan Siyah </a:t>
            </a:r>
            <a:r>
              <a:rPr lang="tr-TR" altLang="tr-TR" sz="1800" b="1"/>
              <a:t>BİRLE KORUYOR.</a:t>
            </a:r>
            <a:r>
              <a:rPr lang="tr-TR" altLang="tr-TR" sz="1800"/>
              <a:t> </a:t>
            </a:r>
            <a:br>
              <a:rPr lang="tr-TR" altLang="tr-TR" sz="1800"/>
            </a:br>
            <a:r>
              <a:rPr lang="tr-TR" altLang="tr-TR" sz="1800"/>
              <a:t/>
            </a:r>
            <a:br>
              <a:rPr lang="tr-TR" altLang="tr-TR" sz="1800"/>
            </a:br>
            <a:r>
              <a:rPr lang="tr-TR" altLang="tr-TR" sz="1800"/>
              <a:t>Siyah bu </a:t>
            </a:r>
            <a:r>
              <a:rPr lang="tr-TR" altLang="tr-TR" sz="1800" b="1"/>
              <a:t>TEHDİDE</a:t>
            </a:r>
            <a:r>
              <a:rPr lang="tr-TR" altLang="tr-TR" sz="1800"/>
              <a:t> karşı birşey yapmalı </a:t>
            </a:r>
          </a:p>
        </p:txBody>
      </p:sp>
      <p:pic>
        <p:nvPicPr>
          <p:cNvPr id="124931" name="Picture 5" descr="threat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1" y="117476"/>
            <a:ext cx="5256213" cy="6264275"/>
          </a:xfrm>
          <a:noFill/>
          <a:ln w="12700">
            <a:solidFill>
              <a:srgbClr val="FF0000"/>
            </a:solidFill>
            <a:miter lim="800000"/>
            <a:headEnd/>
            <a:tailEnd/>
          </a:ln>
        </p:spPr>
      </p:pic>
    </p:spTree>
    <p:extLst>
      <p:ext uri="{BB962C8B-B14F-4D97-AF65-F5344CB8AC3E}">
        <p14:creationId xmlns:p14="http://schemas.microsoft.com/office/powerpoint/2010/main" val="1492295443"/>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6"/>
          <p:cNvSpPr>
            <a:spLocks noGrp="1" noChangeArrowheads="1"/>
          </p:cNvSpPr>
          <p:nvPr>
            <p:ph type="title"/>
          </p:nvPr>
        </p:nvSpPr>
        <p:spPr>
          <a:xfrm>
            <a:off x="1703388" y="115888"/>
            <a:ext cx="3249612" cy="6742112"/>
          </a:xfrm>
          <a:solidFill>
            <a:srgbClr val="CCFFFF"/>
          </a:solidFill>
          <a:ln w="19050">
            <a:solidFill>
              <a:srgbClr val="FF0000"/>
            </a:solidFill>
            <a:miter lim="800000"/>
            <a:headEnd/>
            <a:tailEnd/>
          </a:ln>
        </p:spPr>
        <p:txBody>
          <a:bodyPr/>
          <a:lstStyle/>
          <a:p>
            <a:pPr algn="l" eaLnBrk="1" hangingPunct="1">
              <a:lnSpc>
                <a:spcPct val="160000"/>
              </a:lnSpc>
            </a:pPr>
            <a:r>
              <a:rPr lang="tr-TR" altLang="tr-TR" sz="1800" b="1"/>
              <a:t>7.</a:t>
            </a:r>
            <a:r>
              <a:rPr lang="tr-TR" altLang="tr-TR" sz="1800"/>
              <a:t> Şimdi bu konuma tekrar bakın, fakat bu sefer Beyazın sürdüğü Ere dikkat edin. </a:t>
            </a:r>
            <a:br>
              <a:rPr lang="tr-TR" altLang="tr-TR" sz="1800"/>
            </a:br>
            <a:r>
              <a:rPr lang="tr-TR" altLang="tr-TR" sz="1800"/>
              <a:t/>
            </a:r>
            <a:br>
              <a:rPr lang="tr-TR" altLang="tr-TR" sz="1800"/>
            </a:br>
            <a:r>
              <a:rPr lang="tr-TR" altLang="tr-TR" sz="1800"/>
              <a:t>Siyah bu Piyona </a:t>
            </a:r>
            <a:r>
              <a:rPr lang="tr-TR" altLang="tr-TR" sz="1800" b="1"/>
              <a:t>İKİYLE SALDIRIYOR</a:t>
            </a:r>
            <a:r>
              <a:rPr lang="tr-TR" altLang="tr-TR" sz="1800"/>
              <a:t>, Piyonla ve Atla </a:t>
            </a:r>
            <a:br>
              <a:rPr lang="tr-TR" altLang="tr-TR" sz="1800"/>
            </a:br>
            <a:r>
              <a:rPr lang="tr-TR" altLang="tr-TR" sz="1800"/>
              <a:t/>
            </a:r>
            <a:br>
              <a:rPr lang="tr-TR" altLang="tr-TR" sz="1800"/>
            </a:br>
            <a:r>
              <a:rPr lang="tr-TR" altLang="tr-TR" sz="1800"/>
              <a:t>Beyaz </a:t>
            </a:r>
            <a:r>
              <a:rPr lang="tr-TR" altLang="tr-TR" sz="1800" b="1"/>
              <a:t>İKİYLE KORUYOR,</a:t>
            </a:r>
            <a:r>
              <a:rPr lang="tr-TR" altLang="tr-TR" sz="1800"/>
              <a:t> Atla ve Vezirle </a:t>
            </a:r>
            <a:br>
              <a:rPr lang="tr-TR" altLang="tr-TR" sz="1800"/>
            </a:br>
            <a:r>
              <a:rPr lang="tr-TR" altLang="tr-TR" sz="1800"/>
              <a:t/>
            </a:r>
            <a:br>
              <a:rPr lang="tr-TR" altLang="tr-TR" sz="1800"/>
            </a:br>
            <a:r>
              <a:rPr lang="tr-TR" altLang="tr-TR" sz="1800"/>
              <a:t>Siyah şimdi </a:t>
            </a:r>
            <a:r>
              <a:rPr lang="tr-TR" altLang="tr-TR" sz="1800" b="1"/>
              <a:t>DEĞİŞMELERE</a:t>
            </a:r>
            <a:r>
              <a:rPr lang="tr-TR" altLang="tr-TR" sz="1800"/>
              <a:t> girebilir. </a:t>
            </a:r>
          </a:p>
        </p:txBody>
      </p:sp>
      <p:pic>
        <p:nvPicPr>
          <p:cNvPr id="125955" name="Picture 5" descr="threat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045075" y="115888"/>
            <a:ext cx="5588000" cy="6337300"/>
          </a:xfrm>
          <a:noFill/>
          <a:ln w="19050">
            <a:solidFill>
              <a:srgbClr val="FF0000"/>
            </a:solidFill>
            <a:miter lim="800000"/>
            <a:headEnd/>
            <a:tailEnd/>
          </a:ln>
        </p:spPr>
      </p:pic>
    </p:spTree>
    <p:extLst>
      <p:ext uri="{BB962C8B-B14F-4D97-AF65-F5344CB8AC3E}">
        <p14:creationId xmlns:p14="http://schemas.microsoft.com/office/powerpoint/2010/main" val="1384672399"/>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1703389" y="1196975"/>
            <a:ext cx="8713787" cy="4895850"/>
          </a:xfrm>
          <a:solidFill>
            <a:srgbClr val="CCFFFF"/>
          </a:solidFill>
          <a:ln w="28575">
            <a:solidFill>
              <a:srgbClr val="FF0000"/>
            </a:solidFill>
            <a:miter lim="800000"/>
            <a:headEnd/>
            <a:tailEnd/>
          </a:ln>
        </p:spPr>
        <p:txBody>
          <a:bodyPr/>
          <a:lstStyle/>
          <a:p>
            <a:pPr algn="l" eaLnBrk="1" hangingPunct="1">
              <a:lnSpc>
                <a:spcPct val="150000"/>
              </a:lnSpc>
            </a:pPr>
            <a:r>
              <a:rPr lang="tr-TR" altLang="tr-TR" sz="3600" b="1"/>
              <a:t>1.</a:t>
            </a:r>
            <a:r>
              <a:rPr lang="tr-TR" altLang="tr-TR" sz="3600"/>
              <a:t> Unutulmamalıdır ki satrançta en önemli amaç </a:t>
            </a:r>
            <a:r>
              <a:rPr lang="tr-TR" altLang="tr-TR" sz="3600" b="1"/>
              <a:t>MAT ETMEKTİR.</a:t>
            </a:r>
            <a:r>
              <a:rPr lang="tr-TR" altLang="tr-TR" sz="3600"/>
              <a:t> Bir oyunu rakip terk etmediği durumda ancak mat ederek kazanabiliriz. Bu dersimizde bir takım temel mat tekniklerini inceleyeceğiz </a:t>
            </a:r>
          </a:p>
        </p:txBody>
      </p:sp>
      <p:sp>
        <p:nvSpPr>
          <p:cNvPr id="132099" name="WordArt 4"/>
          <p:cNvSpPr>
            <a:spLocks noChangeArrowheads="1" noChangeShapeType="1" noTextEdit="1"/>
          </p:cNvSpPr>
          <p:nvPr/>
        </p:nvSpPr>
        <p:spPr bwMode="auto">
          <a:xfrm>
            <a:off x="4727576" y="333375"/>
            <a:ext cx="3076575" cy="6477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GB" sz="3600" kern="10">
                <a:ln w="9525">
                  <a:solidFill>
                    <a:srgbClr val="FFFF00"/>
                  </a:solidFill>
                  <a:round/>
                  <a:headEnd/>
                  <a:tailEnd/>
                </a:ln>
                <a:solidFill>
                  <a:srgbClr val="FF0000"/>
                </a:solidFill>
                <a:latin typeface="Arial Black" panose="020B0A04020102020204" pitchFamily="34" charset="0"/>
              </a:rPr>
              <a:t>MAT ETMEK</a:t>
            </a:r>
          </a:p>
        </p:txBody>
      </p:sp>
    </p:spTree>
    <p:extLst>
      <p:ext uri="{BB962C8B-B14F-4D97-AF65-F5344CB8AC3E}">
        <p14:creationId xmlns:p14="http://schemas.microsoft.com/office/powerpoint/2010/main" val="3175478925"/>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1981200" y="274638"/>
            <a:ext cx="8218488" cy="6202362"/>
          </a:xfrm>
          <a:solidFill>
            <a:srgbClr val="CCFFFF"/>
          </a:solidFill>
          <a:ln w="38100">
            <a:solidFill>
              <a:srgbClr val="FF0000"/>
            </a:solidFill>
            <a:miter lim="800000"/>
            <a:headEnd/>
            <a:tailEnd/>
          </a:ln>
        </p:spPr>
        <p:txBody>
          <a:bodyPr/>
          <a:lstStyle/>
          <a:p>
            <a:pPr algn="l" eaLnBrk="1" hangingPunct="1">
              <a:lnSpc>
                <a:spcPct val="140000"/>
              </a:lnSpc>
            </a:pPr>
            <a:r>
              <a:rPr lang="tr-TR" altLang="tr-TR" sz="3600" b="1"/>
              <a:t>2.</a:t>
            </a:r>
            <a:r>
              <a:rPr lang="tr-TR" altLang="tr-TR" sz="3600"/>
              <a:t> En tipik mat </a:t>
            </a:r>
            <a:r>
              <a:rPr lang="tr-TR" altLang="tr-TR" sz="3600" b="1">
                <a:solidFill>
                  <a:srgbClr val="FF0000"/>
                </a:solidFill>
              </a:rPr>
              <a:t>MERDİVEN MATIDIR.</a:t>
            </a:r>
            <a:r>
              <a:rPr lang="tr-TR" altLang="tr-TR" sz="3600"/>
              <a:t> Buradaki sistem şöyle çalışır. Kalelerden biri şah çeker, diğeri de şahın aşağı doğru kaçmasını engeller bu şekilde yavaş yavaş Şah sıkıştırılır. Bu mat 21. dersimizde detaylı olarak gösterilmiştir. </a:t>
            </a:r>
          </a:p>
        </p:txBody>
      </p:sp>
    </p:spTree>
    <p:extLst>
      <p:ext uri="{BB962C8B-B14F-4D97-AF65-F5344CB8AC3E}">
        <p14:creationId xmlns:p14="http://schemas.microsoft.com/office/powerpoint/2010/main" val="3113558417"/>
      </p:ext>
    </p:extLst>
  </p:cSld>
  <p:clrMapOvr>
    <a:masterClrMapping/>
  </p:clrMapOvr>
  <p:transition spd="slow">
    <p:fade/>
    <p:sndAc>
      <p:stSnd>
        <p:snd r:embed="rId2" name="chimes.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TotalTime>
  <Words>164</Words>
  <Application>Microsoft Office PowerPoint</Application>
  <PresentationFormat>Özel</PresentationFormat>
  <Paragraphs>12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10. HAFTA </vt:lpstr>
      <vt:lpstr>1. Satranç futboldaki gibi bir ATAK ve DEFANS oyunudur.   Bu dersde üç terimi anlatacağız, ATAK, DEFANS ve TEHDİT ve bunların satrançta nasıl kullanıldığını göreceğiz. </vt:lpstr>
      <vt:lpstr>2. Eğer bir taş diğer taşı alabilecek durumdaysa buna ATAK denir.   Daha sonra taşlara saldırabildiğiniz gibi KARELERE de saldırabileceğinizi göreceksiniz.   Fakat bu derste TAŞLARA ATAĞI göreceğiz.   3. Varsayın ki ben sizin taşlarınızdan birine SALDIRIYORUM. Ama sizinde ben bu taşı aldığımda, o taşı geri alacak taşınız var.   Bu taşa SAVUNMA TAŞI denir.   ATAK VE DEFANS satrancı oluşturan şeylerdir.  </vt:lpstr>
      <vt:lpstr>4. SAVUNMASIZ TAŞA SALDIRIYA TEHDİT denir.   Yeterince korunmayan taşa SALDIRIYA da TEHDİT denir.   DAHA KUVVETLİ TAŞA, DAHA ZAYIF TAŞLA yapılan SALDIRIYA da TEHDİT denir.   Eğer rakibinizin hamlesi bir TEHDİT YARATIRSA, bu konuda bir şey YAPMALISINIZ. Aşağıdaki pozisyonlarda örnekler verilmektedir. </vt:lpstr>
      <vt:lpstr>5. İki oyuncu da merkeze Er sürerek oyuna başlamışlardır.   Sonra Beyaz Atını geliştirir, ve Piyonu TEHDİT EDER.   Siyah bu konuda birşey yapmalıdır. Piyonu kaçamaz, ama o­nu KORUMANIN pek çok yolu vardır.   Kaç yol bulabilirsiniz? </vt:lpstr>
      <vt:lpstr>6. Siyah TEHDİT EDİLMİŞ Piyonunu At GELİŞTİREREK koruyor, ve Beyaz diğer merkez Piyonunu sürüyor.   Şimdi merkezde karışık bir pozisyon var.   Beyaz Siyah'ın merkez Piyonuna İKİYLE SALDIRIYOR, öte yandan Siyah BİRLE KORUYOR.   Siyah bu TEHDİDE karşı birşey yapmalı </vt:lpstr>
      <vt:lpstr>7. Şimdi bu konuma tekrar bakın, fakat bu sefer Beyazın sürdüğü Ere dikkat edin.   Siyah bu Piyona İKİYLE SALDIRIYOR, Piyonla ve Atla   Beyaz İKİYLE KORUYOR, Atla ve Vezirle   Siyah şimdi DEĞİŞMELERE girebilir. </vt:lpstr>
      <vt:lpstr>1. Unutulmamalıdır ki satrançta en önemli amaç MAT ETMEKTİR. Bir oyunu rakip terk etmediği durumda ancak mat ederek kazanabiliriz. Bu dersimizde bir takım temel mat tekniklerini inceleyeceğiz </vt:lpstr>
      <vt:lpstr>2. En tipik mat MERDİVEN MATIDIR. Buradaki sistem şöyle çalışır. Kalelerden biri şah çeker, diğeri de şahın aşağı doğru kaçmasını engeller bu şekilde yavaş yavaş Şah sıkıştırılır. Bu mat 21. dersimizde detaylı olarak gösterilmiştir. </vt:lpstr>
      <vt:lpstr>Diğer bir mat türü ARKA YATAY MATIDIR.   Bu durumda Siyah kalesiyle yeni piyonu almıştır.   Fakat şimdi Beyaz Kale ile en dibe kadar ilerleyerek ŞAH MAT edebilirsiniz.   Siyah Şahın kaçabilecek yeri yoktur.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HAFTA</dc:title>
  <dc:creator>user</dc:creator>
  <cp:lastModifiedBy>user</cp:lastModifiedBy>
  <cp:revision>8</cp:revision>
  <dcterms:created xsi:type="dcterms:W3CDTF">2020-04-27T08:25:02Z</dcterms:created>
  <dcterms:modified xsi:type="dcterms:W3CDTF">2020-05-03T13:15:28Z</dcterms:modified>
</cp:coreProperties>
</file>