
<file path=[Content_Types].xml><?xml version="1.0" encoding="utf-8"?>
<Types xmlns="http://schemas.openxmlformats.org/package/2006/content-types">
  <Default Extension="png" ContentType="image/png"/>
  <Default Extension="m4a" ContentType="audio/mp4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19" r:id="rId3"/>
    <p:sldId id="323" r:id="rId4"/>
    <p:sldId id="324" r:id="rId5"/>
    <p:sldId id="325" r:id="rId6"/>
    <p:sldId id="326" r:id="rId7"/>
    <p:sldId id="331" r:id="rId8"/>
    <p:sldId id="328" r:id="rId9"/>
    <p:sldId id="332" r:id="rId10"/>
    <p:sldId id="333" r:id="rId11"/>
    <p:sldId id="334" r:id="rId12"/>
    <p:sldId id="335" r:id="rId13"/>
    <p:sldId id="336" r:id="rId14"/>
    <p:sldId id="337" r:id="rId15"/>
    <p:sldId id="338" r:id="rId16"/>
    <p:sldId id="349" r:id="rId17"/>
    <p:sldId id="339" r:id="rId18"/>
    <p:sldId id="318" r:id="rId19"/>
    <p:sldId id="330" r:id="rId20"/>
    <p:sldId id="329" r:id="rId21"/>
    <p:sldId id="340" r:id="rId22"/>
    <p:sldId id="341" r:id="rId23"/>
    <p:sldId id="342" r:id="rId24"/>
    <p:sldId id="306" r:id="rId25"/>
    <p:sldId id="307" r:id="rId26"/>
    <p:sldId id="343" r:id="rId27"/>
    <p:sldId id="309" r:id="rId28"/>
    <p:sldId id="310" r:id="rId29"/>
    <p:sldId id="344" r:id="rId30"/>
    <p:sldId id="345" r:id="rId31"/>
    <p:sldId id="346" r:id="rId32"/>
    <p:sldId id="347" r:id="rId33"/>
    <p:sldId id="366" r:id="rId34"/>
    <p:sldId id="368" r:id="rId35"/>
    <p:sldId id="351" r:id="rId36"/>
    <p:sldId id="352" r:id="rId37"/>
    <p:sldId id="369" r:id="rId38"/>
    <p:sldId id="353" r:id="rId39"/>
    <p:sldId id="370" r:id="rId4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5C5C5"/>
    <a:srgbClr val="EBEB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208" autoAdjust="0"/>
    <p:restoredTop sz="94660"/>
  </p:normalViewPr>
  <p:slideViewPr>
    <p:cSldViewPr snapToGrid="0">
      <p:cViewPr varScale="1">
        <p:scale>
          <a:sx n="56" d="100"/>
          <a:sy n="56" d="100"/>
        </p:scale>
        <p:origin x="72" y="4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25708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99963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1327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19314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34884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0278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7216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36050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56797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66567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0283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1088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7446" y="0"/>
            <a:ext cx="7181850" cy="48006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" y="5321624"/>
            <a:ext cx="12191999" cy="1323439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tr-TR" sz="4000" b="1" dirty="0" smtClean="0">
                <a:solidFill>
                  <a:srgbClr val="7030A0"/>
                </a:solidFill>
                <a:latin typeface="Arial" panose="020B0604020202020204" pitchFamily="34" charset="0"/>
              </a:rPr>
              <a:t>JEM 425</a:t>
            </a:r>
          </a:p>
          <a:p>
            <a:pPr algn="ctr"/>
            <a:r>
              <a:rPr lang="tr-TR" sz="4000" b="1" dirty="0" smtClean="0">
                <a:solidFill>
                  <a:srgbClr val="7030A0"/>
                </a:solidFill>
                <a:latin typeface="Arial" panose="020B0604020202020204" pitchFamily="34" charset="0"/>
              </a:rPr>
              <a:t>İŞ </a:t>
            </a:r>
            <a:r>
              <a:rPr lang="tr-TR" sz="4000" b="1" dirty="0">
                <a:solidFill>
                  <a:srgbClr val="7030A0"/>
                </a:solidFill>
                <a:latin typeface="Arial" panose="020B0604020202020204" pitchFamily="34" charset="0"/>
              </a:rPr>
              <a:t>SAĞLIĞI VE GÜVENLİĞİ</a:t>
            </a:r>
          </a:p>
        </p:txBody>
      </p:sp>
    </p:spTree>
    <p:extLst>
      <p:ext uri="{BB962C8B-B14F-4D97-AF65-F5344CB8AC3E}">
        <p14:creationId xmlns:p14="http://schemas.microsoft.com/office/powerpoint/2010/main" val="5866911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762" y="328612"/>
            <a:ext cx="10658475" cy="6200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4214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4037" y="166687"/>
            <a:ext cx="8543925" cy="652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5399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437" y="385762"/>
            <a:ext cx="10525125" cy="6086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6161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7287" y="309562"/>
            <a:ext cx="9877425" cy="6238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0235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0077" y="254531"/>
            <a:ext cx="9269260" cy="644356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8635347" y="363348"/>
            <a:ext cx="2061880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/>
              <a:t>                  </a:t>
            </a:r>
          </a:p>
          <a:p>
            <a:r>
              <a:rPr lang="tr-TR" dirty="0"/>
              <a:t>              </a:t>
            </a:r>
          </a:p>
        </p:txBody>
      </p:sp>
    </p:spTree>
    <p:extLst>
      <p:ext uri="{BB962C8B-B14F-4D97-AF65-F5344CB8AC3E}">
        <p14:creationId xmlns:p14="http://schemas.microsoft.com/office/powerpoint/2010/main" val="39203221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1587" y="404812"/>
            <a:ext cx="9648825" cy="6048375"/>
          </a:xfrm>
          <a:prstGeom prst="rect">
            <a:avLst/>
          </a:prstGeom>
        </p:spPr>
      </p:pic>
      <p:cxnSp>
        <p:nvCxnSpPr>
          <p:cNvPr id="3" name="Straight Connector 2"/>
          <p:cNvCxnSpPr/>
          <p:nvPr/>
        </p:nvCxnSpPr>
        <p:spPr>
          <a:xfrm>
            <a:off x="2141951" y="4722312"/>
            <a:ext cx="3607496" cy="0"/>
          </a:xfrm>
          <a:prstGeom prst="line">
            <a:avLst/>
          </a:prstGeom>
          <a:ln w="571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083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5975959" cy="1325563"/>
          </a:xfrm>
        </p:spPr>
        <p:txBody>
          <a:bodyPr/>
          <a:lstStyle/>
          <a:p>
            <a:r>
              <a:rPr lang="tr-TR" b="1" dirty="0">
                <a:solidFill>
                  <a:srgbClr val="00B050"/>
                </a:solidFill>
              </a:rPr>
              <a:t>**Eğitim Yetersizliği: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Az tehlikeli iş yerinde </a:t>
            </a:r>
            <a:r>
              <a:rPr lang="tr-TR" b="1" dirty="0">
                <a:solidFill>
                  <a:srgbClr val="FF0000"/>
                </a:solidFill>
              </a:rPr>
              <a:t>3 yılda bir 8 saat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Tehlikeli iş yerinde </a:t>
            </a:r>
            <a:r>
              <a:rPr lang="tr-TR" b="1" dirty="0">
                <a:solidFill>
                  <a:srgbClr val="FF0000"/>
                </a:solidFill>
              </a:rPr>
              <a:t>2 yılda bir 12 saat</a:t>
            </a:r>
            <a:r>
              <a:rPr lang="tr-TR" b="1" dirty="0"/>
              <a:t> </a:t>
            </a:r>
            <a:r>
              <a:rPr lang="tr-TR" dirty="0"/>
              <a:t>eğitim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Çok tehlikeli iş yerinde </a:t>
            </a:r>
            <a:r>
              <a:rPr lang="tr-TR" b="1" dirty="0">
                <a:solidFill>
                  <a:srgbClr val="FF0000"/>
                </a:solidFill>
              </a:rPr>
              <a:t>yılda bir 16 saat </a:t>
            </a:r>
            <a:r>
              <a:rPr lang="tr-TR" dirty="0"/>
              <a:t>eğitim verme zorunluluğu vardır!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063696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3625" y="137785"/>
            <a:ext cx="9068683" cy="5196256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04590" y="5058469"/>
            <a:ext cx="11745239" cy="17113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dirty="0"/>
              <a:t>SONUÇ OLARAK;</a:t>
            </a:r>
          </a:p>
          <a:p>
            <a:pPr>
              <a:lnSpc>
                <a:spcPct val="150000"/>
              </a:lnSpc>
            </a:pPr>
            <a:endParaRPr lang="tr-TR" b="1" dirty="0"/>
          </a:p>
          <a:p>
            <a:pPr>
              <a:lnSpc>
                <a:spcPct val="150000"/>
              </a:lnSpc>
            </a:pPr>
            <a:r>
              <a:rPr lang="tr-TR" b="1" u="sng" dirty="0"/>
              <a:t>İş kazalarının önlenmesi </a:t>
            </a:r>
            <a:r>
              <a:rPr lang="tr-TR" dirty="0"/>
              <a:t>yönünde yapılacak çalışmalarda istenilen sonuca ulaşılması ve kalıcı çözümler sağlanabilmesi </a:t>
            </a:r>
            <a:r>
              <a:rPr lang="tr-TR" b="1" u="sng" dirty="0"/>
              <a:t>için</a:t>
            </a:r>
            <a:r>
              <a:rPr lang="tr-TR" dirty="0"/>
              <a:t>, </a:t>
            </a:r>
            <a:r>
              <a:rPr lang="tr-TR" b="1" u="sng" dirty="0">
                <a:solidFill>
                  <a:srgbClr val="FF0000"/>
                </a:solidFill>
              </a:rPr>
              <a:t>direk nedenlerin</a:t>
            </a:r>
            <a:r>
              <a:rPr lang="tr-TR" dirty="0"/>
              <a:t> </a:t>
            </a:r>
            <a:r>
              <a:rPr lang="tr-TR" b="1" u="sng" dirty="0">
                <a:solidFill>
                  <a:srgbClr val="FF0000"/>
                </a:solidFill>
              </a:rPr>
              <a:t>temelinde yatan sorunların</a:t>
            </a:r>
            <a:r>
              <a:rPr lang="tr-TR" dirty="0"/>
              <a:t>, yani </a:t>
            </a:r>
            <a:r>
              <a:rPr lang="tr-TR" b="1" u="sng" dirty="0">
                <a:solidFill>
                  <a:srgbClr val="FF0000"/>
                </a:solidFill>
              </a:rPr>
              <a:t>temel nedenlerin o</a:t>
            </a:r>
            <a:r>
              <a:rPr lang="tr-TR" dirty="0"/>
              <a:t>rtadan kaldırılması gerekir.</a:t>
            </a:r>
          </a:p>
        </p:txBody>
      </p:sp>
    </p:spTree>
    <p:extLst>
      <p:ext uri="{BB962C8B-B14F-4D97-AF65-F5344CB8AC3E}">
        <p14:creationId xmlns:p14="http://schemas.microsoft.com/office/powerpoint/2010/main" val="8159436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1797468" y="176463"/>
            <a:ext cx="8100511" cy="88231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165" y="314489"/>
            <a:ext cx="2330885" cy="1325563"/>
          </a:xfrm>
        </p:spPr>
        <p:txBody>
          <a:bodyPr>
            <a:normAutofit/>
          </a:bodyPr>
          <a:lstStyle/>
          <a:p>
            <a:r>
              <a:rPr lang="tr-TR" sz="2800" b="1" dirty="0"/>
              <a:t>Direkt Nedenler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2267211" y="361321"/>
            <a:ext cx="7404100" cy="615950"/>
          </a:xfrm>
        </p:spPr>
        <p:txBody>
          <a:bodyPr/>
          <a:lstStyle/>
          <a:p>
            <a:pPr marL="0" indent="0">
              <a:buNone/>
            </a:pPr>
            <a:r>
              <a:rPr lang="tr-TR" b="1" dirty="0">
                <a:solidFill>
                  <a:srgbClr val="FF0000"/>
                </a:solidFill>
              </a:rPr>
              <a:t>Tehlikeli Durum + Tehlikeli Davranış = İŞ KAZASI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7468" y="1511712"/>
            <a:ext cx="8533647" cy="5043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9742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472" y="309976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tr-TR" dirty="0"/>
              <a:t>Heinrich kazaların çoğunlukla </a:t>
            </a:r>
            <a:r>
              <a:rPr lang="tr-TR" b="1" dirty="0"/>
              <a:t>Tehlikeli Durumlar </a:t>
            </a:r>
            <a:r>
              <a:rPr lang="tr-TR" dirty="0"/>
              <a:t>ile </a:t>
            </a:r>
            <a:r>
              <a:rPr lang="tr-TR" b="1" dirty="0"/>
              <a:t>Tehlikeli Hareketler </a:t>
            </a:r>
            <a:r>
              <a:rPr lang="tr-TR" dirty="0"/>
              <a:t>neticesinde meydana geldiğini belirtirken kazaların </a:t>
            </a:r>
            <a:r>
              <a:rPr lang="tr-TR" b="1" dirty="0"/>
              <a:t>Direkt Nedenlerini </a:t>
            </a:r>
            <a:r>
              <a:rPr lang="tr-TR" dirty="0"/>
              <a:t>belirlemiştir.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5337" y="1521062"/>
            <a:ext cx="9550006" cy="5211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9954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60225" y="1020174"/>
            <a:ext cx="7271550" cy="539384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248093" y="223531"/>
            <a:ext cx="82135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600" b="1" dirty="0">
                <a:solidFill>
                  <a:srgbClr val="000000"/>
                </a:solidFill>
                <a:latin typeface="Arial" panose="020B0604020202020204" pitchFamily="34" charset="0"/>
              </a:rPr>
              <a:t>KAZA VE İŞ KAZASI KAVRAMLARI</a:t>
            </a:r>
            <a:endParaRPr lang="tr-TR" sz="3600" b="1" dirty="0">
              <a:latin typeface="Arial" panose="020B0604020202020204" pitchFamily="34" charset="0"/>
            </a:endParaRPr>
          </a:p>
        </p:txBody>
      </p:sp>
      <p:pic>
        <p:nvPicPr>
          <p:cNvPr id="2" name="Recorded Sound" descr="Recorded Sound">
            <a:hlinkClick r:id="" action="ppaction://media"/>
            <a:extLst>
              <a:ext uri="{FF2B5EF4-FFF2-40B4-BE49-F238E27FC236}">
                <a16:creationId xmlns="" xmlns:a16="http://schemas.microsoft.com/office/drawing/2014/main" id="{4CD86DA5-C694-DC4E-9510-6B71B46AAEF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115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60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7055" y="474205"/>
            <a:ext cx="10515600" cy="4351338"/>
          </a:xfrm>
        </p:spPr>
        <p:txBody>
          <a:bodyPr/>
          <a:lstStyle/>
          <a:p>
            <a:endParaRPr lang="tr-TR" dirty="0"/>
          </a:p>
          <a:p>
            <a:r>
              <a:rPr lang="tr-TR" dirty="0"/>
              <a:t>Finlandiya’da ölümle sonuçlanan tüm kazalar soruşturulmuş ve aşağıdaki dağılım tespit edilmiştir: </a:t>
            </a:r>
          </a:p>
          <a:p>
            <a:endParaRPr lang="tr-TR" dirty="0"/>
          </a:p>
          <a:p>
            <a:pPr marL="0" indent="0">
              <a:buNone/>
            </a:pPr>
            <a:r>
              <a:rPr lang="tr-TR" dirty="0"/>
              <a:t>• Teknik ve fiziksel faktörler % 33, </a:t>
            </a:r>
          </a:p>
          <a:p>
            <a:pPr marL="0" indent="0">
              <a:buNone/>
            </a:pPr>
            <a:r>
              <a:rPr lang="tr-TR" dirty="0"/>
              <a:t>• İnsanların eylemleriyle ilgili faktörler % 12, </a:t>
            </a:r>
          </a:p>
          <a:p>
            <a:pPr marL="0" indent="0">
              <a:buNone/>
            </a:pPr>
            <a:r>
              <a:rPr lang="tr-TR" dirty="0"/>
              <a:t>• Organizasyonel faktörler % 49.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4159" y="2239840"/>
            <a:ext cx="5253736" cy="3622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7862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67396"/>
            <a:ext cx="8722094" cy="623680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846207" y="267396"/>
            <a:ext cx="2061880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/>
              <a:t>                  </a:t>
            </a:r>
          </a:p>
          <a:p>
            <a:r>
              <a:rPr lang="tr-TR" dirty="0"/>
              <a:t>              </a:t>
            </a:r>
          </a:p>
        </p:txBody>
      </p:sp>
    </p:spTree>
    <p:extLst>
      <p:ext uri="{BB962C8B-B14F-4D97-AF65-F5344CB8AC3E}">
        <p14:creationId xmlns:p14="http://schemas.microsoft.com/office/powerpoint/2010/main" val="26206103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2487" y="461962"/>
            <a:ext cx="10487025" cy="5934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4702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3331" y="251919"/>
            <a:ext cx="7753611" cy="618019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8326002" y="251919"/>
            <a:ext cx="2061880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/>
              <a:t>                  </a:t>
            </a:r>
          </a:p>
          <a:p>
            <a:r>
              <a:rPr lang="tr-TR" dirty="0"/>
              <a:t>              </a:t>
            </a:r>
          </a:p>
        </p:txBody>
      </p:sp>
    </p:spTree>
    <p:extLst>
      <p:ext uri="{BB962C8B-B14F-4D97-AF65-F5344CB8AC3E}">
        <p14:creationId xmlns:p14="http://schemas.microsoft.com/office/powerpoint/2010/main" val="1701585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6404" y="1"/>
            <a:ext cx="2719192" cy="701458"/>
          </a:xfrm>
        </p:spPr>
        <p:txBody>
          <a:bodyPr/>
          <a:lstStyle/>
          <a:p>
            <a:r>
              <a:rPr lang="tr-TR" b="1" dirty="0">
                <a:solidFill>
                  <a:srgbClr val="00B050"/>
                </a:solidFill>
              </a:rPr>
              <a:t>İş Kazaları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104" y="701459"/>
            <a:ext cx="11899726" cy="594579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2400" b="1" dirty="0"/>
              <a:t>İş kazalarının yaklaşık yüzde 75’i gün içerisinde </a:t>
            </a:r>
            <a:r>
              <a:rPr lang="tr-TR" sz="2400" b="1" u="sng" dirty="0"/>
              <a:t>08.00-18.00 saatleri </a:t>
            </a:r>
            <a:r>
              <a:rPr lang="tr-TR" sz="2400" b="1" dirty="0"/>
              <a:t>arasında gerçekleşmekte</a:t>
            </a:r>
            <a:endParaRPr lang="tr-TR" sz="2400" dirty="0"/>
          </a:p>
          <a:p>
            <a:pPr marL="0" indent="0">
              <a:buNone/>
            </a:pPr>
            <a:endParaRPr lang="tr-TR" sz="2400" dirty="0"/>
          </a:p>
          <a:p>
            <a:pPr marL="0" indent="0">
              <a:buNone/>
            </a:pPr>
            <a:r>
              <a:rPr lang="tr-TR" sz="2400" dirty="0"/>
              <a:t>Ülkemizde her 6 dakikada 1 iş kazası olmakta, </a:t>
            </a:r>
          </a:p>
          <a:p>
            <a:pPr marL="0" indent="0">
              <a:buNone/>
            </a:pPr>
            <a:r>
              <a:rPr lang="tr-TR" sz="2400" dirty="0"/>
              <a:t>Her 5–6 saatte de 1 işçimiz hayatını kaybetmektedir. </a:t>
            </a:r>
          </a:p>
          <a:p>
            <a:pPr marL="0" indent="0">
              <a:buNone/>
            </a:pPr>
            <a:r>
              <a:rPr lang="tr-TR" sz="2400" dirty="0"/>
              <a:t>Sabah evlerinden çıkan ve çalışmaya giden 4–5 işçimizin akşamları evlerine dönememeleri anlamına gelmektedir. </a:t>
            </a:r>
          </a:p>
          <a:p>
            <a:pPr marL="0" indent="0">
              <a:buNone/>
            </a:pPr>
            <a:endParaRPr lang="tr-TR" sz="2400" dirty="0"/>
          </a:p>
          <a:p>
            <a:pPr marL="0" indent="0">
              <a:buNone/>
            </a:pPr>
            <a:r>
              <a:rPr lang="tr-TR" sz="2400" dirty="0"/>
              <a:t>İş kazaları istatistiklerinde Avrupa’da ilk sırayı, dünyada ise 3. sırayı almaktayız. </a:t>
            </a:r>
          </a:p>
          <a:p>
            <a:pPr marL="0" indent="0">
              <a:buNone/>
            </a:pPr>
            <a:endParaRPr lang="tr-TR" sz="2400" dirty="0"/>
          </a:p>
          <a:p>
            <a:pPr marL="0" indent="0">
              <a:buNone/>
            </a:pPr>
            <a:endParaRPr lang="tr-TR" sz="2400" dirty="0"/>
          </a:p>
          <a:p>
            <a:pPr marL="0" indent="0">
              <a:buNone/>
            </a:pPr>
            <a:r>
              <a:rPr lang="tr-TR" sz="2400" dirty="0"/>
              <a:t>Yapılan araştırmalar sonucu iş kazalarının </a:t>
            </a:r>
            <a:r>
              <a:rPr lang="tr-TR" sz="2400" u="sng" dirty="0">
                <a:solidFill>
                  <a:srgbClr val="FF0000"/>
                </a:solidFill>
              </a:rPr>
              <a:t>% 50 sinin kolaylıkla önlenebilecek </a:t>
            </a:r>
            <a:r>
              <a:rPr lang="tr-TR" sz="2400" dirty="0"/>
              <a:t>kazalar olduğu, </a:t>
            </a:r>
          </a:p>
          <a:p>
            <a:pPr marL="0" indent="0">
              <a:buNone/>
            </a:pPr>
            <a:r>
              <a:rPr lang="tr-TR" sz="2400" u="sng" dirty="0">
                <a:solidFill>
                  <a:srgbClr val="FF0000"/>
                </a:solidFill>
              </a:rPr>
              <a:t>% 48 inin sistemli bir çalışma ile </a:t>
            </a:r>
            <a:r>
              <a:rPr lang="tr-TR" sz="2400" dirty="0"/>
              <a:t>önlenebileceği, </a:t>
            </a:r>
          </a:p>
          <a:p>
            <a:pPr marL="0" indent="0">
              <a:buNone/>
            </a:pPr>
            <a:r>
              <a:rPr lang="tr-TR" sz="2400" dirty="0"/>
              <a:t>sadece </a:t>
            </a:r>
            <a:r>
              <a:rPr lang="tr-TR" sz="2400" u="sng" dirty="0">
                <a:solidFill>
                  <a:srgbClr val="FF0000"/>
                </a:solidFill>
              </a:rPr>
              <a:t>% 2 sinin önlenemez </a:t>
            </a:r>
            <a:r>
              <a:rPr lang="tr-TR" sz="2400" dirty="0"/>
              <a:t>olduğu ortaya çıkmıştır. </a:t>
            </a:r>
          </a:p>
          <a:p>
            <a:pPr marL="0" indent="0">
              <a:buNone/>
            </a:pPr>
            <a:endParaRPr lang="tr-TR" sz="2400" dirty="0"/>
          </a:p>
          <a:p>
            <a:pPr marL="0" indent="0">
              <a:buNone/>
            </a:pPr>
            <a:endParaRPr lang="tr-TR" sz="2400" dirty="0"/>
          </a:p>
        </p:txBody>
      </p:sp>
      <p:sp>
        <p:nvSpPr>
          <p:cNvPr id="4" name="Right Brace 3"/>
          <p:cNvSpPr/>
          <p:nvPr/>
        </p:nvSpPr>
        <p:spPr>
          <a:xfrm>
            <a:off x="6951945" y="1603332"/>
            <a:ext cx="338203" cy="951978"/>
          </a:xfrm>
          <a:prstGeom prst="rightBrace">
            <a:avLst>
              <a:gd name="adj1" fmla="val 8333"/>
              <a:gd name="adj2" fmla="val 53077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92186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0701" y="149789"/>
            <a:ext cx="8924076" cy="6545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6824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0181" y="365125"/>
            <a:ext cx="8435236" cy="6278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62831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8485" y="5305516"/>
            <a:ext cx="3008837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/>
              <a:t>* </a:t>
            </a:r>
            <a:r>
              <a:rPr lang="tr-TR" b="1" u="sng" dirty="0"/>
              <a:t>Soru:</a:t>
            </a:r>
          </a:p>
          <a:p>
            <a:endParaRPr lang="tr-TR" b="1" u="sng" dirty="0"/>
          </a:p>
          <a:p>
            <a:r>
              <a:rPr lang="tr-TR" dirty="0"/>
              <a:t>En çok ölüme yol açan sektör?</a:t>
            </a:r>
          </a:p>
          <a:p>
            <a:endParaRPr lang="tr-TR" dirty="0"/>
          </a:p>
          <a:p>
            <a:r>
              <a:rPr lang="tr-TR" dirty="0"/>
              <a:t> İnşaat ve maden.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1571169" y="216752"/>
            <a:ext cx="8579575" cy="5176446"/>
            <a:chOff x="2347782" y="973833"/>
            <a:chExt cx="8579575" cy="5176446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347782" y="973833"/>
              <a:ext cx="8579575" cy="5176446"/>
            </a:xfrm>
            <a:prstGeom prst="rect">
              <a:avLst/>
            </a:prstGeom>
          </p:spPr>
        </p:pic>
        <p:cxnSp>
          <p:nvCxnSpPr>
            <p:cNvPr id="4" name="Straight Connector 3"/>
            <p:cNvCxnSpPr/>
            <p:nvPr/>
          </p:nvCxnSpPr>
          <p:spPr>
            <a:xfrm>
              <a:off x="2492679" y="6137753"/>
              <a:ext cx="8279705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Rectangle 6"/>
          <p:cNvSpPr/>
          <p:nvPr/>
        </p:nvSpPr>
        <p:spPr>
          <a:xfrm>
            <a:off x="8491352" y="5305516"/>
            <a:ext cx="3621376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/>
              <a:t>* </a:t>
            </a:r>
            <a:r>
              <a:rPr lang="tr-TR" b="1" u="sng" dirty="0"/>
              <a:t>Soru:</a:t>
            </a:r>
          </a:p>
          <a:p>
            <a:endParaRPr lang="tr-TR" b="1" u="sng" dirty="0"/>
          </a:p>
          <a:p>
            <a:r>
              <a:rPr lang="tr-TR" dirty="0"/>
              <a:t>En çok uzuv kaybına yol açan sektör?</a:t>
            </a:r>
          </a:p>
          <a:p>
            <a:endParaRPr lang="tr-TR" dirty="0"/>
          </a:p>
          <a:p>
            <a:r>
              <a:rPr lang="tr-TR" dirty="0"/>
              <a:t> Metal iş kolu</a:t>
            </a:r>
          </a:p>
        </p:txBody>
      </p:sp>
    </p:spTree>
    <p:extLst>
      <p:ext uri="{BB962C8B-B14F-4D97-AF65-F5344CB8AC3E}">
        <p14:creationId xmlns:p14="http://schemas.microsoft.com/office/powerpoint/2010/main" val="13734589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9787" y="471487"/>
            <a:ext cx="7972425" cy="5915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3572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8383" y="179481"/>
            <a:ext cx="8486579" cy="6092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4282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92065" y="247761"/>
            <a:ext cx="1001664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tr-TR" sz="2400" dirty="0">
              <a:solidFill>
                <a:srgbClr val="000000"/>
              </a:solidFill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tr-TR" sz="2400" b="1" dirty="0">
                <a:solidFill>
                  <a:srgbClr val="001F5F"/>
                </a:solidFill>
              </a:rPr>
              <a:t>6331 sayılı İş Sağlığı ve Güvenliği Kanunu Md.3- İş kazası: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endParaRPr lang="tr-TR" sz="2400" b="1" dirty="0">
              <a:solidFill>
                <a:srgbClr val="001F5F"/>
              </a:solidFill>
            </a:endParaRPr>
          </a:p>
          <a:p>
            <a:pPr>
              <a:lnSpc>
                <a:spcPct val="150000"/>
              </a:lnSpc>
            </a:pPr>
            <a:r>
              <a:rPr lang="tr-TR" sz="2400" dirty="0">
                <a:solidFill>
                  <a:srgbClr val="C00000"/>
                </a:solidFill>
              </a:rPr>
              <a:t>İşyerinde </a:t>
            </a:r>
            <a:r>
              <a:rPr lang="tr-TR" sz="2400" dirty="0">
                <a:solidFill>
                  <a:srgbClr val="001F5F"/>
                </a:solidFill>
              </a:rPr>
              <a:t>veya </a:t>
            </a:r>
            <a:r>
              <a:rPr lang="tr-TR" sz="2400" dirty="0">
                <a:solidFill>
                  <a:srgbClr val="C00000"/>
                </a:solidFill>
              </a:rPr>
              <a:t>işin yürütümü nedeniyle meydana gelen</a:t>
            </a:r>
            <a:r>
              <a:rPr lang="tr-TR" sz="2400" dirty="0">
                <a:solidFill>
                  <a:srgbClr val="001F5F"/>
                </a:solidFill>
              </a:rPr>
              <a:t>, </a:t>
            </a:r>
            <a:r>
              <a:rPr lang="tr-TR" sz="2400" dirty="0">
                <a:solidFill>
                  <a:srgbClr val="C00000"/>
                </a:solidFill>
              </a:rPr>
              <a:t>ölüme sebebiyet veren </a:t>
            </a:r>
            <a:r>
              <a:rPr lang="tr-TR" sz="2400" dirty="0">
                <a:solidFill>
                  <a:srgbClr val="001F5F"/>
                </a:solidFill>
              </a:rPr>
              <a:t>veya </a:t>
            </a:r>
            <a:r>
              <a:rPr lang="tr-TR" sz="2400" dirty="0">
                <a:solidFill>
                  <a:srgbClr val="C00000"/>
                </a:solidFill>
              </a:rPr>
              <a:t>vücut bütünlüğünü ruhen </a:t>
            </a:r>
            <a:r>
              <a:rPr lang="tr-TR" sz="2400" dirty="0">
                <a:solidFill>
                  <a:srgbClr val="001F5F"/>
                </a:solidFill>
              </a:rPr>
              <a:t>ya da </a:t>
            </a:r>
            <a:r>
              <a:rPr lang="tr-TR" sz="2400" dirty="0">
                <a:solidFill>
                  <a:srgbClr val="C00000"/>
                </a:solidFill>
              </a:rPr>
              <a:t>bedenen engelli hâle getiren </a:t>
            </a:r>
            <a:r>
              <a:rPr lang="tr-TR" sz="2400" dirty="0">
                <a:solidFill>
                  <a:srgbClr val="001F5F"/>
                </a:solidFill>
              </a:rPr>
              <a:t>olayı ifade eder.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4934" y="3042922"/>
            <a:ext cx="4423950" cy="3502829"/>
          </a:xfrm>
          <a:prstGeom prst="rect">
            <a:avLst/>
          </a:prstGeom>
        </p:spPr>
      </p:pic>
      <p:sp>
        <p:nvSpPr>
          <p:cNvPr id="6" name="5-Point Star 5"/>
          <p:cNvSpPr/>
          <p:nvPr/>
        </p:nvSpPr>
        <p:spPr>
          <a:xfrm>
            <a:off x="3118981" y="400833"/>
            <a:ext cx="275572" cy="400833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5-Point Star 6"/>
          <p:cNvSpPr/>
          <p:nvPr/>
        </p:nvSpPr>
        <p:spPr>
          <a:xfrm>
            <a:off x="3271381" y="553233"/>
            <a:ext cx="275572" cy="400833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5-Point Star 7"/>
          <p:cNvSpPr/>
          <p:nvPr/>
        </p:nvSpPr>
        <p:spPr>
          <a:xfrm>
            <a:off x="3561567" y="553233"/>
            <a:ext cx="275572" cy="400833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632713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2395" y="99811"/>
            <a:ext cx="9451605" cy="6582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59776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93939" y="505615"/>
            <a:ext cx="10379901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4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tr-TR" sz="4400" dirty="0">
                <a:solidFill>
                  <a:srgbClr val="001F5F"/>
                </a:solidFill>
                <a:latin typeface="Arial" panose="020B0604020202020204" pitchFamily="34" charset="0"/>
              </a:rPr>
              <a:t>Kaza sonrası yapılacaklar: </a:t>
            </a:r>
          </a:p>
          <a:p>
            <a:endParaRPr lang="tr-TR" sz="4400" dirty="0">
              <a:solidFill>
                <a:srgbClr val="001F5F"/>
              </a:solidFill>
              <a:latin typeface="Arial" panose="020B060402020202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tr-TR" sz="4400" b="1" dirty="0">
                <a:solidFill>
                  <a:srgbClr val="001F5F"/>
                </a:solidFill>
                <a:latin typeface="Arial" panose="020B0604020202020204" pitchFamily="34" charset="0"/>
              </a:rPr>
              <a:t>İş Kazalarının İncelenmesi</a:t>
            </a:r>
            <a:r>
              <a:rPr lang="tr-TR" sz="4400" dirty="0">
                <a:solidFill>
                  <a:srgbClr val="001F5F"/>
                </a:solidFill>
                <a:latin typeface="Arial" panose="020B0604020202020204" pitchFamily="34" charset="0"/>
              </a:rPr>
              <a:t>, </a:t>
            </a:r>
          </a:p>
          <a:p>
            <a:r>
              <a:rPr lang="tr-TR" sz="4400" dirty="0">
                <a:solidFill>
                  <a:srgbClr val="C00000"/>
                </a:solidFill>
                <a:latin typeface="Wingdings" panose="05000000000000000000" pitchFamily="2" charset="2"/>
              </a:rPr>
              <a:t> </a:t>
            </a:r>
            <a:r>
              <a:rPr lang="tr-TR" sz="4400" b="1" dirty="0">
                <a:solidFill>
                  <a:srgbClr val="001F5F"/>
                </a:solidFill>
                <a:latin typeface="Arial" panose="020B0604020202020204" pitchFamily="34" charset="0"/>
              </a:rPr>
              <a:t>Yasal soruşturma (</a:t>
            </a:r>
            <a:r>
              <a:rPr lang="tr-TR" sz="4400" b="1" dirty="0">
                <a:solidFill>
                  <a:srgbClr val="00AF50"/>
                </a:solidFill>
                <a:latin typeface="Arial" panose="020B0604020202020204" pitchFamily="34" charset="0"/>
              </a:rPr>
              <a:t>Adli Süreç</a:t>
            </a:r>
            <a:r>
              <a:rPr lang="tr-TR" sz="4400" b="1" dirty="0">
                <a:solidFill>
                  <a:srgbClr val="001F5F"/>
                </a:solidFill>
                <a:latin typeface="Arial" panose="020B0604020202020204" pitchFamily="34" charset="0"/>
              </a:rPr>
              <a:t>). </a:t>
            </a:r>
            <a:endParaRPr lang="tr-TR" sz="4400" dirty="0">
              <a:solidFill>
                <a:srgbClr val="001F5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678895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1979" y="157320"/>
            <a:ext cx="9339392" cy="6625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57728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H:\İŞ GÜVENLİĞİ RESİMLERİ\exam1-210x300.gif"/>
          <p:cNvPicPr>
            <a:picLocks noGrp="1"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1266" y="406672"/>
            <a:ext cx="9144000" cy="6119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41840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93939" y="505615"/>
            <a:ext cx="10379901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2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tr-TR" sz="2400" dirty="0">
                <a:solidFill>
                  <a:srgbClr val="001F5F"/>
                </a:solidFill>
                <a:latin typeface="Arial" panose="020B0604020202020204" pitchFamily="34" charset="0"/>
              </a:rPr>
              <a:t>Hangisi/hangileri iş kazası sayılmaz?</a:t>
            </a:r>
          </a:p>
          <a:p>
            <a:endParaRPr lang="tr-TR" sz="2400" dirty="0">
              <a:solidFill>
                <a:srgbClr val="001F5F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dirty="0">
                <a:solidFill>
                  <a:srgbClr val="001F5F"/>
                </a:solidFill>
                <a:latin typeface="Arial" panose="020B0604020202020204" pitchFamily="34" charset="0"/>
              </a:rPr>
              <a:t>Sigortalının iş yerinde bulunduğu sırada gerçekleşen kaza</a:t>
            </a:r>
          </a:p>
          <a:p>
            <a:endParaRPr lang="tr-TR" sz="2400" dirty="0">
              <a:solidFill>
                <a:srgbClr val="001F5F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dirty="0">
                <a:solidFill>
                  <a:srgbClr val="001F5F"/>
                </a:solidFill>
                <a:latin typeface="Arial" panose="020B0604020202020204" pitchFamily="34" charset="0"/>
              </a:rPr>
              <a:t>İşveren tarafından yürütülmekte olan iş nedeniyle gerçekleşen kaza</a:t>
            </a:r>
          </a:p>
          <a:p>
            <a:endParaRPr lang="tr-TR" sz="2400" dirty="0">
              <a:solidFill>
                <a:srgbClr val="001F5F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dirty="0">
                <a:solidFill>
                  <a:srgbClr val="001F5F"/>
                </a:solidFill>
                <a:latin typeface="Arial" panose="020B0604020202020204" pitchFamily="34" charset="0"/>
              </a:rPr>
              <a:t>Sigortalının yıllık ücretli izin için iş yeri dışında olduğu dönemde gerçekleşen kaza</a:t>
            </a:r>
          </a:p>
          <a:p>
            <a:endParaRPr lang="tr-TR" sz="2400" dirty="0">
              <a:solidFill>
                <a:srgbClr val="001F5F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dirty="0">
                <a:solidFill>
                  <a:srgbClr val="001F5F"/>
                </a:solidFill>
                <a:latin typeface="Arial" panose="020B0604020202020204" pitchFamily="34" charset="0"/>
              </a:rPr>
              <a:t>Bir işveren bağlı olarak çalışan sigortalının, görevli olarak iş yeri dışında başka bir yere gönderilmesi nedeniyle asıl işini yapmaksızın geçen zamanlarda gerçekleşen kaza</a:t>
            </a:r>
          </a:p>
        </p:txBody>
      </p:sp>
    </p:spTree>
    <p:extLst>
      <p:ext uri="{BB962C8B-B14F-4D97-AF65-F5344CB8AC3E}">
        <p14:creationId xmlns:p14="http://schemas.microsoft.com/office/powerpoint/2010/main" val="325582821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845057" y="3170590"/>
            <a:ext cx="497763" cy="47598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093939" y="505615"/>
            <a:ext cx="10379901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2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tr-TR" sz="2400" dirty="0">
                <a:solidFill>
                  <a:srgbClr val="001F5F"/>
                </a:solidFill>
                <a:latin typeface="Arial" panose="020B0604020202020204" pitchFamily="34" charset="0"/>
              </a:rPr>
              <a:t>Hangisi/hangileri iş kazası sayılmaz?</a:t>
            </a:r>
          </a:p>
          <a:p>
            <a:endParaRPr lang="tr-TR" sz="2400" dirty="0">
              <a:solidFill>
                <a:srgbClr val="001F5F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dirty="0">
                <a:solidFill>
                  <a:srgbClr val="001F5F"/>
                </a:solidFill>
                <a:latin typeface="Arial" panose="020B0604020202020204" pitchFamily="34" charset="0"/>
              </a:rPr>
              <a:t>Sigortalının iş yerinde bulunduğu sırada gerçekleşen kaza</a:t>
            </a:r>
          </a:p>
          <a:p>
            <a:endParaRPr lang="tr-TR" sz="2400" dirty="0">
              <a:solidFill>
                <a:srgbClr val="001F5F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dirty="0">
                <a:solidFill>
                  <a:srgbClr val="001F5F"/>
                </a:solidFill>
                <a:latin typeface="Arial" panose="020B0604020202020204" pitchFamily="34" charset="0"/>
              </a:rPr>
              <a:t>İşveren tarafından yürütülmekte olan iş nedeniyle gerçekleşen kaza</a:t>
            </a:r>
          </a:p>
          <a:p>
            <a:endParaRPr lang="tr-TR" sz="2400" dirty="0">
              <a:solidFill>
                <a:srgbClr val="001F5F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dirty="0">
                <a:solidFill>
                  <a:srgbClr val="001F5F"/>
                </a:solidFill>
                <a:latin typeface="Arial" panose="020B0604020202020204" pitchFamily="34" charset="0"/>
              </a:rPr>
              <a:t>Sigortalının yıllık ücretli izin için iş yeri dışında olduğu dönemde gerçekleşen kaza</a:t>
            </a:r>
          </a:p>
          <a:p>
            <a:endParaRPr lang="tr-TR" sz="2400" dirty="0">
              <a:solidFill>
                <a:srgbClr val="001F5F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dirty="0">
                <a:solidFill>
                  <a:srgbClr val="001F5F"/>
                </a:solidFill>
                <a:latin typeface="Arial" panose="020B0604020202020204" pitchFamily="34" charset="0"/>
              </a:rPr>
              <a:t>Bir işveren bağlı olarak çalışan sigortalının, görevli olarak iş yeri dışında başka bir yere gönderilmesi nedeniyle asıl işini yapmaksızın geçen zamanlarda gerçekleşen kaza</a:t>
            </a:r>
          </a:p>
        </p:txBody>
      </p:sp>
    </p:spTree>
    <p:extLst>
      <p:ext uri="{BB962C8B-B14F-4D97-AF65-F5344CB8AC3E}">
        <p14:creationId xmlns:p14="http://schemas.microsoft.com/office/powerpoint/2010/main" val="316793920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363" y="1125971"/>
            <a:ext cx="8456048" cy="3926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17921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363" y="1125971"/>
            <a:ext cx="8456048" cy="3926764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1329553" y="4544088"/>
            <a:ext cx="497763" cy="47598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744080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004" y="1059688"/>
            <a:ext cx="7781991" cy="5494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91037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004" y="1059688"/>
            <a:ext cx="7781991" cy="5494489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1600004" y="5679036"/>
            <a:ext cx="497763" cy="47598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68152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0105" y="123215"/>
            <a:ext cx="12062564" cy="7478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tr-TR" sz="2400" b="1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5510 sayılı Sosyal Sigortalar ve Genel Sağlık Sigortası Kanunu Md.13-</a:t>
            </a:r>
          </a:p>
          <a:p>
            <a:r>
              <a:rPr lang="tr-TR" sz="2400" b="1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İş kazası; </a:t>
            </a:r>
          </a:p>
          <a:p>
            <a:endParaRPr lang="tr-TR" sz="2400" b="1" dirty="0">
              <a:solidFill>
                <a:srgbClr val="001F5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400" b="1" dirty="0">
              <a:solidFill>
                <a:srgbClr val="001F5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400" dirty="0">
              <a:solidFill>
                <a:srgbClr val="001F5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sz="2400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İşveren tarafından </a:t>
            </a:r>
            <a:r>
              <a:rPr lang="tr-TR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yürütülmekte olan iş </a:t>
            </a:r>
            <a:r>
              <a:rPr lang="tr-TR" sz="2400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nedeniyle, </a:t>
            </a:r>
          </a:p>
          <a:p>
            <a:endParaRPr lang="tr-TR" sz="2400" dirty="0">
              <a:solidFill>
                <a:srgbClr val="001F5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Bir işverene bağlı olarak çalışan sigortalının, </a:t>
            </a:r>
            <a:r>
              <a:rPr lang="tr-TR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görevli olarak işyeri dışında başka bir yere gönderilmesi nedeniyle asıl işini yapmaksızın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geçen zamanlarda, </a:t>
            </a:r>
          </a:p>
          <a:p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Emziren kadın sigortalının, iş mevzuatı gereğince </a:t>
            </a:r>
            <a:r>
              <a:rPr lang="tr-TR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çocuğuna süt vermek için ayrılan zamanlarda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400" dirty="0">
              <a:solidFill>
                <a:srgbClr val="001F5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63165" y="632498"/>
            <a:ext cx="2770807" cy="207465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22209" y="3493368"/>
            <a:ext cx="3070633" cy="206818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37816" y="3719990"/>
            <a:ext cx="1997022" cy="1979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0293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05215" y="235234"/>
            <a:ext cx="11081359" cy="958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000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Sigortalıların, </a:t>
            </a:r>
            <a:r>
              <a:rPr lang="tr-TR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işverence sağlanan bir taşıtla işin yapıldığı yere gidiş gelişi </a:t>
            </a:r>
            <a:r>
              <a:rPr lang="tr-TR" sz="2000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sırasında, meydana gelen ve sigortalıyı </a:t>
            </a:r>
            <a:r>
              <a:rPr lang="tr-TR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hemen </a:t>
            </a:r>
            <a:r>
              <a:rPr lang="tr-TR" sz="2000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veya </a:t>
            </a:r>
            <a:r>
              <a:rPr lang="tr-TR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sonradan bedenen </a:t>
            </a:r>
            <a:r>
              <a:rPr lang="tr-TR" sz="2000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 da </a:t>
            </a:r>
            <a:r>
              <a:rPr lang="tr-TR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ruhen engelli hâle getiren </a:t>
            </a:r>
            <a:r>
              <a:rPr lang="tr-TR" sz="2000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olaydır.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744" y="1998797"/>
            <a:ext cx="8034300" cy="418816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29436" y="0"/>
            <a:ext cx="48433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900" dirty="0">
              <a:solidFill>
                <a:srgbClr val="000000"/>
              </a:solidFill>
              <a:latin typeface="Wingdings" panose="05000000000000000000" pitchFamily="2" charset="2"/>
            </a:endParaRPr>
          </a:p>
          <a:p>
            <a:endParaRPr lang="tr-TR" sz="900" dirty="0">
              <a:latin typeface="Wingdings" panose="05000000000000000000" pitchFamily="2" charset="2"/>
            </a:endParaRPr>
          </a:p>
          <a:p>
            <a:r>
              <a:rPr lang="tr-TR" dirty="0">
                <a:solidFill>
                  <a:srgbClr val="00AF50"/>
                </a:solidFill>
                <a:latin typeface="Wingdings" panose="05000000000000000000" pitchFamily="2" charset="2"/>
              </a:rPr>
              <a:t></a:t>
            </a:r>
            <a:endParaRPr lang="tr-TR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8001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42377" y="87682"/>
            <a:ext cx="10968625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400" b="1" i="1" u="sng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Bir Olayın İş Kazası Sayılması İçin: </a:t>
            </a:r>
          </a:p>
          <a:p>
            <a:pPr>
              <a:lnSpc>
                <a:spcPct val="150000"/>
              </a:lnSpc>
            </a:pPr>
            <a:endParaRPr lang="tr-TR" sz="24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tr-TR" sz="24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tr-TR" sz="2400" b="1" dirty="0">
                <a:solidFill>
                  <a:srgbClr val="FF0000"/>
                </a:solidFill>
                <a:latin typeface="Arial" panose="020B0604020202020204" pitchFamily="34" charset="0"/>
              </a:rPr>
              <a:t>1- Kazaya uğrayanın sigortalı olması, </a:t>
            </a:r>
          </a:p>
          <a:p>
            <a:pPr>
              <a:lnSpc>
                <a:spcPct val="150000"/>
              </a:lnSpc>
            </a:pPr>
            <a:endParaRPr lang="tr-TR" sz="24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tr-TR" sz="24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tr-TR" sz="2400" b="1" dirty="0">
                <a:solidFill>
                  <a:srgbClr val="FF0000"/>
                </a:solidFill>
                <a:latin typeface="Arial" panose="020B0604020202020204" pitchFamily="34" charset="0"/>
              </a:rPr>
              <a:t>2- Kazalının hemen veya sonradan bedenen veya ruhen engelli hale gelmesi, </a:t>
            </a:r>
          </a:p>
          <a:p>
            <a:pPr>
              <a:lnSpc>
                <a:spcPct val="150000"/>
              </a:lnSpc>
            </a:pPr>
            <a:endParaRPr lang="tr-TR" sz="24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tr-TR" sz="24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tr-TR" sz="2400" b="1" dirty="0">
                <a:solidFill>
                  <a:srgbClr val="FF0000"/>
                </a:solidFill>
                <a:latin typeface="Arial" panose="020B0604020202020204" pitchFamily="34" charset="0"/>
              </a:rPr>
              <a:t>3- Sigortalının uğradığı kazanın, yer ve zaman itibariyle 5510 sayılı kanunun 13. maddesinde belirtilen hususlardan birinde meydana gelmesi, </a:t>
            </a:r>
            <a:endParaRPr lang="tr-TR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44468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957067" y="91641"/>
            <a:ext cx="10515600" cy="10514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tr-TR" b="1" dirty="0">
              <a:solidFill>
                <a:srgbClr val="00B050"/>
              </a:solidFill>
            </a:endParaRPr>
          </a:p>
          <a:p>
            <a:r>
              <a:rPr lang="tr-TR" b="1" dirty="0">
                <a:solidFill>
                  <a:srgbClr val="00B050"/>
                </a:solidFill>
              </a:rPr>
              <a:t>Kaza Nedenleri İle İlgili Yanlış Görüşler: </a:t>
            </a:r>
            <a:br>
              <a:rPr lang="tr-TR" b="1" dirty="0">
                <a:solidFill>
                  <a:srgbClr val="00B050"/>
                </a:solidFill>
              </a:rPr>
            </a:br>
            <a:r>
              <a:rPr lang="tr-TR" b="1" dirty="0">
                <a:solidFill>
                  <a:srgbClr val="00B050"/>
                </a:solidFill>
              </a:rPr>
              <a:t>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067" y="1381059"/>
            <a:ext cx="10448925" cy="524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4388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3085" y="1114425"/>
            <a:ext cx="8505825" cy="57435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4086" y="454394"/>
            <a:ext cx="7743825" cy="638175"/>
          </a:xfrm>
          <a:prstGeom prst="rect">
            <a:avLst/>
          </a:prstGeom>
        </p:spPr>
      </p:pic>
      <p:sp>
        <p:nvSpPr>
          <p:cNvPr id="4" name="5-Point Star 3"/>
          <p:cNvSpPr/>
          <p:nvPr/>
        </p:nvSpPr>
        <p:spPr>
          <a:xfrm>
            <a:off x="5010411" y="87682"/>
            <a:ext cx="463463" cy="450937"/>
          </a:xfrm>
          <a:prstGeom prst="star5">
            <a:avLst/>
          </a:prstGeom>
          <a:solidFill>
            <a:srgbClr val="EBEB4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61352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562" y="442912"/>
            <a:ext cx="10048875" cy="5972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01172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501</TotalTime>
  <Words>566</Words>
  <Application>Microsoft Office PowerPoint</Application>
  <PresentationFormat>Widescreen</PresentationFormat>
  <Paragraphs>111</Paragraphs>
  <Slides>39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4" baseType="lpstr">
      <vt:lpstr>Arial</vt:lpstr>
      <vt:lpstr>Calibri</vt:lpstr>
      <vt:lpstr>Calibri Light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**Eğitim Yetersizliği:</vt:lpstr>
      <vt:lpstr>PowerPoint Presentation</vt:lpstr>
      <vt:lpstr>Direkt Nedenler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İş Kazaları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Elif</dc:creator>
  <cp:lastModifiedBy>Review</cp:lastModifiedBy>
  <cp:revision>77</cp:revision>
  <dcterms:created xsi:type="dcterms:W3CDTF">2018-10-02T08:05:55Z</dcterms:created>
  <dcterms:modified xsi:type="dcterms:W3CDTF">2020-05-07T10:00:22Z</dcterms:modified>
</cp:coreProperties>
</file>