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8" r:id="rId3"/>
    <p:sldId id="259" r:id="rId4"/>
    <p:sldId id="260" r:id="rId5"/>
    <p:sldId id="257" r:id="rId6"/>
    <p:sldId id="261" r:id="rId7"/>
    <p:sldId id="262" r:id="rId8"/>
    <p:sldId id="263"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94615"/>
  </p:normalViewPr>
  <p:slideViewPr>
    <p:cSldViewPr snapToGrid="0" snapToObjects="1">
      <p:cViewPr varScale="1">
        <p:scale>
          <a:sx n="89" d="100"/>
          <a:sy n="89" d="100"/>
        </p:scale>
        <p:origin x="192"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ve Alt Ana Başlı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Başlık Metni"/>
          <p:cNvSpPr txBox="1">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r>
              <a:t>Başlık Metni</a:t>
            </a:r>
          </a:p>
        </p:txBody>
      </p:sp>
      <p:sp>
        <p:nvSpPr>
          <p:cNvPr id="12" name="Gövde Düzeyi Bir…"/>
          <p:cNvSpPr txBox="1">
            <a:spLocks noGrp="1"/>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93" name="-Ali Utku"/>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i="1"/>
            </a:lvl1pPr>
          </a:lstStyle>
          <a:p>
            <a:r>
              <a:t>-Ali Utku</a:t>
            </a:r>
          </a:p>
        </p:txBody>
      </p:sp>
      <p:sp>
        <p:nvSpPr>
          <p:cNvPr id="94" name="“Buraya bir alıntı yazın.”"/>
          <p:cNvSpPr txBox="1">
            <a:spLocks noGrp="1"/>
          </p:cNvSpPr>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r>
              <a:t>“Buraya bir alıntı yazın.” </a:t>
            </a:r>
          </a:p>
        </p:txBody>
      </p:sp>
      <p:sp>
        <p:nvSpPr>
          <p:cNvPr id="9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02" name="Görüntü"/>
          <p:cNvSpPr>
            <a:spLocks noGrp="1"/>
          </p:cNvSpPr>
          <p:nvPr>
            <p:ph type="pic" idx="13"/>
          </p:nvPr>
        </p:nvSpPr>
        <p:spPr>
          <a:xfrm>
            <a:off x="-851457" y="-14228"/>
            <a:ext cx="15004983" cy="9987693"/>
          </a:xfrm>
          <a:prstGeom prst="rect">
            <a:avLst/>
          </a:prstGeom>
        </p:spPr>
        <p:txBody>
          <a:bodyPr lIns="91439" tIns="45719" rIns="91439" bIns="45719" anchor="t">
            <a:noAutofit/>
          </a:bodyPr>
          <a:lstStyle/>
          <a:p>
            <a:endParaRP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1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ğraf - Yata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Görüntü"/>
          <p:cNvSpPr>
            <a:spLocks noGrp="1"/>
          </p:cNvSpPr>
          <p:nvPr>
            <p:ph type="pic" idx="13"/>
          </p:nvPr>
        </p:nvSpPr>
        <p:spPr>
          <a:xfrm>
            <a:off x="1960603" y="884196"/>
            <a:ext cx="9166170" cy="610123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21" name="Başlık Metni"/>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Başlık Metni</a:t>
            </a:r>
          </a:p>
        </p:txBody>
      </p:sp>
      <p:sp>
        <p:nvSpPr>
          <p:cNvPr id="22" name="Gövde Düzeyi Bir…"/>
          <p:cNvSpPr txBox="1">
            <a:spLocks noGrp="1"/>
          </p:cNvSpPr>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Gövde Düzeyi Bir</a:t>
            </a:r>
          </a:p>
          <a:p>
            <a:pPr lvl="1"/>
            <a:r>
              <a:t>Gövde Düzeyi İki</a:t>
            </a:r>
          </a:p>
          <a:p>
            <a:pPr lvl="2"/>
            <a:r>
              <a:t>Gövde Düzeyi Üç</a:t>
            </a:r>
          </a:p>
          <a:p>
            <a:pPr lvl="3"/>
            <a:r>
              <a:t>Gövde Düzeyi Dört</a:t>
            </a:r>
          </a:p>
          <a:p>
            <a:pPr lvl="4"/>
            <a:r>
              <a:t>Gövde Düzeyi Beş</a:t>
            </a:r>
          </a:p>
        </p:txBody>
      </p:sp>
      <p:sp>
        <p:nvSpPr>
          <p:cNvPr id="23" name="Slayt Numarası"/>
          <p:cNvSpPr txBox="1">
            <a:spLocks noGrp="1"/>
          </p:cNvSpPr>
          <p:nvPr>
            <p:ph type="sldNum" sz="quarter" idx="2"/>
          </p:nvPr>
        </p:nvSpPr>
        <p:spPr>
          <a:xfrm>
            <a:off x="6302692" y="9131300"/>
            <a:ext cx="386716" cy="431800"/>
          </a:xfrm>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aşlık - Orta">
    <p:spTree>
      <p:nvGrpSpPr>
        <p:cNvPr id="1" name=""/>
        <p:cNvGrpSpPr/>
        <p:nvPr/>
      </p:nvGrpSpPr>
      <p:grpSpPr>
        <a:xfrm>
          <a:off x="0" y="0"/>
          <a:ext cx="0" cy="0"/>
          <a:chOff x="0" y="0"/>
          <a:chExt cx="0" cy="0"/>
        </a:xfrm>
      </p:grpSpPr>
      <p:sp>
        <p:nvSpPr>
          <p:cNvPr id="30" name="Başlık Metni"/>
          <p:cNvSpPr txBox="1">
            <a:spLocks noGrp="1"/>
          </p:cNvSpPr>
          <p:nvPr>
            <p:ph type="title"/>
          </p:nvPr>
        </p:nvSpPr>
        <p:spPr>
          <a:xfrm>
            <a:off x="787400" y="3657600"/>
            <a:ext cx="11430000" cy="2438400"/>
          </a:xfrm>
          <a:prstGeom prst="rect">
            <a:avLst/>
          </a:prstGeom>
        </p:spPr>
        <p:txBody>
          <a:bodyPr/>
          <a:lstStyle/>
          <a:p>
            <a:r>
              <a:t>Başlık Metni</a:t>
            </a:r>
          </a:p>
        </p:txBody>
      </p:sp>
      <p:sp>
        <p:nvSpPr>
          <p:cNvPr id="3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ğraf - Düşey">
    <p:spTree>
      <p:nvGrpSpPr>
        <p:cNvPr id="1" name=""/>
        <p:cNvGrpSpPr/>
        <p:nvPr/>
      </p:nvGrpSpPr>
      <p:grpSpPr>
        <a:xfrm>
          <a:off x="0" y="0"/>
          <a:ext cx="0" cy="0"/>
          <a:chOff x="0" y="0"/>
          <a:chExt cx="0" cy="0"/>
        </a:xfrm>
      </p:grpSpPr>
      <p:sp>
        <p:nvSpPr>
          <p:cNvPr id="38" name="Görüntü"/>
          <p:cNvSpPr>
            <a:spLocks noGrp="1"/>
          </p:cNvSpPr>
          <p:nvPr>
            <p:ph type="pic" sz="half" idx="13"/>
          </p:nvPr>
        </p:nvSpPr>
        <p:spPr>
          <a:xfrm>
            <a:off x="6273800" y="1206500"/>
            <a:ext cx="5888774" cy="72771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39" name="Başlık Metni"/>
          <p:cNvSpPr txBox="1">
            <a:spLocks noGrp="1"/>
          </p:cNvSpPr>
          <p:nvPr>
            <p:ph type="title"/>
          </p:nvPr>
        </p:nvSpPr>
        <p:spPr>
          <a:xfrm>
            <a:off x="457200" y="1244600"/>
            <a:ext cx="5600700" cy="3467100"/>
          </a:xfrm>
          <a:prstGeom prst="rect">
            <a:avLst/>
          </a:prstGeom>
        </p:spPr>
        <p:txBody>
          <a:bodyPr anchor="b"/>
          <a:lstStyle/>
          <a:p>
            <a:r>
              <a:t>Başlık Metni</a:t>
            </a:r>
          </a:p>
        </p:txBody>
      </p:sp>
      <p:sp>
        <p:nvSpPr>
          <p:cNvPr id="40" name="Gövde Düzeyi Bir…"/>
          <p:cNvSpPr txBox="1">
            <a:spLocks noGrp="1"/>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Gövde Düzeyi Bir</a:t>
            </a:r>
          </a:p>
          <a:p>
            <a:pPr lvl="1"/>
            <a:r>
              <a:t>Gövde Düzeyi İki</a:t>
            </a:r>
          </a:p>
          <a:p>
            <a:pPr lvl="2"/>
            <a:r>
              <a:t>Gövde Düzeyi Üç</a:t>
            </a:r>
          </a:p>
          <a:p>
            <a:pPr lvl="3"/>
            <a:r>
              <a:t>Gövde Düzeyi Dört</a:t>
            </a:r>
          </a:p>
          <a:p>
            <a:pPr lvl="4"/>
            <a:r>
              <a:t>Gövde Düzeyi Beş</a:t>
            </a:r>
          </a:p>
        </p:txBody>
      </p:sp>
      <p:sp>
        <p:nvSpPr>
          <p:cNvPr id="4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48" name="Başlık Metni"/>
          <p:cNvSpPr txBox="1">
            <a:spLocks noGrp="1"/>
          </p:cNvSpPr>
          <p:nvPr>
            <p:ph type="title"/>
          </p:nvPr>
        </p:nvSpPr>
        <p:spPr>
          <a:prstGeom prst="rect">
            <a:avLst/>
          </a:prstGeom>
        </p:spPr>
        <p:txBody>
          <a:bodyPr/>
          <a:lstStyle/>
          <a:p>
            <a:r>
              <a:t>Başlık Metni</a:t>
            </a:r>
          </a:p>
        </p:txBody>
      </p:sp>
      <p:sp>
        <p:nvSpPr>
          <p:cNvPr id="4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56" name="Başlık Metni"/>
          <p:cNvSpPr txBox="1">
            <a:spLocks noGrp="1"/>
          </p:cNvSpPr>
          <p:nvPr>
            <p:ph type="title"/>
          </p:nvPr>
        </p:nvSpPr>
        <p:spPr>
          <a:prstGeom prst="rect">
            <a:avLst/>
          </a:prstGeom>
        </p:spPr>
        <p:txBody>
          <a:bodyPr/>
          <a:lstStyle/>
          <a:p>
            <a:r>
              <a:t>Başlık Metni</a:t>
            </a:r>
          </a:p>
        </p:txBody>
      </p:sp>
      <p:sp>
        <p:nvSpPr>
          <p:cNvPr id="57" name="Gövde Düzeyi Bir…"/>
          <p:cNvSpPr txBox="1">
            <a:spLocks noGrp="1"/>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 İşaretleri ve Fotoğraf">
    <p:spTree>
      <p:nvGrpSpPr>
        <p:cNvPr id="1" name=""/>
        <p:cNvGrpSpPr/>
        <p:nvPr/>
      </p:nvGrpSpPr>
      <p:grpSpPr>
        <a:xfrm>
          <a:off x="0" y="0"/>
          <a:ext cx="0" cy="0"/>
          <a:chOff x="0" y="0"/>
          <a:chExt cx="0" cy="0"/>
        </a:xfrm>
      </p:grpSpPr>
      <p:sp>
        <p:nvSpPr>
          <p:cNvPr id="65" name="Görüntü"/>
          <p:cNvSpPr>
            <a:spLocks noGrp="1"/>
          </p:cNvSpPr>
          <p:nvPr>
            <p:ph type="pic" sz="quarter" idx="13"/>
          </p:nvPr>
        </p:nvSpPr>
        <p:spPr>
          <a:xfrm>
            <a:off x="7412382" y="2933700"/>
            <a:ext cx="4324471" cy="5343996"/>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66" name="Başlık Metni"/>
          <p:cNvSpPr txBox="1">
            <a:spLocks noGrp="1"/>
          </p:cNvSpPr>
          <p:nvPr>
            <p:ph type="title"/>
          </p:nvPr>
        </p:nvSpPr>
        <p:spPr>
          <a:prstGeom prst="rect">
            <a:avLst/>
          </a:prstGeom>
        </p:spPr>
        <p:txBody>
          <a:bodyPr/>
          <a:lstStyle/>
          <a:p>
            <a:r>
              <a:t>Başlık Metni</a:t>
            </a:r>
          </a:p>
        </p:txBody>
      </p:sp>
      <p:sp>
        <p:nvSpPr>
          <p:cNvPr id="67" name="Gövde Düzeyi Bir…"/>
          <p:cNvSpPr txBox="1">
            <a:spLocks noGrp="1"/>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r>
              <a:t>Gövde Düzeyi Bir</a:t>
            </a:r>
          </a:p>
          <a:p>
            <a:pPr lvl="1"/>
            <a:r>
              <a:t>Gövde Düzeyi İki</a:t>
            </a:r>
          </a:p>
          <a:p>
            <a:pPr lvl="2"/>
            <a:r>
              <a:t>Gövde Düzeyi Üç</a:t>
            </a:r>
          </a:p>
          <a:p>
            <a:pPr lvl="3"/>
            <a:r>
              <a:t>Gövde Düzeyi Dört</a:t>
            </a:r>
          </a:p>
          <a:p>
            <a:pPr lvl="4"/>
            <a:r>
              <a:t>Gövde Düzeyi Beş</a:t>
            </a:r>
          </a:p>
        </p:txBody>
      </p:sp>
      <p:sp>
        <p:nvSpPr>
          <p:cNvPr id="6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75" name="Gövde Düzeyi Bir…"/>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7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ğraf 3 - Yukarı">
    <p:spTree>
      <p:nvGrpSpPr>
        <p:cNvPr id="1" name=""/>
        <p:cNvGrpSpPr/>
        <p:nvPr/>
      </p:nvGrpSpPr>
      <p:grpSpPr>
        <a:xfrm>
          <a:off x="0" y="0"/>
          <a:ext cx="0" cy="0"/>
          <a:chOff x="0" y="0"/>
          <a:chExt cx="0" cy="0"/>
        </a:xfrm>
      </p:grpSpPr>
      <p:sp>
        <p:nvSpPr>
          <p:cNvPr id="83" name="Görüntü"/>
          <p:cNvSpPr>
            <a:spLocks noGrp="1"/>
          </p:cNvSpPr>
          <p:nvPr>
            <p:ph type="pic" idx="13"/>
          </p:nvPr>
        </p:nvSpPr>
        <p:spPr>
          <a:xfrm>
            <a:off x="711200" y="673100"/>
            <a:ext cx="6680111" cy="8255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4" name="Görüntü"/>
          <p:cNvSpPr>
            <a:spLocks noGrp="1"/>
          </p:cNvSpPr>
          <p:nvPr>
            <p:ph type="pic" sz="quarter" idx="14"/>
          </p:nvPr>
        </p:nvSpPr>
        <p:spPr>
          <a:xfrm>
            <a:off x="7645400" y="652434"/>
            <a:ext cx="4572000" cy="304642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5" name="Görüntü"/>
          <p:cNvSpPr>
            <a:spLocks noGrp="1"/>
          </p:cNvSpPr>
          <p:nvPr>
            <p:ph type="pic" sz="half" idx="15"/>
          </p:nvPr>
        </p:nvSpPr>
        <p:spPr>
          <a:xfrm>
            <a:off x="7645400" y="3225800"/>
            <a:ext cx="4572000" cy="6858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Gövde Düzeyi Bir…"/>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3" name="Başlık Metni"/>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Başlık Metni</a:t>
            </a:r>
          </a:p>
        </p:txBody>
      </p:sp>
      <p:sp>
        <p:nvSpPr>
          <p:cNvPr id="4" name="Slayt Numarası"/>
          <p:cNvSpPr txBox="1">
            <a:spLocks noGrp="1"/>
          </p:cNvSpPr>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228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457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685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9144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11430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1371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1600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1828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OSYOLOJİ TARİHİ…"/>
          <p:cNvSpPr txBox="1">
            <a:spLocks noGrp="1"/>
          </p:cNvSpPr>
          <p:nvPr>
            <p:ph type="ctrTitle"/>
          </p:nvPr>
        </p:nvSpPr>
        <p:spPr>
          <a:xfrm>
            <a:off x="787400" y="1244600"/>
            <a:ext cx="11430000" cy="3810000"/>
          </a:xfrm>
          <a:prstGeom prst="rect">
            <a:avLst/>
          </a:prstGeom>
        </p:spPr>
        <p:txBody>
          <a:bodyPr/>
          <a:lstStyle/>
          <a:p>
            <a:r>
              <a:rPr dirty="0"/>
              <a:t>SOSYOLOJİ TARİHİ </a:t>
            </a:r>
          </a:p>
          <a:p>
            <a:pPr>
              <a:defRPr sz="6700"/>
            </a:pPr>
            <a:r>
              <a:rPr lang="tr-TR" dirty="0"/>
              <a:t>3</a:t>
            </a:r>
            <a:endParaRPr dirty="0"/>
          </a:p>
        </p:txBody>
      </p:sp>
      <p:sp>
        <p:nvSpPr>
          <p:cNvPr id="120" name="DTCF, Sosyoloji Bölümü…"/>
          <p:cNvSpPr txBox="1">
            <a:spLocks noGrp="1"/>
          </p:cNvSpPr>
          <p:nvPr>
            <p:ph type="subTitle" sz="quarter" idx="1"/>
          </p:nvPr>
        </p:nvSpPr>
        <p:spPr>
          <a:xfrm>
            <a:off x="787400" y="5791200"/>
            <a:ext cx="11430000" cy="1447800"/>
          </a:xfrm>
          <a:prstGeom prst="rect">
            <a:avLst/>
          </a:prstGeom>
        </p:spPr>
        <p:txBody>
          <a:bodyPr>
            <a:normAutofit lnSpcReduction="10000"/>
          </a:bodyPr>
          <a:lstStyle/>
          <a:p>
            <a:pPr defTabSz="432308">
              <a:defRPr sz="2960"/>
            </a:pPr>
            <a:r>
              <a:t>DTCF, Sosyoloji Bölümü</a:t>
            </a:r>
          </a:p>
          <a:p>
            <a:pPr defTabSz="432308">
              <a:defRPr sz="2960"/>
            </a:pPr>
            <a:r>
              <a:t>2020 Bahar Dönemi</a:t>
            </a:r>
          </a:p>
          <a:p>
            <a:pPr defTabSz="432308">
              <a:defRPr sz="2960"/>
            </a:pPr>
            <a:r>
              <a:t>Doç.Dr. Nuran Savaşkan Akdoğan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3FA46190-9639-1B42-AAF9-AFEF2ED605C7}"/>
              </a:ext>
            </a:extLst>
          </p:cNvPr>
          <p:cNvSpPr>
            <a:spLocks noGrp="1"/>
          </p:cNvSpPr>
          <p:nvPr>
            <p:ph type="body" sz="quarter" idx="1"/>
          </p:nvPr>
        </p:nvSpPr>
        <p:spPr>
          <a:xfrm>
            <a:off x="971551" y="1414463"/>
            <a:ext cx="11344274" cy="7515225"/>
          </a:xfrm>
        </p:spPr>
        <p:txBody>
          <a:bodyPr>
            <a:normAutofit lnSpcReduction="10000"/>
          </a:bodyPr>
          <a:lstStyle/>
          <a:p>
            <a:endParaRPr lang="tr-TR" sz="11100" dirty="0"/>
          </a:p>
          <a:p>
            <a:r>
              <a:rPr lang="tr-TR" sz="6000" dirty="0"/>
              <a:t>SOSYOLOJİNİN KÖKENLERİ</a:t>
            </a:r>
          </a:p>
          <a:p>
            <a:endParaRPr lang="tr-TR" sz="6000" dirty="0"/>
          </a:p>
          <a:p>
            <a:r>
              <a:rPr lang="tr-TR" dirty="0"/>
              <a:t>İnsan doğası ve Toplumsal Düzen</a:t>
            </a:r>
          </a:p>
          <a:p>
            <a:r>
              <a:rPr lang="tr-TR" dirty="0"/>
              <a:t>Antik Yunan</a:t>
            </a:r>
          </a:p>
          <a:p>
            <a:r>
              <a:rPr lang="tr-TR" dirty="0"/>
              <a:t>Sofistler</a:t>
            </a:r>
          </a:p>
          <a:p>
            <a:r>
              <a:rPr lang="tr-TR" dirty="0"/>
              <a:t>Platon</a:t>
            </a:r>
          </a:p>
          <a:p>
            <a:r>
              <a:rPr lang="tr-TR" dirty="0"/>
              <a:t>Aristoteles</a:t>
            </a:r>
          </a:p>
          <a:p>
            <a:r>
              <a:rPr lang="tr-TR" dirty="0"/>
              <a:t>Saint </a:t>
            </a:r>
            <a:r>
              <a:rPr lang="tr-TR" dirty="0" err="1"/>
              <a:t>Augustine</a:t>
            </a:r>
            <a:endParaRPr lang="tr-TR" dirty="0"/>
          </a:p>
          <a:p>
            <a:r>
              <a:rPr lang="tr-TR" dirty="0" err="1"/>
              <a:t>İbn</a:t>
            </a:r>
            <a:r>
              <a:rPr lang="tr-TR" dirty="0"/>
              <a:t>-i Haldun</a:t>
            </a:r>
          </a:p>
          <a:p>
            <a:endParaRPr lang="tr-TR" dirty="0"/>
          </a:p>
          <a:p>
            <a:endParaRPr lang="tr-TR" dirty="0"/>
          </a:p>
        </p:txBody>
      </p:sp>
    </p:spTree>
    <p:extLst>
      <p:ext uri="{BB962C8B-B14F-4D97-AF65-F5344CB8AC3E}">
        <p14:creationId xmlns:p14="http://schemas.microsoft.com/office/powerpoint/2010/main" val="15884188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5E5593-94A9-854E-8AD9-A08D073BAD25}"/>
              </a:ext>
            </a:extLst>
          </p:cNvPr>
          <p:cNvSpPr>
            <a:spLocks noGrp="1"/>
          </p:cNvSpPr>
          <p:nvPr>
            <p:ph type="title"/>
          </p:nvPr>
        </p:nvSpPr>
        <p:spPr/>
        <p:txBody>
          <a:bodyPr/>
          <a:lstStyle/>
          <a:p>
            <a:r>
              <a:rPr lang="tr-TR" dirty="0"/>
              <a:t>Sofistler                                                                    </a:t>
            </a:r>
          </a:p>
        </p:txBody>
      </p:sp>
      <p:sp>
        <p:nvSpPr>
          <p:cNvPr id="3" name="Metin Yer Tutucusu 2">
            <a:extLst>
              <a:ext uri="{FF2B5EF4-FFF2-40B4-BE49-F238E27FC236}">
                <a16:creationId xmlns:a16="http://schemas.microsoft.com/office/drawing/2014/main" id="{F1F52708-2BC3-EA4E-A429-44C1AE96D200}"/>
              </a:ext>
            </a:extLst>
          </p:cNvPr>
          <p:cNvSpPr>
            <a:spLocks noGrp="1"/>
          </p:cNvSpPr>
          <p:nvPr>
            <p:ph type="body" idx="1"/>
          </p:nvPr>
        </p:nvSpPr>
        <p:spPr>
          <a:xfrm>
            <a:off x="1858963" y="2613025"/>
            <a:ext cx="10013950" cy="5715000"/>
          </a:xfrm>
        </p:spPr>
        <p:txBody>
          <a:bodyPr/>
          <a:lstStyle/>
          <a:p>
            <a:pPr>
              <a:buFont typeface="Arial" panose="020B0604020202020204" pitchFamily="34" charset="0"/>
              <a:buChar char="•"/>
            </a:pPr>
            <a:r>
              <a:rPr lang="tr-TR" dirty="0"/>
              <a:t>Toplumsal konular-bilimsel yöntemler</a:t>
            </a:r>
          </a:p>
          <a:p>
            <a:pPr>
              <a:buFont typeface="Arial" panose="020B0604020202020204" pitchFamily="34" charset="0"/>
              <a:buChar char="•"/>
            </a:pPr>
            <a:r>
              <a:rPr lang="tr-TR" dirty="0"/>
              <a:t>Atina kurumları</a:t>
            </a:r>
          </a:p>
          <a:p>
            <a:pPr>
              <a:buFont typeface="Arial" panose="020B0604020202020204" pitchFamily="34" charset="0"/>
              <a:buChar char="•"/>
            </a:pPr>
            <a:r>
              <a:rPr lang="tr-TR" dirty="0"/>
              <a:t>Doğal hukuk</a:t>
            </a:r>
          </a:p>
          <a:p>
            <a:pPr>
              <a:buFont typeface="Arial" panose="020B0604020202020204" pitchFamily="34" charset="0"/>
              <a:buChar char="•"/>
            </a:pPr>
            <a:r>
              <a:rPr lang="tr-TR" dirty="0"/>
              <a:t>Site içinde bireyin hakları</a:t>
            </a:r>
          </a:p>
          <a:p>
            <a:pPr>
              <a:buFont typeface="Arial" panose="020B0604020202020204" pitchFamily="34" charset="0"/>
              <a:buChar char="•"/>
            </a:pPr>
            <a:r>
              <a:rPr lang="tr-TR" dirty="0"/>
              <a:t>Ahlak düşüncesi</a:t>
            </a:r>
          </a:p>
        </p:txBody>
      </p:sp>
    </p:spTree>
    <p:extLst>
      <p:ext uri="{BB962C8B-B14F-4D97-AF65-F5344CB8AC3E}">
        <p14:creationId xmlns:p14="http://schemas.microsoft.com/office/powerpoint/2010/main" val="40026851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DB7E708-5F19-0C43-B6F6-10D7C63103CA}"/>
              </a:ext>
            </a:extLst>
          </p:cNvPr>
          <p:cNvSpPr>
            <a:spLocks noGrp="1"/>
          </p:cNvSpPr>
          <p:nvPr>
            <p:ph type="body" idx="1"/>
          </p:nvPr>
        </p:nvSpPr>
        <p:spPr>
          <a:xfrm>
            <a:off x="5743576" y="1143000"/>
            <a:ext cx="6800849" cy="8086725"/>
          </a:xfrm>
        </p:spPr>
        <p:txBody>
          <a:bodyPr>
            <a:normAutofit fontScale="92500" lnSpcReduction="10000"/>
          </a:bodyPr>
          <a:lstStyle/>
          <a:p>
            <a:pPr marL="0" indent="0">
              <a:buNone/>
            </a:pPr>
            <a:r>
              <a:rPr lang="tr-TR" b="1" i="1" dirty="0"/>
              <a:t>Platon (M.Ö. 427 (?) - 347)</a:t>
            </a:r>
          </a:p>
          <a:p>
            <a:pPr>
              <a:buFont typeface="Arial" panose="020B0604020202020204" pitchFamily="34" charset="0"/>
              <a:buChar char="•"/>
            </a:pPr>
            <a:r>
              <a:rPr lang="tr-TR" dirty="0"/>
              <a:t>Cumhuriyet-toplumsal felsefe</a:t>
            </a:r>
          </a:p>
          <a:p>
            <a:pPr>
              <a:buFont typeface="Arial" panose="020B0604020202020204" pitchFamily="34" charset="0"/>
              <a:buChar char="•"/>
            </a:pPr>
            <a:r>
              <a:rPr lang="tr-TR" dirty="0"/>
              <a:t>Toplumsal düzen ve birlik</a:t>
            </a:r>
          </a:p>
          <a:p>
            <a:pPr>
              <a:buFont typeface="Arial" panose="020B0604020202020204" pitchFamily="34" charset="0"/>
              <a:buChar char="•"/>
            </a:pPr>
            <a:r>
              <a:rPr lang="tr-TR" dirty="0"/>
              <a:t>Isparta modeli; işbölümü ve eşitsizliğe dayalı</a:t>
            </a:r>
          </a:p>
          <a:p>
            <a:pPr>
              <a:buFont typeface="Arial" panose="020B0604020202020204" pitchFamily="34" charset="0"/>
              <a:buChar char="•"/>
            </a:pPr>
            <a:r>
              <a:rPr lang="tr-TR" dirty="0" err="1"/>
              <a:t>Us’a</a:t>
            </a:r>
            <a:r>
              <a:rPr lang="tr-TR" dirty="0"/>
              <a:t> dayalı yasalar ve toplum modeli</a:t>
            </a:r>
          </a:p>
          <a:p>
            <a:pPr>
              <a:buFont typeface="Arial" panose="020B0604020202020204" pitchFamily="34" charset="0"/>
              <a:buChar char="•"/>
            </a:pPr>
            <a:r>
              <a:rPr lang="tr-TR" dirty="0"/>
              <a:t>Nüfus</a:t>
            </a:r>
          </a:p>
          <a:p>
            <a:pPr>
              <a:buFont typeface="Arial" panose="020B0604020202020204" pitchFamily="34" charset="0"/>
              <a:buChar char="•"/>
            </a:pPr>
            <a:r>
              <a:rPr lang="tr-TR" dirty="0"/>
              <a:t>İnsan ruhu</a:t>
            </a:r>
          </a:p>
          <a:p>
            <a:pPr>
              <a:buFont typeface="Arial" panose="020B0604020202020204" pitchFamily="34" charset="0"/>
              <a:buChar char="•"/>
            </a:pPr>
            <a:r>
              <a:rPr lang="tr-TR" dirty="0"/>
              <a:t>Yönetim ve mülkiyet</a:t>
            </a:r>
          </a:p>
        </p:txBody>
      </p:sp>
      <p:pic>
        <p:nvPicPr>
          <p:cNvPr id="5" name="Resim 4">
            <a:extLst>
              <a:ext uri="{FF2B5EF4-FFF2-40B4-BE49-F238E27FC236}">
                <a16:creationId xmlns:a16="http://schemas.microsoft.com/office/drawing/2014/main" id="{2EFC3333-BE32-CF4E-90E7-C2F7D2F1D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4" y="1885950"/>
            <a:ext cx="4640951" cy="5757860"/>
          </a:xfrm>
          <a:prstGeom prst="rect">
            <a:avLst/>
          </a:prstGeom>
        </p:spPr>
      </p:pic>
    </p:spTree>
    <p:extLst>
      <p:ext uri="{BB962C8B-B14F-4D97-AF65-F5344CB8AC3E}">
        <p14:creationId xmlns:p14="http://schemas.microsoft.com/office/powerpoint/2010/main" val="35267265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etin"/>
          <p:cNvSpPr txBox="1"/>
          <p:nvPr/>
        </p:nvSpPr>
        <p:spPr>
          <a:xfrm>
            <a:off x="6200774" y="5137149"/>
            <a:ext cx="857251" cy="1231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1pPr>
          </a:lstStyle>
          <a:p>
            <a:r>
              <a:t>   </a:t>
            </a:r>
          </a:p>
        </p:txBody>
      </p:sp>
      <p:pic>
        <p:nvPicPr>
          <p:cNvPr id="3" name="Resim 2">
            <a:extLst>
              <a:ext uri="{FF2B5EF4-FFF2-40B4-BE49-F238E27FC236}">
                <a16:creationId xmlns:a16="http://schemas.microsoft.com/office/drawing/2014/main" id="{F63E50F6-5790-8C4E-960A-EFEA3ABD8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137" y="2622550"/>
            <a:ext cx="4800600" cy="3746500"/>
          </a:xfrm>
          <a:prstGeom prst="rect">
            <a:avLst/>
          </a:prstGeom>
        </p:spPr>
      </p:pic>
      <p:sp>
        <p:nvSpPr>
          <p:cNvPr id="4" name="Dikdörtgen 3">
            <a:extLst>
              <a:ext uri="{FF2B5EF4-FFF2-40B4-BE49-F238E27FC236}">
                <a16:creationId xmlns:a16="http://schemas.microsoft.com/office/drawing/2014/main" id="{5DC11E41-9CCA-7249-BA50-4BE4B04F0D46}"/>
              </a:ext>
            </a:extLst>
          </p:cNvPr>
          <p:cNvSpPr/>
          <p:nvPr/>
        </p:nvSpPr>
        <p:spPr>
          <a:xfrm>
            <a:off x="371475" y="371475"/>
            <a:ext cx="7243763" cy="8740854"/>
          </a:xfrm>
          <a:prstGeom prst="rect">
            <a:avLst/>
          </a:prstGeom>
        </p:spPr>
        <p:txBody>
          <a:bodyPr wrap="square">
            <a:spAutoFit/>
          </a:bodyPr>
          <a:lstStyle/>
          <a:p>
            <a:pPr lvl="1" algn="l"/>
            <a:r>
              <a:rPr lang="tr-TR" b="1" i="1" dirty="0"/>
              <a:t>Aristoteles (M.Ö. 384-322)</a:t>
            </a:r>
          </a:p>
          <a:p>
            <a:pPr lvl="1" algn="l"/>
            <a:endParaRPr lang="tr-TR" b="1" i="1" dirty="0"/>
          </a:p>
          <a:p>
            <a:pPr marL="571500" lvl="1" indent="-571500" algn="l">
              <a:buFont typeface="Arial" panose="020B0604020202020204" pitchFamily="34" charset="0"/>
              <a:buChar char="•"/>
            </a:pPr>
            <a:r>
              <a:rPr lang="tr-TR" dirty="0"/>
              <a:t>Hakikat ve ampirizm</a:t>
            </a:r>
          </a:p>
          <a:p>
            <a:pPr marL="571500" lvl="1" indent="-571500" algn="l">
              <a:buFont typeface="Arial" panose="020B0604020202020204" pitchFamily="34" charset="0"/>
              <a:buChar char="•"/>
            </a:pPr>
            <a:r>
              <a:rPr lang="tr-TR" dirty="0" err="1"/>
              <a:t>Kartaca’nın</a:t>
            </a:r>
            <a:r>
              <a:rPr lang="tr-TR" dirty="0"/>
              <a:t> siyasal yapıları ve kurumlarını inceleme</a:t>
            </a:r>
          </a:p>
          <a:p>
            <a:pPr marL="571500" lvl="2" indent="-571500" algn="l">
              <a:buFont typeface="Arial" panose="020B0604020202020204" pitchFamily="34" charset="0"/>
              <a:buChar char="•"/>
            </a:pPr>
            <a:r>
              <a:rPr lang="tr-TR" dirty="0"/>
              <a:t>Toplumsal bütün bireylerden değil; gruplardan oluşur</a:t>
            </a:r>
          </a:p>
          <a:p>
            <a:pPr marL="571500" lvl="2" indent="-571500" algn="l">
              <a:buFont typeface="Arial" panose="020B0604020202020204" pitchFamily="34" charset="0"/>
              <a:buChar char="•"/>
            </a:pPr>
            <a:r>
              <a:rPr lang="tr-TR" dirty="0"/>
              <a:t>İnsan doğası gereği toplumsal ve politik özellikler taşır</a:t>
            </a:r>
          </a:p>
          <a:p>
            <a:pPr marL="571500" lvl="2" indent="-571500" algn="l">
              <a:buFont typeface="Arial" panose="020B0604020202020204" pitchFamily="34" charset="0"/>
              <a:buChar char="•"/>
            </a:pPr>
            <a:r>
              <a:rPr lang="tr-TR" dirty="0"/>
              <a:t>"İnsan siyasal bir hayvandır";  insan toplum hayatı dışında </a:t>
            </a:r>
            <a:r>
              <a:rPr lang="tr-TR" dirty="0" err="1"/>
              <a:t>düşünülemez</a:t>
            </a:r>
            <a:endParaRPr lang="tr-TR" dirty="0"/>
          </a:p>
          <a:p>
            <a:pPr marL="571500" lvl="2" indent="-571500" algn="l">
              <a:buFont typeface="Arial" panose="020B0604020202020204" pitchFamily="34" charset="0"/>
              <a:buChar char="•"/>
            </a:pPr>
            <a:r>
              <a:rPr lang="tr-TR" dirty="0"/>
              <a:t>Aile ve nüfus </a:t>
            </a:r>
          </a:p>
          <a:p>
            <a:pPr marL="571500" lvl="2" indent="-571500" algn="l">
              <a:buFont typeface="Arial" panose="020B0604020202020204" pitchFamily="34" charset="0"/>
              <a:buChar char="•"/>
            </a:pPr>
            <a:r>
              <a:rPr lang="tr-TR" dirty="0"/>
              <a:t>Toplum ve değişme</a:t>
            </a:r>
          </a:p>
          <a:p>
            <a:pPr marL="571500" lvl="2" indent="-571500" algn="l">
              <a:buFont typeface="Arial" panose="020B0604020202020204" pitchFamily="34" charset="0"/>
              <a:buChar char="•"/>
            </a:pPr>
            <a:endParaRPr lang="tr-TR" sz="1800" dirty="0"/>
          </a:p>
          <a:p>
            <a:pPr lvl="1" algn="l"/>
            <a:endParaRPr lang="tr-TR" sz="2000" dirty="0"/>
          </a:p>
          <a:p>
            <a:pPr lvl="1"/>
            <a:endParaRPr lang="tr-TR" sz="20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24059A-8C3E-FF42-8401-E3953B6DA4AA}"/>
              </a:ext>
            </a:extLst>
          </p:cNvPr>
          <p:cNvSpPr>
            <a:spLocks noGrp="1"/>
          </p:cNvSpPr>
          <p:nvPr>
            <p:ph type="title"/>
          </p:nvPr>
        </p:nvSpPr>
        <p:spPr>
          <a:xfrm>
            <a:off x="787400" y="1168400"/>
            <a:ext cx="11430000" cy="2438400"/>
          </a:xfrm>
        </p:spPr>
        <p:txBody>
          <a:bodyPr>
            <a:normAutofit fontScale="90000"/>
          </a:bodyPr>
          <a:lstStyle/>
          <a:p>
            <a:r>
              <a:rPr lang="tr-TR" dirty="0"/>
              <a:t>Helen Habercilerinin Önemi</a:t>
            </a:r>
          </a:p>
        </p:txBody>
      </p:sp>
      <p:sp>
        <p:nvSpPr>
          <p:cNvPr id="3" name="Metin Yer Tutucusu 2">
            <a:extLst>
              <a:ext uri="{FF2B5EF4-FFF2-40B4-BE49-F238E27FC236}">
                <a16:creationId xmlns:a16="http://schemas.microsoft.com/office/drawing/2014/main" id="{DE372898-2470-B04A-9EF0-E8BEC0F1A530}"/>
              </a:ext>
            </a:extLst>
          </p:cNvPr>
          <p:cNvSpPr>
            <a:spLocks noGrp="1"/>
          </p:cNvSpPr>
          <p:nvPr>
            <p:ph type="body" idx="1"/>
          </p:nvPr>
        </p:nvSpPr>
        <p:spPr/>
        <p:txBody>
          <a:bodyPr/>
          <a:lstStyle/>
          <a:p>
            <a:pPr>
              <a:buFont typeface="Arial" panose="020B0604020202020204" pitchFamily="34" charset="0"/>
              <a:buChar char="•"/>
            </a:pPr>
            <a:r>
              <a:rPr lang="tr-TR" dirty="0"/>
              <a:t>Platon ve Aristoteles karşılaştırması</a:t>
            </a:r>
          </a:p>
          <a:p>
            <a:pPr lvl="1">
              <a:buFont typeface="Arial" panose="020B0604020202020204" pitchFamily="34" charset="0"/>
              <a:buChar char="•"/>
            </a:pPr>
            <a:r>
              <a:rPr lang="tr-TR" dirty="0"/>
              <a:t>Birey– Toplum – Devlet</a:t>
            </a:r>
          </a:p>
          <a:p>
            <a:pPr lvl="1">
              <a:buFont typeface="Arial" panose="020B0604020202020204" pitchFamily="34" charset="0"/>
              <a:buChar char="•"/>
            </a:pPr>
            <a:r>
              <a:rPr lang="tr-TR" dirty="0"/>
              <a:t>Bilim </a:t>
            </a:r>
          </a:p>
          <a:p>
            <a:pPr lvl="1">
              <a:buFont typeface="Arial" panose="020B0604020202020204" pitchFamily="34" charset="0"/>
              <a:buChar char="•"/>
            </a:pPr>
            <a:r>
              <a:rPr lang="tr-TR" dirty="0"/>
              <a:t>Etkileri</a:t>
            </a:r>
          </a:p>
        </p:txBody>
      </p:sp>
    </p:spTree>
    <p:extLst>
      <p:ext uri="{BB962C8B-B14F-4D97-AF65-F5344CB8AC3E}">
        <p14:creationId xmlns:p14="http://schemas.microsoft.com/office/powerpoint/2010/main" val="335861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222B77C5-005C-8F44-9066-65C60A021A07}"/>
              </a:ext>
            </a:extLst>
          </p:cNvPr>
          <p:cNvSpPr>
            <a:spLocks noGrp="1"/>
          </p:cNvSpPr>
          <p:nvPr>
            <p:ph type="body" idx="1"/>
          </p:nvPr>
        </p:nvSpPr>
        <p:spPr>
          <a:xfrm>
            <a:off x="442913" y="814388"/>
            <a:ext cx="11774487" cy="7669212"/>
          </a:xfrm>
        </p:spPr>
        <p:txBody>
          <a:bodyPr>
            <a:normAutofit/>
          </a:bodyPr>
          <a:lstStyle/>
          <a:p>
            <a:pPr>
              <a:buFont typeface="Arial" panose="020B0604020202020204" pitchFamily="34" charset="0"/>
              <a:buChar char="•"/>
            </a:pPr>
            <a:r>
              <a:rPr lang="tr-TR" dirty="0"/>
              <a:t>Saint </a:t>
            </a:r>
            <a:r>
              <a:rPr lang="tr-TR" dirty="0" err="1"/>
              <a:t>Augustine</a:t>
            </a:r>
            <a:r>
              <a:rPr lang="tr-TR" dirty="0"/>
              <a:t> sonrası kesintiye uğrayan sosyoloji düşüncesi</a:t>
            </a:r>
          </a:p>
          <a:p>
            <a:pPr>
              <a:buFont typeface="Arial" panose="020B0604020202020204" pitchFamily="34" charset="0"/>
              <a:buChar char="•"/>
            </a:pPr>
            <a:r>
              <a:rPr lang="tr-TR" dirty="0" err="1"/>
              <a:t>İbn</a:t>
            </a:r>
            <a:r>
              <a:rPr lang="tr-TR" dirty="0"/>
              <a:t>-i Haldun ve sosyolojik tarih:</a:t>
            </a:r>
          </a:p>
          <a:p>
            <a:r>
              <a:rPr lang="tr-TR" i="1" dirty="0"/>
              <a:t>"Tarihin gerçek konusu bize insanın toplumsal durumunu, yani uygarlığı anlatmak ve doğallıkla ona bağlanan olguları, bu arada yaban hayatını, geleneklerin yumuşamasını, aile ve kabile ruhunu, hakların birbirleri karşısında elde ettikleri ve imparatorlukların, sülalelerin doğuşunu hazırlayan </a:t>
            </a:r>
            <a:r>
              <a:rPr lang="tr-TR" i="1" dirty="0" err="1"/>
              <a:t>üstünlük</a:t>
            </a:r>
            <a:r>
              <a:rPr lang="tr-TR" i="1" dirty="0"/>
              <a:t> ayrımlarını, tabakalar arasındaki ayrımlar, insanların emek ve çabalarını bağladıkları uğraşlar, karlı meslekleri, karın doyuran zanaatları, kısacası nesnelerin doğası gereği toplumun yapısında meydana gelen </a:t>
            </a:r>
            <a:r>
              <a:rPr lang="tr-TR" i="1" dirty="0" err="1"/>
              <a:t>bütün</a:t>
            </a:r>
            <a:r>
              <a:rPr lang="tr-TR" i="1" dirty="0"/>
              <a:t> değişmeleri öğretmektir” </a:t>
            </a:r>
          </a:p>
        </p:txBody>
      </p:sp>
    </p:spTree>
    <p:extLst>
      <p:ext uri="{BB962C8B-B14F-4D97-AF65-F5344CB8AC3E}">
        <p14:creationId xmlns:p14="http://schemas.microsoft.com/office/powerpoint/2010/main" val="9246707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139F27C-4B6D-7B4D-84D3-48910E551BF9}"/>
              </a:ext>
            </a:extLst>
          </p:cNvPr>
          <p:cNvSpPr>
            <a:spLocks noGrp="1"/>
          </p:cNvSpPr>
          <p:nvPr>
            <p:ph type="body" idx="1"/>
          </p:nvPr>
        </p:nvSpPr>
        <p:spPr>
          <a:xfrm>
            <a:off x="1171575" y="1443037"/>
            <a:ext cx="11115675" cy="7054850"/>
          </a:xfrm>
        </p:spPr>
        <p:txBody>
          <a:bodyPr/>
          <a:lstStyle/>
          <a:p>
            <a:pPr>
              <a:buFont typeface="Arial" panose="020B0604020202020204" pitchFamily="34" charset="0"/>
              <a:buChar char="•"/>
            </a:pPr>
            <a:r>
              <a:rPr lang="tr-TR" dirty="0" err="1"/>
              <a:t>İbn</a:t>
            </a:r>
            <a:r>
              <a:rPr lang="tr-TR" dirty="0"/>
              <a:t>-i Haldun; </a:t>
            </a:r>
            <a:r>
              <a:rPr lang="tr-TR" dirty="0" err="1"/>
              <a:t>Betimsel</a:t>
            </a:r>
            <a:r>
              <a:rPr lang="tr-TR" dirty="0"/>
              <a:t> Sosyoloji</a:t>
            </a:r>
          </a:p>
          <a:p>
            <a:pPr>
              <a:buFont typeface="Arial" panose="020B0604020202020204" pitchFamily="34" charset="0"/>
              <a:buChar char="•"/>
            </a:pPr>
            <a:r>
              <a:rPr lang="tr-TR" dirty="0"/>
              <a:t>Toplumsal hayat</a:t>
            </a:r>
          </a:p>
          <a:p>
            <a:pPr lvl="1">
              <a:buFont typeface="Wingdings" pitchFamily="2" charset="2"/>
              <a:buChar char="§"/>
            </a:pPr>
            <a:r>
              <a:rPr lang="tr-TR" dirty="0"/>
              <a:t>Coğrafya</a:t>
            </a:r>
          </a:p>
          <a:p>
            <a:pPr lvl="1">
              <a:buFont typeface="Wingdings" pitchFamily="2" charset="2"/>
              <a:buChar char="§"/>
            </a:pPr>
            <a:r>
              <a:rPr lang="tr-TR" dirty="0"/>
              <a:t>İklim</a:t>
            </a:r>
          </a:p>
          <a:p>
            <a:pPr lvl="1">
              <a:buFont typeface="Wingdings" pitchFamily="2" charset="2"/>
              <a:buChar char="§"/>
            </a:pPr>
            <a:r>
              <a:rPr lang="tr-TR" dirty="0"/>
              <a:t>Fetihler – göçebe ekonomisi</a:t>
            </a:r>
          </a:p>
          <a:p>
            <a:pPr lvl="1">
              <a:buFont typeface="Wingdings" pitchFamily="2" charset="2"/>
              <a:buChar char="§"/>
            </a:pPr>
            <a:r>
              <a:rPr lang="tr-TR" dirty="0"/>
              <a:t>Siyasal yıkılışın toplumsal kökleri</a:t>
            </a:r>
          </a:p>
          <a:p>
            <a:pPr lvl="1"/>
            <a:endParaRPr lang="tr-TR" dirty="0"/>
          </a:p>
        </p:txBody>
      </p:sp>
    </p:spTree>
    <p:extLst>
      <p:ext uri="{BB962C8B-B14F-4D97-AF65-F5344CB8AC3E}">
        <p14:creationId xmlns:p14="http://schemas.microsoft.com/office/powerpoint/2010/main" val="6357126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TotalTime>
  <Words>268</Words>
  <Application>Microsoft Macintosh PowerPoint</Application>
  <PresentationFormat>Özel</PresentationFormat>
  <Paragraphs>54</Paragraphs>
  <Slides>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Arial</vt:lpstr>
      <vt:lpstr>Baskerville</vt:lpstr>
      <vt:lpstr>Helvetica Neue</vt:lpstr>
      <vt:lpstr>Hoefler Text</vt:lpstr>
      <vt:lpstr>Wingdings</vt:lpstr>
      <vt:lpstr>Harmony</vt:lpstr>
      <vt:lpstr>SOSYOLOJİ TARİHİ  3</vt:lpstr>
      <vt:lpstr>PowerPoint Sunusu</vt:lpstr>
      <vt:lpstr>Sofistler                                                                    </vt:lpstr>
      <vt:lpstr>PowerPoint Sunusu</vt:lpstr>
      <vt:lpstr>PowerPoint Sunusu</vt:lpstr>
      <vt:lpstr>Helen Habercilerinin Önemi</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SOSYOLOJİ TARİHİ  SOS312 1</dc:title>
  <cp:lastModifiedBy>Microsoft Office Kullanıcısı</cp:lastModifiedBy>
  <cp:revision>10</cp:revision>
  <dcterms:modified xsi:type="dcterms:W3CDTF">2020-05-09T14:29:01Z</dcterms:modified>
</cp:coreProperties>
</file>