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083" r:id="rId5"/>
    <p:sldId id="1084" r:id="rId6"/>
    <p:sldId id="1085" r:id="rId7"/>
    <p:sldId id="1086" r:id="rId8"/>
    <p:sldId id="1087" r:id="rId9"/>
    <p:sldId id="1088" r:id="rId10"/>
    <p:sldId id="1089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06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3/2/2020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3/2/2020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3/2/2020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3/2/2020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7F401C3C-A6F0-44EE-B186-CD3D406B509D}" type="datetimeFigureOut">
              <a:rPr lang="tr-TR" smtClean="0"/>
              <a:pPr/>
              <a:t>2.3.2020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/>
          <a:lstStyle>
            <a:extLst/>
          </a:lstStyle>
          <a:p>
            <a:fld id="{F5660408-ED38-4420-B38F-52345564F5D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406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3/2/2020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450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Yapı Hasarları ve Kusurlarının Analizi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TOMBUL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Ahşap Yapılarda Sık Görülen Hasar ve Kusurlar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Ahşabın Mutlak Basınç ve Çekme Dayanımı Düşüktür</a:t>
            </a:r>
          </a:p>
          <a:p>
            <a:pPr algn="just"/>
            <a:r>
              <a:rPr lang="tr-TR" sz="2400" dirty="0" smtClean="0"/>
              <a:t>Ahşap </a:t>
            </a:r>
            <a:r>
              <a:rPr lang="tr-TR" sz="2400" dirty="0"/>
              <a:t>hafiftir. Ancak </a:t>
            </a:r>
            <a:r>
              <a:rPr lang="tr-TR" sz="2400" dirty="0" smtClean="0"/>
              <a:t>dayanımı düşüktür</a:t>
            </a:r>
            <a:r>
              <a:rPr lang="tr-TR" sz="2400" dirty="0"/>
              <a:t>. </a:t>
            </a:r>
            <a:r>
              <a:rPr lang="tr-TR" sz="2400" dirty="0" smtClean="0"/>
              <a:t>Dayanım/Ağırlık oranı </a:t>
            </a:r>
            <a:r>
              <a:rPr lang="tr-TR" sz="2400" dirty="0"/>
              <a:t>yüksek olmakla birlikte, çekme ya da </a:t>
            </a:r>
            <a:r>
              <a:rPr lang="tr-TR" sz="2400" dirty="0" smtClean="0"/>
              <a:t>basınç dayanımının </a:t>
            </a:r>
            <a:r>
              <a:rPr lang="tr-TR" sz="2400" dirty="0"/>
              <a:t>mutlak </a:t>
            </a:r>
            <a:r>
              <a:rPr lang="tr-TR" sz="2400" dirty="0" smtClean="0"/>
              <a:t>değeri </a:t>
            </a:r>
            <a:r>
              <a:rPr lang="tr-TR" sz="2400" dirty="0"/>
              <a:t>önemlidir. </a:t>
            </a:r>
            <a:r>
              <a:rPr lang="tr-TR" sz="2400" dirty="0" smtClean="0"/>
              <a:t>Betonarmenin çekme </a:t>
            </a:r>
            <a:r>
              <a:rPr lang="tr-TR" sz="2400" dirty="0"/>
              <a:t>ve </a:t>
            </a:r>
            <a:r>
              <a:rPr lang="tr-TR" sz="2400" dirty="0" smtClean="0"/>
              <a:t>basınç dayanımları ahşaptan </a:t>
            </a:r>
            <a:r>
              <a:rPr lang="tr-TR" sz="2400" dirty="0"/>
              <a:t>yüksektir. </a:t>
            </a:r>
            <a:r>
              <a:rPr lang="tr-TR" sz="2400" dirty="0" smtClean="0"/>
              <a:t>İki farklı </a:t>
            </a:r>
            <a:r>
              <a:rPr lang="tr-TR" sz="2400" dirty="0"/>
              <a:t>malzemeden </a:t>
            </a:r>
            <a:r>
              <a:rPr lang="tr-TR" sz="2400" dirty="0" smtClean="0"/>
              <a:t>oluşan </a:t>
            </a:r>
            <a:r>
              <a:rPr lang="tr-TR" sz="2400" dirty="0"/>
              <a:t>betonarmede çekme </a:t>
            </a:r>
            <a:r>
              <a:rPr lang="tr-TR" sz="2400" dirty="0" smtClean="0"/>
              <a:t>etkilerini taşıyan </a:t>
            </a:r>
            <a:r>
              <a:rPr lang="tr-TR" sz="2400" dirty="0"/>
              <a:t>demirin </a:t>
            </a:r>
            <a:r>
              <a:rPr lang="tr-TR" sz="2400" dirty="0" smtClean="0"/>
              <a:t>dayanımı </a:t>
            </a:r>
            <a:r>
              <a:rPr lang="tr-TR" sz="2400" dirty="0"/>
              <a:t>2.4 </a:t>
            </a:r>
            <a:r>
              <a:rPr lang="tr-TR" sz="2400" dirty="0" smtClean="0"/>
              <a:t>ton/cm², basınç etkilerini taşıyan </a:t>
            </a:r>
            <a:r>
              <a:rPr lang="tr-TR" sz="2400" dirty="0"/>
              <a:t>betonun </a:t>
            </a:r>
            <a:r>
              <a:rPr lang="tr-TR" sz="2400" dirty="0" smtClean="0"/>
              <a:t>dayanımı </a:t>
            </a:r>
            <a:r>
              <a:rPr lang="tr-TR" sz="2400" dirty="0"/>
              <a:t>0.200 - 0.400 </a:t>
            </a:r>
            <a:r>
              <a:rPr lang="tr-TR" sz="2400" dirty="0" smtClean="0"/>
              <a:t>ton/cm²‘dir. Buna karşılık ahşabın </a:t>
            </a:r>
            <a:r>
              <a:rPr lang="tr-TR" sz="2400" dirty="0"/>
              <a:t>çekme ve </a:t>
            </a:r>
            <a:r>
              <a:rPr lang="tr-TR" sz="2400" dirty="0" smtClean="0"/>
              <a:t>basınç dayanımları ya da </a:t>
            </a:r>
            <a:r>
              <a:rPr lang="tr-TR" sz="2400" dirty="0"/>
              <a:t>emniyet gerilmeleri liflere paralel </a:t>
            </a:r>
            <a:r>
              <a:rPr lang="tr-TR" sz="2400" dirty="0" smtClean="0"/>
              <a:t>doğrultuda en yüksek </a:t>
            </a:r>
            <a:r>
              <a:rPr lang="tr-TR" sz="2400" dirty="0"/>
              <a:t>nitelikli kereste için 0.110 -0.120 </a:t>
            </a:r>
            <a:r>
              <a:rPr lang="tr-TR" sz="2400" dirty="0" smtClean="0"/>
              <a:t>ton/cm²’dir (DIN </a:t>
            </a:r>
            <a:r>
              <a:rPr lang="tr-TR" sz="2400" dirty="0"/>
              <a:t>1052</a:t>
            </a:r>
            <a:r>
              <a:rPr lang="tr-TR" sz="2400" dirty="0" smtClean="0"/>
              <a:t>). 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631038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Ahşap Yapılarda Sık Görülen Hasar ve Kusurlar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Ahşabın Mutlak Basınç ve Çekme Dayanımı Düşüktür</a:t>
            </a:r>
          </a:p>
          <a:p>
            <a:pPr algn="just"/>
            <a:r>
              <a:rPr lang="tr-TR" sz="2400" dirty="0" smtClean="0"/>
              <a:t>Betonarme </a:t>
            </a:r>
            <a:r>
              <a:rPr lang="tr-TR" sz="2400" dirty="0"/>
              <a:t>ise daha </a:t>
            </a:r>
            <a:r>
              <a:rPr lang="tr-TR" sz="2400" dirty="0" smtClean="0"/>
              <a:t>ağır olmasına karşın dayanımı </a:t>
            </a:r>
            <a:r>
              <a:rPr lang="tr-TR" sz="2400" dirty="0"/>
              <a:t>daha yüksek </a:t>
            </a:r>
            <a:r>
              <a:rPr lang="tr-TR" sz="2400" dirty="0" smtClean="0"/>
              <a:t>olduğu </a:t>
            </a:r>
            <a:r>
              <a:rPr lang="tr-TR" sz="2400" dirty="0"/>
              <a:t>için </a:t>
            </a:r>
            <a:r>
              <a:rPr lang="tr-TR" sz="2400" dirty="0" smtClean="0"/>
              <a:t>aynı genişlikteki açıklıklar ahşaba </a:t>
            </a:r>
            <a:r>
              <a:rPr lang="tr-TR" sz="2400" dirty="0"/>
              <a:t>göre daha küçük </a:t>
            </a:r>
            <a:r>
              <a:rPr lang="tr-TR" sz="2400" dirty="0" smtClean="0"/>
              <a:t>kiriş </a:t>
            </a:r>
            <a:r>
              <a:rPr lang="tr-TR" sz="2400" dirty="0"/>
              <a:t>en kesitleri </a:t>
            </a:r>
            <a:r>
              <a:rPr lang="tr-TR" sz="2400" dirty="0" smtClean="0"/>
              <a:t>ile </a:t>
            </a:r>
            <a:r>
              <a:rPr lang="tr-TR" sz="2400" dirty="0"/>
              <a:t>aşılabilir. </a:t>
            </a:r>
            <a:r>
              <a:rPr lang="tr-TR" sz="2400" dirty="0" smtClean="0"/>
              <a:t>Ahşabın </a:t>
            </a:r>
            <a:r>
              <a:rPr lang="tr-TR" sz="2400" dirty="0"/>
              <a:t>yük </a:t>
            </a:r>
            <a:r>
              <a:rPr lang="tr-TR" sz="2400" dirty="0" smtClean="0"/>
              <a:t>taşıma </a:t>
            </a:r>
            <a:r>
              <a:rPr lang="tr-TR" sz="2400" dirty="0"/>
              <a:t>gücünün </a:t>
            </a:r>
            <a:r>
              <a:rPr lang="tr-TR" sz="2400" dirty="0" smtClean="0"/>
              <a:t>sınırlı olması </a:t>
            </a:r>
            <a:r>
              <a:rPr lang="tr-TR" sz="2400" dirty="0"/>
              <a:t>çok </a:t>
            </a:r>
            <a:r>
              <a:rPr lang="tr-TR" sz="2400" dirty="0" smtClean="0"/>
              <a:t>katlı ve geniş açıklıklı yapıların yapılmasına </a:t>
            </a:r>
            <a:r>
              <a:rPr lang="tr-TR" sz="2400" dirty="0"/>
              <a:t>engel </a:t>
            </a:r>
            <a:r>
              <a:rPr lang="tr-TR" sz="2400" dirty="0" smtClean="0"/>
              <a:t>olmaktadır</a:t>
            </a:r>
            <a:r>
              <a:rPr lang="tr-TR" sz="2400" dirty="0"/>
              <a:t>. </a:t>
            </a:r>
            <a:r>
              <a:rPr lang="tr-TR" sz="2400" dirty="0" smtClean="0"/>
              <a:t>Ahşabın </a:t>
            </a:r>
            <a:r>
              <a:rPr lang="tr-TR" sz="2400" dirty="0"/>
              <a:t>hafif </a:t>
            </a:r>
            <a:r>
              <a:rPr lang="tr-TR" sz="2400" dirty="0" smtClean="0"/>
              <a:t>olması </a:t>
            </a:r>
            <a:r>
              <a:rPr lang="tr-TR" sz="2400" dirty="0"/>
              <a:t>ve daha ince kesitlerde </a:t>
            </a:r>
            <a:r>
              <a:rPr lang="tr-TR" sz="2400" dirty="0" smtClean="0"/>
              <a:t>kullanılması “burkulma</a:t>
            </a:r>
            <a:r>
              <a:rPr lang="tr-TR" sz="2400" dirty="0"/>
              <a:t>” sorununa neden olur.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25253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Ahşap Yapılarda Sık Görülen Hasar ve Kusurlar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Ahşabın </a:t>
            </a:r>
            <a:r>
              <a:rPr lang="tr-TR" sz="2400" b="1" dirty="0" err="1" smtClean="0"/>
              <a:t>Elastisite</a:t>
            </a:r>
            <a:r>
              <a:rPr lang="tr-TR" sz="2400" b="1" dirty="0" smtClean="0"/>
              <a:t> Modülü Düşüktür</a:t>
            </a:r>
          </a:p>
          <a:p>
            <a:pPr algn="just"/>
            <a:r>
              <a:rPr lang="tr-TR" sz="2400" dirty="0"/>
              <a:t>Eksenine dik yönde yük </a:t>
            </a:r>
            <a:r>
              <a:rPr lang="tr-TR" sz="2400" dirty="0" smtClean="0"/>
              <a:t>taşıyan kiriş </a:t>
            </a:r>
            <a:r>
              <a:rPr lang="tr-TR" sz="2400" dirty="0"/>
              <a:t>gibi, bir </a:t>
            </a:r>
            <a:r>
              <a:rPr lang="tr-TR" sz="2400" dirty="0" smtClean="0"/>
              <a:t>yapı elemanının </a:t>
            </a:r>
            <a:r>
              <a:rPr lang="tr-TR" sz="2400" dirty="0"/>
              <a:t>önemli bir </a:t>
            </a:r>
            <a:r>
              <a:rPr lang="tr-TR" sz="2400" dirty="0" smtClean="0"/>
              <a:t>diğer özelliği </a:t>
            </a:r>
            <a:r>
              <a:rPr lang="tr-TR" sz="2400" dirty="0"/>
              <a:t>de </a:t>
            </a:r>
            <a:r>
              <a:rPr lang="tr-TR" sz="2400" dirty="0" smtClean="0"/>
              <a:t>yapacağı sehimdir. Sehim </a:t>
            </a:r>
            <a:r>
              <a:rPr lang="tr-TR" sz="2400" dirty="0"/>
              <a:t>ise </a:t>
            </a:r>
            <a:r>
              <a:rPr lang="tr-TR" sz="2400" dirty="0" smtClean="0"/>
              <a:t>yapı </a:t>
            </a:r>
            <a:r>
              <a:rPr lang="tr-TR" sz="2400" dirty="0"/>
              <a:t>malzemesinin </a:t>
            </a:r>
            <a:r>
              <a:rPr lang="tr-TR" sz="2400" dirty="0" err="1"/>
              <a:t>elastisite</a:t>
            </a:r>
            <a:r>
              <a:rPr lang="tr-TR" sz="2400" dirty="0"/>
              <a:t> modülü [E] </a:t>
            </a:r>
            <a:r>
              <a:rPr lang="tr-TR" sz="2400" dirty="0" smtClean="0"/>
              <a:t>ile ilgilidir</a:t>
            </a:r>
            <a:r>
              <a:rPr lang="tr-TR" sz="2400" dirty="0"/>
              <a:t>. </a:t>
            </a:r>
            <a:r>
              <a:rPr lang="tr-TR" sz="2400" dirty="0" smtClean="0"/>
              <a:t>Ahşabın </a:t>
            </a:r>
            <a:r>
              <a:rPr lang="tr-TR" sz="2400" dirty="0" err="1"/>
              <a:t>elastisite</a:t>
            </a:r>
            <a:r>
              <a:rPr lang="tr-TR" sz="2400" dirty="0"/>
              <a:t> modülü liflere dik </a:t>
            </a:r>
            <a:r>
              <a:rPr lang="tr-TR" sz="2400" dirty="0" smtClean="0"/>
              <a:t>yönde 6000 kg/cm², </a:t>
            </a:r>
            <a:r>
              <a:rPr lang="tr-TR" sz="2400" dirty="0"/>
              <a:t>paralel yönde </a:t>
            </a:r>
            <a:r>
              <a:rPr lang="tr-TR" sz="2400" dirty="0" smtClean="0"/>
              <a:t>125.000 kg/cm² kadardır. </a:t>
            </a:r>
            <a:r>
              <a:rPr lang="tr-TR" sz="2400" dirty="0"/>
              <a:t>Betonarmenin </a:t>
            </a:r>
            <a:r>
              <a:rPr lang="tr-TR" sz="2400" dirty="0" err="1"/>
              <a:t>elastisite</a:t>
            </a:r>
            <a:r>
              <a:rPr lang="tr-TR" sz="2400" dirty="0"/>
              <a:t> modülü ise </a:t>
            </a:r>
            <a:r>
              <a:rPr lang="tr-TR" sz="2400" dirty="0" smtClean="0"/>
              <a:t>beton dayanımına </a:t>
            </a:r>
            <a:r>
              <a:rPr lang="tr-TR" sz="2400" dirty="0"/>
              <a:t>göre </a:t>
            </a:r>
            <a:r>
              <a:rPr lang="tr-TR" sz="2400" dirty="0" smtClean="0"/>
              <a:t>270.000 </a:t>
            </a:r>
            <a:r>
              <a:rPr lang="tr-TR" sz="2400" dirty="0"/>
              <a:t>ile </a:t>
            </a:r>
            <a:r>
              <a:rPr lang="tr-TR" sz="2400" dirty="0" smtClean="0"/>
              <a:t>390.000 kg/cm² arasında değişmektedir. Ahşabın düşük </a:t>
            </a:r>
            <a:r>
              <a:rPr lang="tr-TR" sz="2400" dirty="0" err="1"/>
              <a:t>elastisite</a:t>
            </a:r>
            <a:r>
              <a:rPr lang="tr-TR" sz="2400" dirty="0"/>
              <a:t> </a:t>
            </a:r>
            <a:r>
              <a:rPr lang="tr-TR" sz="2400" dirty="0" smtClean="0"/>
              <a:t>modülü ahşap yapıda </a:t>
            </a:r>
            <a:r>
              <a:rPr lang="tr-TR" sz="2400" dirty="0"/>
              <a:t>her zaman daha büyük sehimlere </a:t>
            </a:r>
            <a:r>
              <a:rPr lang="tr-TR" sz="2400" dirty="0" smtClean="0"/>
              <a:t>neden olmaktadır.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97810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Ahşap Yapılarda Sık Görülen Hasar ve Kusurlar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Ahşabın Zamana Bağlı Bozulması Yüksektir</a:t>
            </a:r>
          </a:p>
          <a:p>
            <a:pPr algn="just"/>
            <a:r>
              <a:rPr lang="tr-TR" sz="2400" dirty="0" smtClean="0"/>
              <a:t>Ahşabın </a:t>
            </a:r>
            <a:r>
              <a:rPr lang="tr-TR" sz="2400" dirty="0"/>
              <a:t>bir </a:t>
            </a:r>
            <a:r>
              <a:rPr lang="tr-TR" sz="2400" dirty="0" smtClean="0"/>
              <a:t>başka </a:t>
            </a:r>
            <a:r>
              <a:rPr lang="tr-TR" sz="2400" dirty="0"/>
              <a:t>önemli </a:t>
            </a:r>
            <a:r>
              <a:rPr lang="tr-TR" sz="2400" dirty="0" smtClean="0"/>
              <a:t>özelliği </a:t>
            </a:r>
            <a:r>
              <a:rPr lang="tr-TR" sz="2400" dirty="0"/>
              <a:t>zamanla </a:t>
            </a:r>
            <a:r>
              <a:rPr lang="tr-TR" sz="2400" dirty="0" smtClean="0"/>
              <a:t>büzülmesidir. Düşey </a:t>
            </a:r>
            <a:r>
              <a:rPr lang="tr-TR" sz="2400" dirty="0"/>
              <a:t>yükler </a:t>
            </a:r>
            <a:r>
              <a:rPr lang="tr-TR" sz="2400" dirty="0" smtClean="0"/>
              <a:t>taşıyan </a:t>
            </a:r>
            <a:r>
              <a:rPr lang="tr-TR" sz="2400" dirty="0"/>
              <a:t>elemanlarda bu büzülme </a:t>
            </a:r>
            <a:r>
              <a:rPr lang="tr-TR" sz="2400" dirty="0" smtClean="0"/>
              <a:t>daha da yoğun olmaktadır. </a:t>
            </a:r>
            <a:r>
              <a:rPr lang="tr-TR" sz="2400" dirty="0"/>
              <a:t>Bu durum yatay ve </a:t>
            </a:r>
            <a:r>
              <a:rPr lang="tr-TR" sz="2400" dirty="0" smtClean="0"/>
              <a:t>düşey ahşap yapı elemanların birleşimlerinin açılmasına ve bağlantıların zayıflamasına </a:t>
            </a:r>
            <a:r>
              <a:rPr lang="tr-TR" sz="2400" dirty="0"/>
              <a:t>neden </a:t>
            </a:r>
            <a:r>
              <a:rPr lang="tr-TR" sz="2400" dirty="0" smtClean="0"/>
              <a:t>olmaktadır. Ahşabı bağlayan </a:t>
            </a:r>
            <a:r>
              <a:rPr lang="tr-TR" sz="2400" dirty="0"/>
              <a:t>çivi ve </a:t>
            </a:r>
            <a:r>
              <a:rPr lang="tr-TR" sz="2400" dirty="0" err="1"/>
              <a:t>bulon</a:t>
            </a:r>
            <a:r>
              <a:rPr lang="tr-TR" sz="2400" dirty="0"/>
              <a:t> gibi metal </a:t>
            </a:r>
            <a:r>
              <a:rPr lang="tr-TR" sz="2400" dirty="0" smtClean="0"/>
              <a:t>elemanların çevresinde boşluk oluşmaktadır</a:t>
            </a:r>
            <a:r>
              <a:rPr lang="tr-TR" sz="2400" dirty="0"/>
              <a:t>. Bu durumda </a:t>
            </a:r>
            <a:r>
              <a:rPr lang="tr-TR" sz="2400" dirty="0" smtClean="0"/>
              <a:t>yapının </a:t>
            </a:r>
            <a:r>
              <a:rPr lang="tr-TR" sz="2400" dirty="0" err="1" smtClean="0"/>
              <a:t>rijitliği</a:t>
            </a:r>
            <a:r>
              <a:rPr lang="tr-TR" sz="2400" dirty="0" smtClean="0"/>
              <a:t> zamanla azalmakta </a:t>
            </a:r>
            <a:r>
              <a:rPr lang="tr-TR" sz="2400" dirty="0"/>
              <a:t>ve yatay deprem yükleri </a:t>
            </a:r>
            <a:r>
              <a:rPr lang="tr-TR" sz="2400" dirty="0" smtClean="0"/>
              <a:t>altında </a:t>
            </a:r>
            <a:r>
              <a:rPr lang="tr-TR" sz="2400" dirty="0"/>
              <a:t>giderek </a:t>
            </a:r>
            <a:r>
              <a:rPr lang="tr-TR" sz="2400" dirty="0" smtClean="0"/>
              <a:t>geri dönüşü </a:t>
            </a:r>
            <a:r>
              <a:rPr lang="tr-TR" sz="2400" dirty="0"/>
              <a:t>olmayan yatay ötelenmeler yapan </a:t>
            </a:r>
            <a:r>
              <a:rPr lang="tr-TR" sz="2400" dirty="0" smtClean="0"/>
              <a:t>yapı hızla yıkıma </a:t>
            </a:r>
            <a:r>
              <a:rPr lang="tr-TR" sz="2400" dirty="0"/>
              <a:t>gitmektedir.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71634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Ahşap Yapılarda Sık Görülen Hasar ve Kusurlar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Ahşabın </a:t>
            </a:r>
            <a:r>
              <a:rPr lang="tr-TR" sz="2400" b="1" dirty="0" err="1" smtClean="0"/>
              <a:t>Süneklik</a:t>
            </a:r>
            <a:r>
              <a:rPr lang="tr-TR" sz="2400" b="1" dirty="0" smtClean="0"/>
              <a:t> Oranı Düşüktür</a:t>
            </a:r>
          </a:p>
          <a:p>
            <a:pPr algn="just"/>
            <a:r>
              <a:rPr lang="tr-TR" sz="2400" dirty="0" smtClean="0"/>
              <a:t>Ahşabın </a:t>
            </a:r>
            <a:r>
              <a:rPr lang="tr-TR" sz="2400" dirty="0"/>
              <a:t>bir </a:t>
            </a:r>
            <a:r>
              <a:rPr lang="tr-TR" sz="2400" dirty="0" smtClean="0"/>
              <a:t>diğer özelliği </a:t>
            </a:r>
            <a:r>
              <a:rPr lang="tr-TR" sz="2400" dirty="0"/>
              <a:t>ise akma gerilmesi ile </a:t>
            </a:r>
            <a:r>
              <a:rPr lang="tr-TR" sz="2400" dirty="0" smtClean="0"/>
              <a:t>kopma noktası arasındaki </a:t>
            </a:r>
            <a:r>
              <a:rPr lang="tr-TR" sz="2400" dirty="0"/>
              <a:t>birim </a:t>
            </a:r>
            <a:r>
              <a:rPr lang="tr-TR" sz="2400" dirty="0" smtClean="0"/>
              <a:t>şekil değiştirmenin </a:t>
            </a:r>
            <a:r>
              <a:rPr lang="tr-TR" sz="2400" dirty="0"/>
              <a:t>çok </a:t>
            </a:r>
            <a:r>
              <a:rPr lang="tr-TR" sz="2400" dirty="0" smtClean="0"/>
              <a:t>az olmasıdır[6</a:t>
            </a:r>
            <a:r>
              <a:rPr lang="tr-TR" sz="2400" dirty="0"/>
              <a:t>]. </a:t>
            </a:r>
            <a:r>
              <a:rPr lang="tr-TR" sz="2400" dirty="0" smtClean="0"/>
              <a:t>Ahşap</a:t>
            </a:r>
            <a:r>
              <a:rPr lang="tr-TR" sz="2400" dirty="0"/>
              <a:t>, malzeme olarak çelik </a:t>
            </a:r>
            <a:r>
              <a:rPr lang="tr-TR" sz="2400" dirty="0" smtClean="0"/>
              <a:t>kadar </a:t>
            </a:r>
            <a:r>
              <a:rPr lang="tr-TR" sz="2400" dirty="0" err="1" smtClean="0"/>
              <a:t>sünek</a:t>
            </a:r>
            <a:r>
              <a:rPr lang="tr-TR" sz="2400" dirty="0" smtClean="0"/>
              <a:t> değildir</a:t>
            </a:r>
            <a:r>
              <a:rPr lang="tr-TR" sz="2400" dirty="0"/>
              <a:t>. Çelik, akma </a:t>
            </a:r>
            <a:r>
              <a:rPr lang="tr-TR" sz="2400" dirty="0" smtClean="0"/>
              <a:t>noktasından </a:t>
            </a:r>
            <a:r>
              <a:rPr lang="tr-TR" sz="2400" dirty="0"/>
              <a:t>sonra </a:t>
            </a:r>
            <a:r>
              <a:rPr lang="tr-TR" sz="2400" dirty="0" smtClean="0"/>
              <a:t>kopma noktasına ulaşana </a:t>
            </a:r>
            <a:r>
              <a:rPr lang="tr-TR" sz="2400" dirty="0"/>
              <a:t>kadar % 20’ye varabilen birim </a:t>
            </a:r>
            <a:r>
              <a:rPr lang="tr-TR" sz="2400" dirty="0" smtClean="0"/>
              <a:t>uzama yapabilmektedir</a:t>
            </a:r>
            <a:r>
              <a:rPr lang="tr-TR" sz="2400" dirty="0"/>
              <a:t>. Bu </a:t>
            </a:r>
            <a:r>
              <a:rPr lang="tr-TR" sz="2400" dirty="0" smtClean="0"/>
              <a:t>özelliği </a:t>
            </a:r>
            <a:r>
              <a:rPr lang="tr-TR" sz="2400" dirty="0"/>
              <a:t>nedeni ile çelik </a:t>
            </a:r>
            <a:r>
              <a:rPr lang="tr-TR" sz="2400" dirty="0" smtClean="0"/>
              <a:t>yapılar çok </a:t>
            </a:r>
            <a:r>
              <a:rPr lang="tr-TR" sz="2400" dirty="0"/>
              <a:t>daha fazla deprem enerjisi </a:t>
            </a:r>
            <a:r>
              <a:rPr lang="tr-TR" sz="2400" dirty="0" smtClean="0"/>
              <a:t>tüketebilmektedir. Betonarme yapılarda </a:t>
            </a:r>
            <a:r>
              <a:rPr lang="tr-TR" sz="2400" dirty="0"/>
              <a:t>da, </a:t>
            </a:r>
            <a:r>
              <a:rPr lang="tr-TR" sz="2400" dirty="0" err="1"/>
              <a:t>etriye</a:t>
            </a:r>
            <a:r>
              <a:rPr lang="tr-TR" sz="2400" dirty="0"/>
              <a:t> </a:t>
            </a:r>
            <a:r>
              <a:rPr lang="tr-TR" sz="2400" dirty="0" smtClean="0"/>
              <a:t>sıklaştırması, </a:t>
            </a:r>
            <a:r>
              <a:rPr lang="tr-TR" sz="2400" dirty="0"/>
              <a:t>kolon </a:t>
            </a:r>
            <a:r>
              <a:rPr lang="tr-TR" sz="2400" dirty="0" smtClean="0"/>
              <a:t>ve kiriş </a:t>
            </a:r>
            <a:r>
              <a:rPr lang="tr-TR" sz="2400" dirty="0"/>
              <a:t>boyuna demirlerinin yeterli filiz boyunda </a:t>
            </a:r>
            <a:r>
              <a:rPr lang="tr-TR" sz="2400" dirty="0" smtClean="0"/>
              <a:t>betona gömülmüş olması </a:t>
            </a:r>
            <a:r>
              <a:rPr lang="tr-TR" sz="2400" dirty="0"/>
              <a:t>gibi </a:t>
            </a:r>
            <a:r>
              <a:rPr lang="tr-TR" sz="2400" dirty="0" smtClean="0"/>
              <a:t>inşaat </a:t>
            </a:r>
            <a:r>
              <a:rPr lang="tr-TR" sz="2400" dirty="0"/>
              <a:t>demirinin bu </a:t>
            </a:r>
            <a:r>
              <a:rPr lang="tr-TR" sz="2400" dirty="0" smtClean="0"/>
              <a:t>özelliğini kullanabilecek </a:t>
            </a:r>
            <a:r>
              <a:rPr lang="tr-TR" sz="2400" dirty="0"/>
              <a:t>önlemler </a:t>
            </a:r>
            <a:r>
              <a:rPr lang="tr-TR" sz="2400" dirty="0" smtClean="0"/>
              <a:t>alınırsa</a:t>
            </a:r>
            <a:r>
              <a:rPr lang="tr-TR" sz="2400" dirty="0"/>
              <a:t>, deprem enerjisi </a:t>
            </a:r>
            <a:r>
              <a:rPr lang="tr-TR" sz="2400" dirty="0" smtClean="0"/>
              <a:t>tüketme gücü </a:t>
            </a:r>
            <a:r>
              <a:rPr lang="tr-TR" sz="2400" dirty="0"/>
              <a:t>büyük ölçüde </a:t>
            </a:r>
            <a:r>
              <a:rPr lang="tr-TR" sz="2400" dirty="0" smtClean="0"/>
              <a:t>kullanılabilmektedir</a:t>
            </a:r>
            <a:r>
              <a:rPr lang="tr-TR" sz="2400" dirty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382821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Ahşap Yapılarda Sık Görülen Hasar ve Kusurlar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rmAutofit/>
          </a:bodyPr>
          <a:lstStyle/>
          <a:p>
            <a:pPr algn="just"/>
            <a:r>
              <a:rPr lang="tr-TR" sz="2400" b="1" dirty="0" smtClean="0"/>
              <a:t>Ahşabın </a:t>
            </a:r>
            <a:r>
              <a:rPr lang="tr-TR" sz="2400" b="1" dirty="0" err="1" smtClean="0"/>
              <a:t>Süneklik</a:t>
            </a:r>
            <a:r>
              <a:rPr lang="tr-TR" sz="2400" b="1" dirty="0" smtClean="0"/>
              <a:t> Oranı Düşüktür</a:t>
            </a:r>
          </a:p>
          <a:p>
            <a:pPr algn="just"/>
            <a:r>
              <a:rPr lang="tr-TR" sz="2400" dirty="0" smtClean="0"/>
              <a:t>Ahşap yapı elemanlarının </a:t>
            </a:r>
            <a:r>
              <a:rPr lang="tr-TR" sz="2400" dirty="0" err="1"/>
              <a:t>sünek</a:t>
            </a:r>
            <a:r>
              <a:rPr lang="tr-TR" sz="2400" dirty="0"/>
              <a:t> biçimde enerji </a:t>
            </a:r>
            <a:r>
              <a:rPr lang="tr-TR" sz="2400" dirty="0" smtClean="0"/>
              <a:t>tüketme yeteneği </a:t>
            </a:r>
            <a:r>
              <a:rPr lang="tr-TR" sz="2400" dirty="0"/>
              <a:t>yoktur. Çivili ya da </a:t>
            </a:r>
            <a:r>
              <a:rPr lang="tr-TR" sz="2400" dirty="0" smtClean="0"/>
              <a:t>vidalı birleşim yerlerinin zamanla gevşemesi ahşabın </a:t>
            </a:r>
            <a:r>
              <a:rPr lang="tr-TR" sz="2400" dirty="0"/>
              <a:t>çok büyük yatay ötelenmeler </a:t>
            </a:r>
            <a:r>
              <a:rPr lang="tr-TR" sz="2400" dirty="0" smtClean="0"/>
              <a:t>yapmasına </a:t>
            </a:r>
            <a:r>
              <a:rPr lang="tr-TR" sz="2400" dirty="0"/>
              <a:t>ve yeniden </a:t>
            </a:r>
            <a:r>
              <a:rPr lang="tr-TR" sz="2400" dirty="0" smtClean="0"/>
              <a:t>düşeye </a:t>
            </a:r>
            <a:r>
              <a:rPr lang="tr-TR" sz="2400" dirty="0"/>
              <a:t>gelemeyerek </a:t>
            </a:r>
            <a:r>
              <a:rPr lang="tr-TR" sz="2400" dirty="0" smtClean="0"/>
              <a:t>yıkılmasına neden </a:t>
            </a:r>
            <a:r>
              <a:rPr lang="tr-TR" sz="2400" dirty="0"/>
              <a:t>olabilmektedir.</a:t>
            </a:r>
          </a:p>
          <a:p>
            <a:pPr algn="just"/>
            <a:r>
              <a:rPr lang="tr-TR" sz="2400" dirty="0" smtClean="0"/>
              <a:t>Kısaca ahşap yapıların </a:t>
            </a:r>
            <a:r>
              <a:rPr lang="tr-TR" sz="2400" dirty="0"/>
              <a:t>malzemesinin </a:t>
            </a:r>
            <a:r>
              <a:rPr lang="tr-TR" sz="2400" dirty="0" smtClean="0"/>
              <a:t>özelliğinden kaynaklanan sorunları vardır </a:t>
            </a:r>
            <a:r>
              <a:rPr lang="tr-TR" sz="2400" dirty="0"/>
              <a:t>ve </a:t>
            </a:r>
            <a:r>
              <a:rPr lang="tr-TR" sz="2400" dirty="0" smtClean="0"/>
              <a:t>ahşap yapı tasarımında dikkate alınmalıdır</a:t>
            </a:r>
            <a:r>
              <a:rPr lang="tr-TR" sz="2400" dirty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1969285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03761" y="274638"/>
            <a:ext cx="6175169" cy="1143000"/>
          </a:xfrm>
        </p:spPr>
        <p:txBody>
          <a:bodyPr/>
          <a:lstStyle/>
          <a:p>
            <a:r>
              <a:rPr lang="tr-TR" sz="2800" dirty="0" smtClean="0"/>
              <a:t>Kaynaklar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03761" y="1447800"/>
            <a:ext cx="8529927" cy="54102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1600" dirty="0" smtClean="0"/>
              <a:t>Arıoğlu</a:t>
            </a:r>
            <a:r>
              <a:rPr lang="tr-TR" sz="1600" dirty="0"/>
              <a:t>, Ersin ve </a:t>
            </a:r>
            <a:r>
              <a:rPr lang="tr-TR" sz="1600" dirty="0" err="1"/>
              <a:t>Anadol</a:t>
            </a:r>
            <a:r>
              <a:rPr lang="tr-TR" sz="1600" dirty="0"/>
              <a:t>, Köksal “</a:t>
            </a:r>
            <a:r>
              <a:rPr lang="tr-TR" sz="1600" dirty="0" err="1"/>
              <a:t>Response</a:t>
            </a:r>
            <a:r>
              <a:rPr lang="tr-TR" sz="1600" dirty="0"/>
              <a:t> </a:t>
            </a:r>
            <a:r>
              <a:rPr lang="tr-TR" sz="1600" dirty="0" smtClean="0"/>
              <a:t>of </a:t>
            </a:r>
            <a:r>
              <a:rPr lang="tr-TR" sz="1600" dirty="0" err="1" smtClean="0"/>
              <a:t>Rural</a:t>
            </a:r>
            <a:r>
              <a:rPr lang="tr-TR" sz="1600" dirty="0" smtClean="0"/>
              <a:t> </a:t>
            </a:r>
            <a:r>
              <a:rPr lang="tr-TR" sz="1600" dirty="0" err="1"/>
              <a:t>Dwellings</a:t>
            </a:r>
            <a:r>
              <a:rPr lang="tr-TR" sz="1600" dirty="0"/>
              <a:t> </a:t>
            </a:r>
            <a:r>
              <a:rPr lang="tr-TR" sz="1600" dirty="0" err="1"/>
              <a:t>to</a:t>
            </a:r>
            <a:r>
              <a:rPr lang="tr-TR" sz="1600" dirty="0"/>
              <a:t> </a:t>
            </a:r>
            <a:r>
              <a:rPr lang="tr-TR" sz="1600" dirty="0" err="1"/>
              <a:t>Recent</a:t>
            </a:r>
            <a:r>
              <a:rPr lang="tr-TR" sz="1600" dirty="0"/>
              <a:t> </a:t>
            </a:r>
            <a:r>
              <a:rPr lang="tr-TR" sz="1600" dirty="0" err="1"/>
              <a:t>Destructive</a:t>
            </a:r>
            <a:r>
              <a:rPr lang="tr-TR" sz="1600" dirty="0"/>
              <a:t> </a:t>
            </a:r>
            <a:r>
              <a:rPr lang="tr-TR" sz="1600" dirty="0" err="1" smtClean="0"/>
              <a:t>Earthquakes</a:t>
            </a:r>
            <a:r>
              <a:rPr lang="tr-TR" sz="1600" dirty="0" smtClean="0"/>
              <a:t> in </a:t>
            </a:r>
            <a:r>
              <a:rPr lang="tr-TR" sz="1600" dirty="0" err="1"/>
              <a:t>Turkey</a:t>
            </a:r>
            <a:r>
              <a:rPr lang="tr-TR" sz="1600" dirty="0"/>
              <a:t> (1967- 1977) </a:t>
            </a:r>
            <a:r>
              <a:rPr lang="tr-TR" sz="1600" dirty="0" err="1"/>
              <a:t>and</a:t>
            </a:r>
            <a:r>
              <a:rPr lang="tr-TR" sz="1600" dirty="0"/>
              <a:t> Design </a:t>
            </a:r>
            <a:r>
              <a:rPr lang="tr-TR" sz="1600" dirty="0" err="1"/>
              <a:t>Criteria</a:t>
            </a:r>
            <a:r>
              <a:rPr lang="tr-TR" sz="1600" dirty="0"/>
              <a:t> </a:t>
            </a:r>
            <a:r>
              <a:rPr lang="tr-TR" sz="1600" dirty="0" smtClean="0"/>
              <a:t>of </a:t>
            </a:r>
            <a:r>
              <a:rPr lang="tr-TR" sz="1600" dirty="0" err="1" smtClean="0"/>
              <a:t>Earthquake</a:t>
            </a:r>
            <a:r>
              <a:rPr lang="tr-TR" sz="1600" dirty="0" smtClean="0"/>
              <a:t> </a:t>
            </a:r>
            <a:r>
              <a:rPr lang="tr-TR" sz="1600" dirty="0" err="1"/>
              <a:t>Resistant</a:t>
            </a:r>
            <a:r>
              <a:rPr lang="tr-TR" sz="1600" dirty="0"/>
              <a:t> </a:t>
            </a:r>
            <a:r>
              <a:rPr lang="tr-TR" sz="1600" dirty="0" err="1"/>
              <a:t>Rural</a:t>
            </a:r>
            <a:r>
              <a:rPr lang="tr-TR" sz="1600" dirty="0"/>
              <a:t> </a:t>
            </a:r>
            <a:r>
              <a:rPr lang="tr-TR" sz="1600" dirty="0" err="1"/>
              <a:t>Dwellings</a:t>
            </a:r>
            <a:r>
              <a:rPr lang="tr-TR" sz="1600" dirty="0"/>
              <a:t>”</a:t>
            </a:r>
          </a:p>
          <a:p>
            <a:pPr marL="0" indent="0" algn="just">
              <a:buNone/>
            </a:pPr>
            <a:r>
              <a:rPr lang="tr-TR" sz="1600" dirty="0" err="1" smtClean="0"/>
              <a:t>Bayülke,Nejat</a:t>
            </a:r>
            <a:r>
              <a:rPr lang="tr-TR" sz="1600" dirty="0" smtClean="0"/>
              <a:t> </a:t>
            </a:r>
            <a:r>
              <a:rPr lang="tr-TR" sz="1600" dirty="0"/>
              <a:t>“</a:t>
            </a:r>
            <a:r>
              <a:rPr lang="tr-TR" sz="1600" dirty="0" err="1"/>
              <a:t>Building</a:t>
            </a:r>
            <a:r>
              <a:rPr lang="tr-TR" sz="1600" dirty="0"/>
              <a:t> </a:t>
            </a:r>
            <a:r>
              <a:rPr lang="tr-TR" sz="1600" dirty="0" err="1"/>
              <a:t>Types</a:t>
            </a:r>
            <a:r>
              <a:rPr lang="tr-TR" sz="1600" dirty="0"/>
              <a:t> in Bolu, West </a:t>
            </a:r>
            <a:r>
              <a:rPr lang="tr-TR" sz="1600" dirty="0" err="1"/>
              <a:t>Turkey</a:t>
            </a:r>
            <a:r>
              <a:rPr lang="tr-TR" sz="1600" dirty="0"/>
              <a:t>, </a:t>
            </a:r>
            <a:r>
              <a:rPr lang="tr-TR" sz="1600" dirty="0" err="1" smtClean="0"/>
              <a:t>and</a:t>
            </a:r>
            <a:r>
              <a:rPr lang="tr-TR" sz="1600" dirty="0" smtClean="0"/>
              <a:t> </a:t>
            </a:r>
            <a:r>
              <a:rPr lang="tr-TR" sz="1600" dirty="0" err="1" smtClean="0"/>
              <a:t>Their</a:t>
            </a:r>
            <a:r>
              <a:rPr lang="tr-TR" sz="1600" dirty="0" smtClean="0"/>
              <a:t> </a:t>
            </a:r>
            <a:r>
              <a:rPr lang="tr-TR" sz="1600" dirty="0" err="1"/>
              <a:t>Probable</a:t>
            </a:r>
            <a:r>
              <a:rPr lang="tr-TR" sz="1600" dirty="0"/>
              <a:t> </a:t>
            </a:r>
            <a:r>
              <a:rPr lang="tr-TR" sz="1600" dirty="0" err="1"/>
              <a:t>Earthquake</a:t>
            </a:r>
            <a:r>
              <a:rPr lang="tr-TR" sz="1600" dirty="0"/>
              <a:t> </a:t>
            </a:r>
            <a:r>
              <a:rPr lang="tr-TR" sz="1600" dirty="0" err="1"/>
              <a:t>Damage</a:t>
            </a:r>
            <a:r>
              <a:rPr lang="tr-TR" sz="1600" dirty="0"/>
              <a:t>” A </a:t>
            </a:r>
            <a:r>
              <a:rPr lang="tr-TR" sz="1600" dirty="0" err="1" smtClean="0"/>
              <a:t>Comprehensive</a:t>
            </a:r>
            <a:r>
              <a:rPr lang="tr-TR" sz="1600" dirty="0" smtClean="0"/>
              <a:t> </a:t>
            </a:r>
            <a:r>
              <a:rPr lang="tr-TR" sz="1600" dirty="0" err="1" smtClean="0"/>
              <a:t>Study</a:t>
            </a:r>
            <a:r>
              <a:rPr lang="tr-TR" sz="1600" dirty="0" smtClean="0"/>
              <a:t> </a:t>
            </a:r>
            <a:r>
              <a:rPr lang="tr-TR" sz="1600" dirty="0"/>
              <a:t>on </a:t>
            </a:r>
            <a:r>
              <a:rPr lang="tr-TR" sz="1600" dirty="0" err="1"/>
              <a:t>Earthquake</a:t>
            </a:r>
            <a:r>
              <a:rPr lang="tr-TR" sz="1600" dirty="0"/>
              <a:t> </a:t>
            </a:r>
            <a:r>
              <a:rPr lang="tr-TR" sz="1600" dirty="0" err="1"/>
              <a:t>Disasters</a:t>
            </a:r>
            <a:r>
              <a:rPr lang="tr-TR" sz="1600" dirty="0"/>
              <a:t> in </a:t>
            </a:r>
            <a:r>
              <a:rPr lang="tr-TR" sz="1600" dirty="0" err="1"/>
              <a:t>Turkey</a:t>
            </a:r>
            <a:r>
              <a:rPr lang="tr-TR" sz="1600" dirty="0"/>
              <a:t> </a:t>
            </a:r>
            <a:r>
              <a:rPr lang="tr-TR" sz="1600" dirty="0" err="1"/>
              <a:t>with</a:t>
            </a:r>
            <a:r>
              <a:rPr lang="tr-TR" sz="1600" dirty="0"/>
              <a:t> </a:t>
            </a:r>
            <a:r>
              <a:rPr lang="tr-TR" sz="1600" dirty="0" smtClean="0"/>
              <a:t>a </a:t>
            </a:r>
            <a:r>
              <a:rPr lang="tr-TR" sz="1600" dirty="0" err="1" smtClean="0"/>
              <a:t>view</a:t>
            </a:r>
            <a:r>
              <a:rPr lang="tr-TR" sz="1600" dirty="0" smtClean="0"/>
              <a:t> </a:t>
            </a:r>
            <a:r>
              <a:rPr lang="tr-TR" sz="1600" dirty="0"/>
              <a:t>of </a:t>
            </a:r>
            <a:r>
              <a:rPr lang="tr-TR" sz="1600" dirty="0" err="1"/>
              <a:t>Seismic</a:t>
            </a:r>
            <a:r>
              <a:rPr lang="tr-TR" sz="1600" dirty="0"/>
              <a:t> Risk </a:t>
            </a:r>
            <a:r>
              <a:rPr lang="tr-TR" sz="1600" dirty="0" err="1"/>
              <a:t>Reduction</a:t>
            </a:r>
            <a:r>
              <a:rPr lang="tr-TR" sz="1600" dirty="0"/>
              <a:t>, </a:t>
            </a:r>
            <a:r>
              <a:rPr lang="tr-TR" sz="1600" dirty="0" err="1"/>
              <a:t>Hokkaido</a:t>
            </a:r>
            <a:r>
              <a:rPr lang="tr-TR" sz="1600" dirty="0"/>
              <a:t> </a:t>
            </a:r>
            <a:r>
              <a:rPr lang="tr-TR" sz="1600" dirty="0" err="1" smtClean="0"/>
              <a:t>University</a:t>
            </a:r>
            <a:r>
              <a:rPr lang="tr-TR" sz="1600" dirty="0" smtClean="0"/>
              <a:t> (1983</a:t>
            </a:r>
            <a:r>
              <a:rPr lang="tr-TR" sz="1600" dirty="0"/>
              <a:t>), </a:t>
            </a:r>
            <a:r>
              <a:rPr lang="tr-TR" sz="1600" dirty="0" err="1"/>
              <a:t>Sapporo</a:t>
            </a:r>
            <a:r>
              <a:rPr lang="tr-TR" sz="1600" dirty="0"/>
              <a:t>, Japan</a:t>
            </a:r>
          </a:p>
          <a:p>
            <a:pPr marL="0" indent="0" algn="just">
              <a:buNone/>
            </a:pPr>
            <a:r>
              <a:rPr lang="tr-TR" sz="1600" dirty="0" smtClean="0"/>
              <a:t>David </a:t>
            </a:r>
            <a:r>
              <a:rPr lang="tr-TR" sz="1600" dirty="0" err="1"/>
              <a:t>Yeomans</a:t>
            </a:r>
            <a:r>
              <a:rPr lang="tr-TR" sz="1600" dirty="0"/>
              <a:t> “Depreme </a:t>
            </a:r>
            <a:r>
              <a:rPr lang="tr-TR" sz="1600" dirty="0" smtClean="0"/>
              <a:t>Karşı Ahşap Yapıların Güvenilirliği</a:t>
            </a:r>
            <a:r>
              <a:rPr lang="tr-TR" sz="1600" dirty="0"/>
              <a:t>” 4 Ekim 1999’da </a:t>
            </a:r>
            <a:r>
              <a:rPr lang="tr-TR" sz="1600" dirty="0" smtClean="0"/>
              <a:t>İstanbul Yapı Merkezinde verilen Konferansı </a:t>
            </a:r>
            <a:r>
              <a:rPr lang="tr-TR" sz="1600" dirty="0"/>
              <a:t>Metni, </a:t>
            </a:r>
            <a:r>
              <a:rPr lang="tr-TR" sz="1600" dirty="0" smtClean="0"/>
              <a:t>İMO İzmir şubesi Haber Bülteni Sayı </a:t>
            </a:r>
            <a:r>
              <a:rPr lang="tr-TR" sz="1600" dirty="0"/>
              <a:t>94, </a:t>
            </a:r>
            <a:r>
              <a:rPr lang="tr-TR" sz="1600" dirty="0" smtClean="0"/>
              <a:t>Ağustos </a:t>
            </a:r>
            <a:r>
              <a:rPr lang="tr-TR" sz="1600" dirty="0"/>
              <a:t>2000</a:t>
            </a:r>
          </a:p>
          <a:p>
            <a:pPr marL="0" indent="0" algn="just">
              <a:buNone/>
            </a:pPr>
            <a:r>
              <a:rPr lang="tr-TR" sz="1600" dirty="0" smtClean="0"/>
              <a:t>TS </a:t>
            </a:r>
            <a:r>
              <a:rPr lang="tr-TR" sz="1600" dirty="0"/>
              <a:t>Enstitüsü “TS-500 Betonarme </a:t>
            </a:r>
            <a:r>
              <a:rPr lang="tr-TR" sz="1600" dirty="0" smtClean="0"/>
              <a:t>Yapıların Tasarım ve Yapım Kuralları” </a:t>
            </a:r>
            <a:r>
              <a:rPr lang="tr-TR" sz="1600" dirty="0"/>
              <a:t>Ankara, 2000</a:t>
            </a:r>
          </a:p>
          <a:p>
            <a:pPr marL="0" indent="0" algn="just">
              <a:buNone/>
            </a:pPr>
            <a:r>
              <a:rPr lang="tr-TR" sz="1600" dirty="0" smtClean="0"/>
              <a:t>Enver </a:t>
            </a:r>
            <a:r>
              <a:rPr lang="tr-TR" sz="1600" dirty="0" err="1"/>
              <a:t>Çetmeli</a:t>
            </a:r>
            <a:r>
              <a:rPr lang="tr-TR" sz="1600" dirty="0"/>
              <a:t> “Çubuk Sistemler” Teknik </a:t>
            </a:r>
            <a:r>
              <a:rPr lang="tr-TR" sz="1600" dirty="0" smtClean="0"/>
              <a:t>Kitaplar Yayınevi</a:t>
            </a:r>
            <a:r>
              <a:rPr lang="tr-TR" sz="1600" dirty="0"/>
              <a:t>, </a:t>
            </a:r>
            <a:r>
              <a:rPr lang="tr-TR" sz="1600" dirty="0" smtClean="0"/>
              <a:t>İstanbul</a:t>
            </a:r>
            <a:r>
              <a:rPr lang="tr-TR" sz="1600" dirty="0"/>
              <a:t>, 1982</a:t>
            </a:r>
          </a:p>
          <a:p>
            <a:pPr marL="0" indent="0" algn="just">
              <a:buNone/>
            </a:pPr>
            <a:r>
              <a:rPr lang="tr-TR" sz="1600" dirty="0" err="1" smtClean="0"/>
              <a:t>Architectural</a:t>
            </a:r>
            <a:r>
              <a:rPr lang="tr-TR" sz="1600" dirty="0" smtClean="0"/>
              <a:t> </a:t>
            </a:r>
            <a:r>
              <a:rPr lang="tr-TR" sz="1600" dirty="0" err="1"/>
              <a:t>Institute</a:t>
            </a:r>
            <a:r>
              <a:rPr lang="tr-TR" sz="1600" dirty="0"/>
              <a:t> of Japan “Design Essentials </a:t>
            </a:r>
            <a:r>
              <a:rPr lang="tr-TR" sz="1600" dirty="0" smtClean="0"/>
              <a:t>in </a:t>
            </a:r>
            <a:r>
              <a:rPr lang="tr-TR" sz="1600" dirty="0" err="1" smtClean="0"/>
              <a:t>Earthquake</a:t>
            </a:r>
            <a:r>
              <a:rPr lang="tr-TR" sz="1600" dirty="0" smtClean="0"/>
              <a:t> </a:t>
            </a:r>
            <a:r>
              <a:rPr lang="tr-TR" sz="1600" dirty="0" err="1"/>
              <a:t>Resistant</a:t>
            </a:r>
            <a:r>
              <a:rPr lang="tr-TR" sz="1600" dirty="0"/>
              <a:t> </a:t>
            </a:r>
            <a:r>
              <a:rPr lang="tr-TR" sz="1600" dirty="0" err="1"/>
              <a:t>Buildings</a:t>
            </a:r>
            <a:r>
              <a:rPr lang="tr-TR" sz="1600" dirty="0"/>
              <a:t>” Tokyo,1970</a:t>
            </a:r>
          </a:p>
          <a:p>
            <a:pPr marL="0" indent="0" algn="just">
              <a:buNone/>
            </a:pPr>
            <a:r>
              <a:rPr lang="tr-TR" sz="1600" dirty="0" smtClean="0"/>
              <a:t>TS </a:t>
            </a:r>
            <a:r>
              <a:rPr lang="tr-TR" sz="1600" dirty="0"/>
              <a:t>Enstitüsü “TS-647 </a:t>
            </a:r>
            <a:r>
              <a:rPr lang="tr-TR" sz="1600" dirty="0" smtClean="0"/>
              <a:t>Ahşap Yapıların </a:t>
            </a:r>
            <a:r>
              <a:rPr lang="tr-TR" sz="1600" dirty="0"/>
              <a:t>Hesap ve </a:t>
            </a:r>
            <a:r>
              <a:rPr lang="tr-TR" sz="1600" dirty="0" smtClean="0"/>
              <a:t>Yapım Kuralları, İkinci Baskı” </a:t>
            </a:r>
            <a:r>
              <a:rPr lang="tr-TR" sz="1600" dirty="0"/>
              <a:t>Ankara 1968</a:t>
            </a:r>
          </a:p>
          <a:p>
            <a:pPr marL="0" indent="0" algn="just">
              <a:buNone/>
            </a:pPr>
            <a:r>
              <a:rPr lang="tr-TR" sz="1600" dirty="0" err="1" smtClean="0"/>
              <a:t>Bayülke</a:t>
            </a:r>
            <a:r>
              <a:rPr lang="tr-TR" sz="1600" dirty="0"/>
              <a:t>, Nejat “Türkiye’de Konut </a:t>
            </a:r>
            <a:r>
              <a:rPr lang="tr-TR" sz="1600" dirty="0" smtClean="0"/>
              <a:t>Yapılarının Deprem Davranışları” Mimarlık</a:t>
            </a:r>
            <a:r>
              <a:rPr lang="tr-TR" sz="1600" dirty="0"/>
              <a:t>, No.153, 1977/4, </a:t>
            </a:r>
            <a:r>
              <a:rPr lang="tr-TR" sz="1600" dirty="0" smtClean="0"/>
              <a:t>Mimarlar Odası, </a:t>
            </a:r>
            <a:r>
              <a:rPr lang="tr-TR" sz="1600" dirty="0"/>
              <a:t>Ankara, 1978</a:t>
            </a:r>
          </a:p>
          <a:p>
            <a:pPr marL="0" indent="0" algn="just">
              <a:buNone/>
            </a:pPr>
            <a:r>
              <a:rPr lang="tr-TR" sz="1600" dirty="0" smtClean="0"/>
              <a:t>N.N</a:t>
            </a:r>
            <a:r>
              <a:rPr lang="tr-TR" sz="1600" dirty="0"/>
              <a:t>. </a:t>
            </a:r>
            <a:r>
              <a:rPr lang="tr-TR" sz="1600" dirty="0" err="1"/>
              <a:t>Ambraseys</a:t>
            </a:r>
            <a:r>
              <a:rPr lang="tr-TR" sz="1600" dirty="0"/>
              <a:t>, A. </a:t>
            </a:r>
            <a:r>
              <a:rPr lang="tr-TR" sz="1600" dirty="0" err="1"/>
              <a:t>Zatopek</a:t>
            </a:r>
            <a:r>
              <a:rPr lang="tr-TR" sz="1600" dirty="0"/>
              <a:t>, M. </a:t>
            </a:r>
            <a:r>
              <a:rPr lang="tr-TR" sz="1600" dirty="0" err="1" smtClean="0"/>
              <a:t>Taşdemiroğlu</a:t>
            </a:r>
            <a:r>
              <a:rPr lang="tr-TR" sz="1600" dirty="0"/>
              <a:t>, A. </a:t>
            </a:r>
            <a:r>
              <a:rPr lang="tr-TR" sz="1600" dirty="0" smtClean="0"/>
              <a:t>Aytun “</a:t>
            </a:r>
            <a:r>
              <a:rPr lang="tr-TR" sz="1600" dirty="0" err="1" smtClean="0"/>
              <a:t>The</a:t>
            </a:r>
            <a:r>
              <a:rPr lang="tr-TR" sz="1600" dirty="0" smtClean="0"/>
              <a:t> </a:t>
            </a:r>
            <a:r>
              <a:rPr lang="tr-TR" sz="1600" dirty="0"/>
              <a:t>Mudurnu </a:t>
            </a:r>
            <a:r>
              <a:rPr lang="tr-TR" sz="1600" dirty="0" err="1"/>
              <a:t>Valley</a:t>
            </a:r>
            <a:r>
              <a:rPr lang="tr-TR" sz="1600" dirty="0"/>
              <a:t> (West Anatolia) </a:t>
            </a:r>
            <a:r>
              <a:rPr lang="tr-TR" sz="1600" dirty="0" err="1"/>
              <a:t>Earthquake</a:t>
            </a:r>
            <a:r>
              <a:rPr lang="tr-TR" sz="1600" dirty="0"/>
              <a:t> </a:t>
            </a:r>
            <a:r>
              <a:rPr lang="tr-TR" sz="1600" dirty="0" smtClean="0"/>
              <a:t>of </a:t>
            </a:r>
            <a:r>
              <a:rPr lang="tr-TR" sz="1600" dirty="0" err="1" smtClean="0"/>
              <a:t>July</a:t>
            </a:r>
            <a:r>
              <a:rPr lang="tr-TR" sz="1600" dirty="0" smtClean="0"/>
              <a:t> </a:t>
            </a:r>
            <a:r>
              <a:rPr lang="tr-TR" sz="1600" dirty="0"/>
              <a:t>22 1967” Unesco, </a:t>
            </a:r>
            <a:r>
              <a:rPr lang="tr-TR" sz="1600" dirty="0" err="1"/>
              <a:t>Serial</a:t>
            </a:r>
            <a:r>
              <a:rPr lang="tr-TR" sz="1600" dirty="0"/>
              <a:t> </a:t>
            </a:r>
            <a:r>
              <a:rPr lang="tr-TR" sz="1600" dirty="0" smtClean="0"/>
              <a:t>No.622/BMS.RD/AVS, Paris</a:t>
            </a:r>
            <a:r>
              <a:rPr lang="tr-TR" sz="1600" dirty="0"/>
              <a:t>, </a:t>
            </a:r>
            <a:r>
              <a:rPr lang="tr-TR" sz="1600" dirty="0" err="1"/>
              <a:t>June</a:t>
            </a:r>
            <a:r>
              <a:rPr lang="tr-TR" sz="1600" dirty="0"/>
              <a:t>, 1968</a:t>
            </a:r>
          </a:p>
        </p:txBody>
      </p:sp>
    </p:spTree>
    <p:extLst>
      <p:ext uri="{BB962C8B-B14F-4D97-AF65-F5344CB8AC3E}">
        <p14:creationId xmlns:p14="http://schemas.microsoft.com/office/powerpoint/2010/main" val="23415846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12453</TotalTime>
  <Words>729</Words>
  <Application>Microsoft Office PowerPoint</Application>
  <PresentationFormat>Ekran Gösterisi (4:3)</PresentationFormat>
  <Paragraphs>33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ekonomi</vt:lpstr>
      <vt:lpstr>1_Rics</vt:lpstr>
      <vt:lpstr>h.t.</vt:lpstr>
      <vt:lpstr>PowerPoint Sunusu</vt:lpstr>
      <vt:lpstr>Ahşap Yapılarda Sık Görülen Hasar ve Kusurlar</vt:lpstr>
      <vt:lpstr>Ahşap Yapılarda Sık Görülen Hasar ve Kusurlar</vt:lpstr>
      <vt:lpstr>Ahşap Yapılarda Sık Görülen Hasar ve Kusurlar</vt:lpstr>
      <vt:lpstr>Ahşap Yapılarda Sık Görülen Hasar ve Kusurlar</vt:lpstr>
      <vt:lpstr>Ahşap Yapılarda Sık Görülen Hasar ve Kusurlar</vt:lpstr>
      <vt:lpstr>Ahşap Yapılarda Sık Görülen Hasar ve Kusurlar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812</cp:revision>
  <cp:lastPrinted>2016-10-24T07:53:35Z</cp:lastPrinted>
  <dcterms:created xsi:type="dcterms:W3CDTF">2016-09-18T09:35:24Z</dcterms:created>
  <dcterms:modified xsi:type="dcterms:W3CDTF">2020-03-02T11:09:59Z</dcterms:modified>
</cp:coreProperties>
</file>