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Friday, 23 November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Lacan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Psikanaliz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73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Lacancı</a:t>
            </a:r>
            <a:r>
              <a:rPr lang="en-US" dirty="0" smtClean="0"/>
              <a:t> </a:t>
            </a:r>
            <a:r>
              <a:rPr lang="en-US" dirty="0" err="1" smtClean="0"/>
              <a:t>Psikanaliz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Lacan’ın</a:t>
            </a:r>
            <a:r>
              <a:rPr lang="en-US" dirty="0" smtClean="0"/>
              <a:t> </a:t>
            </a:r>
            <a:r>
              <a:rPr lang="en-US" dirty="0" err="1" smtClean="0"/>
              <a:t>psikanalitik</a:t>
            </a:r>
            <a:r>
              <a:rPr lang="en-US" dirty="0" smtClean="0"/>
              <a:t> </a:t>
            </a:r>
            <a:r>
              <a:rPr lang="en-US" dirty="0" err="1" smtClean="0"/>
              <a:t>kuramlara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katkısı</a:t>
            </a:r>
            <a:r>
              <a:rPr lang="en-US" dirty="0" smtClean="0"/>
              <a:t>, </a:t>
            </a:r>
            <a:r>
              <a:rPr lang="en-US" dirty="0" err="1" smtClean="0"/>
              <a:t>yapısal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çözümlemeleriyle</a:t>
            </a:r>
            <a:r>
              <a:rPr lang="en-US" dirty="0" smtClean="0"/>
              <a:t> </a:t>
            </a:r>
            <a:r>
              <a:rPr lang="en-US" dirty="0" err="1" smtClean="0"/>
              <a:t>psikanalizi</a:t>
            </a:r>
            <a:r>
              <a:rPr lang="en-US" dirty="0" smtClean="0"/>
              <a:t> </a:t>
            </a:r>
            <a:r>
              <a:rPr lang="en-US" dirty="0" err="1" smtClean="0"/>
              <a:t>buluşturmasıdır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Psikanaliz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yorumlama</a:t>
            </a:r>
            <a:r>
              <a:rPr lang="en-US" dirty="0" smtClean="0"/>
              <a:t> </a:t>
            </a:r>
            <a:r>
              <a:rPr lang="en-US" dirty="0" err="1" smtClean="0"/>
              <a:t>yöntemidir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Psikanalizi</a:t>
            </a:r>
            <a:r>
              <a:rPr lang="en-US" dirty="0" smtClean="0"/>
              <a:t> </a:t>
            </a:r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indirgemelerden</a:t>
            </a:r>
            <a:r>
              <a:rPr lang="en-US" dirty="0" smtClean="0"/>
              <a:t> </a:t>
            </a:r>
            <a:r>
              <a:rPr lang="en-US" dirty="0" err="1" smtClean="0"/>
              <a:t>arındırarak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kurar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açısı</a:t>
            </a:r>
            <a:r>
              <a:rPr lang="en-US" dirty="0" smtClean="0"/>
              <a:t> </a:t>
            </a:r>
            <a:r>
              <a:rPr lang="en-US" dirty="0" err="1" smtClean="0"/>
              <a:t>Freud’un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yorumlanmasıdır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Lacan’ın</a:t>
            </a:r>
            <a:r>
              <a:rPr lang="en-US" dirty="0" smtClean="0"/>
              <a:t> “</a:t>
            </a:r>
            <a:r>
              <a:rPr lang="en-US" dirty="0" err="1" smtClean="0"/>
              <a:t>Freud’a</a:t>
            </a:r>
            <a:r>
              <a:rPr lang="en-US" dirty="0" smtClean="0"/>
              <a:t> </a:t>
            </a:r>
            <a:r>
              <a:rPr lang="en-US" dirty="0" err="1" smtClean="0"/>
              <a:t>dönüş”ü</a:t>
            </a:r>
            <a:r>
              <a:rPr lang="en-US" dirty="0" smtClean="0"/>
              <a:t>, </a:t>
            </a:r>
            <a:r>
              <a:rPr lang="en-US" dirty="0" err="1" smtClean="0"/>
              <a:t>onun</a:t>
            </a:r>
            <a:r>
              <a:rPr lang="en-US" dirty="0" smtClean="0"/>
              <a:t> post(</a:t>
            </a:r>
            <a:r>
              <a:rPr lang="en-US" dirty="0" err="1" smtClean="0"/>
              <a:t>yapısalcı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perspektiften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kuramlaştırılmasıdır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anlamıyla</a:t>
            </a:r>
            <a:r>
              <a:rPr lang="en-US" dirty="0" smtClean="0"/>
              <a:t>, </a:t>
            </a:r>
            <a:r>
              <a:rPr lang="en-US" dirty="0" err="1" smtClean="0"/>
              <a:t>psikanalizin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söylemle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konusudur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Bilinçdışı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yapılanmıştır</a:t>
            </a:r>
            <a:r>
              <a:rPr lang="en-US" dirty="0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825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Bilinçdışı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Eksik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Eksik</a:t>
            </a:r>
            <a:r>
              <a:rPr lang="en-US" dirty="0" smtClean="0"/>
              <a:t> (Lack): </a:t>
            </a:r>
            <a:r>
              <a:rPr lang="en-US" dirty="0"/>
              <a:t>B</a:t>
            </a:r>
            <a:r>
              <a:rPr lang="en-US" dirty="0" smtClean="0"/>
              <a:t>u </a:t>
            </a:r>
            <a:r>
              <a:rPr lang="en-US" dirty="0" err="1" smtClean="0"/>
              <a:t>birliğin</a:t>
            </a:r>
            <a:r>
              <a:rPr lang="en-US" dirty="0" smtClean="0"/>
              <a:t>/</a:t>
            </a:r>
            <a:r>
              <a:rPr lang="en-US" dirty="0" err="1" smtClean="0"/>
              <a:t>bütünlüğün</a:t>
            </a:r>
            <a:r>
              <a:rPr lang="en-US" dirty="0" smtClean="0"/>
              <a:t> </a:t>
            </a:r>
            <a:r>
              <a:rPr lang="en-US" dirty="0" err="1" smtClean="0"/>
              <a:t>bozulması</a:t>
            </a:r>
            <a:endParaRPr lang="en-US" dirty="0" smtClean="0"/>
          </a:p>
          <a:p>
            <a:pPr lvl="1"/>
            <a:r>
              <a:rPr lang="en-US" dirty="0" err="1" smtClean="0"/>
              <a:t>Lacan’a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arzunun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eksikliktir</a:t>
            </a:r>
            <a:r>
              <a:rPr lang="en-US" dirty="0" smtClean="0"/>
              <a:t>. </a:t>
            </a:r>
          </a:p>
          <a:p>
            <a:r>
              <a:rPr lang="en-US" b="1" dirty="0" err="1" smtClean="0"/>
              <a:t>Üç</a:t>
            </a:r>
            <a:r>
              <a:rPr lang="en-US" b="1" dirty="0" smtClean="0"/>
              <a:t> </a:t>
            </a:r>
            <a:r>
              <a:rPr lang="en-US" b="1" dirty="0" err="1" smtClean="0"/>
              <a:t>tür</a:t>
            </a:r>
            <a:r>
              <a:rPr lang="en-US" b="1" dirty="0" smtClean="0"/>
              <a:t> </a:t>
            </a:r>
            <a:r>
              <a:rPr lang="en-US" b="1" dirty="0" err="1" smtClean="0"/>
              <a:t>eksik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Kastrasyon</a:t>
            </a:r>
            <a:r>
              <a:rPr lang="en-US" dirty="0" smtClean="0"/>
              <a:t>: </a:t>
            </a:r>
            <a:r>
              <a:rPr lang="en-US" dirty="0" err="1" smtClean="0"/>
              <a:t>Nesnesi</a:t>
            </a:r>
            <a:r>
              <a:rPr lang="en-US" dirty="0" smtClean="0"/>
              <a:t> </a:t>
            </a:r>
            <a:r>
              <a:rPr lang="en-US" dirty="0" err="1" smtClean="0"/>
              <a:t>imgesel</a:t>
            </a:r>
            <a:r>
              <a:rPr lang="en-US" dirty="0" smtClean="0"/>
              <a:t> </a:t>
            </a:r>
            <a:r>
              <a:rPr lang="en-US" dirty="0" err="1" smtClean="0"/>
              <a:t>fallustur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İmgesel</a:t>
            </a:r>
            <a:r>
              <a:rPr lang="en-US" dirty="0" smtClean="0"/>
              <a:t> </a:t>
            </a:r>
            <a:r>
              <a:rPr lang="en-US" dirty="0" err="1" smtClean="0"/>
              <a:t>Hayal</a:t>
            </a:r>
            <a:r>
              <a:rPr lang="en-US" dirty="0" smtClean="0"/>
              <a:t> </a:t>
            </a:r>
            <a:r>
              <a:rPr lang="en-US" dirty="0" err="1" smtClean="0"/>
              <a:t>Kırıklığı</a:t>
            </a:r>
            <a:r>
              <a:rPr lang="en-US" dirty="0" smtClean="0"/>
              <a:t>: </a:t>
            </a:r>
            <a:r>
              <a:rPr lang="en-US" dirty="0" err="1" smtClean="0"/>
              <a:t>Nesnesi</a:t>
            </a:r>
            <a:r>
              <a:rPr lang="en-US" dirty="0" smtClean="0"/>
              <a:t> </a:t>
            </a:r>
            <a:r>
              <a:rPr lang="en-US" dirty="0" err="1" smtClean="0"/>
              <a:t>beslenmeyi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meme.</a:t>
            </a:r>
          </a:p>
          <a:p>
            <a:pPr lvl="1"/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yoksunluk</a:t>
            </a:r>
            <a:r>
              <a:rPr lang="en-US" dirty="0" smtClean="0"/>
              <a:t>: </a:t>
            </a:r>
            <a:r>
              <a:rPr lang="en-US" dirty="0" err="1" smtClean="0"/>
              <a:t>Nesnesi</a:t>
            </a:r>
            <a:r>
              <a:rPr lang="en-US" dirty="0" smtClean="0"/>
              <a:t> </a:t>
            </a:r>
            <a:r>
              <a:rPr lang="en-US" dirty="0" err="1" smtClean="0"/>
              <a:t>simgesel</a:t>
            </a:r>
            <a:r>
              <a:rPr lang="en-US" dirty="0" smtClean="0"/>
              <a:t> </a:t>
            </a:r>
            <a:r>
              <a:rPr lang="en-US" dirty="0" err="1" smtClean="0"/>
              <a:t>fallustur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eksiğin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aktörü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Gerçek</a:t>
            </a:r>
            <a:r>
              <a:rPr lang="en-US" dirty="0" smtClean="0"/>
              <a:t> Baba, </a:t>
            </a:r>
            <a:r>
              <a:rPr lang="en-US" dirty="0" err="1" smtClean="0"/>
              <a:t>Sembolik</a:t>
            </a:r>
            <a:r>
              <a:rPr lang="en-US" dirty="0" smtClean="0"/>
              <a:t> Anne, </a:t>
            </a:r>
            <a:r>
              <a:rPr lang="en-US" dirty="0" err="1" smtClean="0"/>
              <a:t>İmgesel</a:t>
            </a:r>
            <a:r>
              <a:rPr lang="en-US" dirty="0" smtClean="0"/>
              <a:t> Baba.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43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Ayna</a:t>
            </a:r>
            <a:r>
              <a:rPr lang="en-US" dirty="0" smtClean="0"/>
              <a:t> </a:t>
            </a:r>
            <a:r>
              <a:rPr lang="en-US" dirty="0" err="1" smtClean="0"/>
              <a:t>Evresi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Bilinçdışının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dile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Dil</a:t>
            </a:r>
            <a:r>
              <a:rPr lang="en-US" dirty="0" smtClean="0"/>
              <a:t> hem </a:t>
            </a:r>
            <a:r>
              <a:rPr lang="en-US" dirty="0" err="1" smtClean="0"/>
              <a:t>Ben’in</a:t>
            </a:r>
            <a:r>
              <a:rPr lang="en-US" dirty="0" smtClean="0"/>
              <a:t> ben </a:t>
            </a:r>
            <a:r>
              <a:rPr lang="en-US" dirty="0" err="1" smtClean="0"/>
              <a:t>olmayandan</a:t>
            </a:r>
            <a:r>
              <a:rPr lang="en-US" dirty="0" smtClean="0"/>
              <a:t> </a:t>
            </a:r>
            <a:r>
              <a:rPr lang="en-US" dirty="0" err="1" smtClean="0"/>
              <a:t>ayrışmasını</a:t>
            </a:r>
            <a:r>
              <a:rPr lang="en-US" dirty="0" smtClean="0"/>
              <a:t> </a:t>
            </a:r>
            <a:r>
              <a:rPr lang="en-US" dirty="0" err="1" smtClean="0"/>
              <a:t>olanaklı</a:t>
            </a:r>
            <a:r>
              <a:rPr lang="en-US" dirty="0" smtClean="0"/>
              <a:t> </a:t>
            </a:r>
            <a:r>
              <a:rPr lang="en-US" dirty="0" err="1" smtClean="0"/>
              <a:t>kılar</a:t>
            </a:r>
            <a:endParaRPr lang="en-US" dirty="0" smtClean="0"/>
          </a:p>
          <a:p>
            <a:pPr lvl="1"/>
            <a:r>
              <a:rPr lang="en-US" dirty="0" smtClean="0"/>
              <a:t>Hem de </a:t>
            </a:r>
            <a:r>
              <a:rPr lang="en-US" dirty="0" err="1" smtClean="0"/>
              <a:t>öznenin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yasaklarla</a:t>
            </a:r>
            <a:r>
              <a:rPr lang="en-US" dirty="0" smtClean="0"/>
              <a:t>/</a:t>
            </a:r>
            <a:r>
              <a:rPr lang="en-US" dirty="0" err="1" smtClean="0"/>
              <a:t>yasalarla</a:t>
            </a:r>
            <a:r>
              <a:rPr lang="en-US" dirty="0" smtClean="0"/>
              <a:t> </a:t>
            </a:r>
            <a:r>
              <a:rPr lang="en-US" dirty="0" err="1" smtClean="0"/>
              <a:t>kurulduğu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düzlemdir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Lacan</a:t>
            </a:r>
            <a:r>
              <a:rPr lang="en-US" dirty="0" smtClean="0"/>
              <a:t> </a:t>
            </a:r>
            <a:r>
              <a:rPr lang="en-US" dirty="0" err="1" smtClean="0"/>
              <a:t>öznelliğin</a:t>
            </a:r>
            <a:r>
              <a:rPr lang="en-US" dirty="0" smtClean="0"/>
              <a:t> </a:t>
            </a:r>
            <a:r>
              <a:rPr lang="en-US" dirty="0" err="1" smtClean="0"/>
              <a:t>oluşumunu</a:t>
            </a:r>
            <a:r>
              <a:rPr lang="en-US" dirty="0" smtClean="0"/>
              <a:t> </a:t>
            </a:r>
            <a:r>
              <a:rPr lang="en-US" dirty="0" err="1" smtClean="0"/>
              <a:t>kuramlaştırmak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“</a:t>
            </a:r>
            <a:r>
              <a:rPr lang="en-US" dirty="0" err="1" smtClean="0"/>
              <a:t>ayne</a:t>
            </a:r>
            <a:r>
              <a:rPr lang="en-US" dirty="0" smtClean="0"/>
              <a:t> </a:t>
            </a:r>
            <a:r>
              <a:rPr lang="en-US" dirty="0" err="1" smtClean="0"/>
              <a:t>evresi</a:t>
            </a:r>
            <a:r>
              <a:rPr lang="en-US" dirty="0" smtClean="0"/>
              <a:t>” </a:t>
            </a:r>
            <a:r>
              <a:rPr lang="en-US" dirty="0" err="1" smtClean="0"/>
              <a:t>terimini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aynada</a:t>
            </a:r>
            <a:r>
              <a:rPr lang="en-US" dirty="0" smtClean="0"/>
              <a:t> </a:t>
            </a:r>
            <a:r>
              <a:rPr lang="en-US" dirty="0" err="1" smtClean="0"/>
              <a:t>farketme</a:t>
            </a:r>
            <a:endParaRPr lang="en-US" dirty="0" smtClean="0"/>
          </a:p>
          <a:p>
            <a:pPr lvl="1"/>
            <a:r>
              <a:rPr lang="en-US" dirty="0" err="1" smtClean="0"/>
              <a:t>Yansıma-görüntü</a:t>
            </a:r>
            <a:r>
              <a:rPr lang="en-US" dirty="0" smtClean="0"/>
              <a:t> </a:t>
            </a:r>
            <a:r>
              <a:rPr lang="en-US" dirty="0" err="1" smtClean="0"/>
              <a:t>aracılığıyla</a:t>
            </a:r>
            <a:r>
              <a:rPr lang="en-US" dirty="0" smtClean="0"/>
              <a:t> </a:t>
            </a:r>
            <a:r>
              <a:rPr lang="en-US" dirty="0" err="1" smtClean="0"/>
              <a:t>imge’nin</a:t>
            </a:r>
            <a:r>
              <a:rPr lang="en-US" dirty="0" smtClean="0"/>
              <a:t> </a:t>
            </a:r>
            <a:r>
              <a:rPr lang="en-US" dirty="0" err="1" smtClean="0"/>
              <a:t>öğrenilmesi</a:t>
            </a:r>
            <a:endParaRPr lang="en-US" dirty="0" smtClean="0"/>
          </a:p>
          <a:p>
            <a:pPr lvl="1"/>
            <a:r>
              <a:rPr lang="en-US" dirty="0" err="1" smtClean="0"/>
              <a:t>İmge</a:t>
            </a:r>
            <a:r>
              <a:rPr lang="en-US" dirty="0" smtClean="0"/>
              <a:t> </a:t>
            </a:r>
            <a:r>
              <a:rPr lang="en-US" dirty="0" err="1" smtClean="0"/>
              <a:t>aracılığıyla</a:t>
            </a:r>
            <a:r>
              <a:rPr lang="en-US" dirty="0" smtClean="0"/>
              <a:t> </a:t>
            </a:r>
            <a:r>
              <a:rPr lang="en-US" dirty="0" err="1" smtClean="0"/>
              <a:t>Ben’in</a:t>
            </a:r>
            <a:r>
              <a:rPr lang="en-US" dirty="0" smtClean="0"/>
              <a:t> </a:t>
            </a:r>
            <a:r>
              <a:rPr lang="en-US" dirty="0" err="1" smtClean="0"/>
              <a:t>farkına</a:t>
            </a:r>
            <a:r>
              <a:rPr lang="en-US" dirty="0" smtClean="0"/>
              <a:t> </a:t>
            </a:r>
            <a:r>
              <a:rPr lang="en-US" dirty="0" err="1" smtClean="0"/>
              <a:t>varma</a:t>
            </a:r>
            <a:endParaRPr lang="en-US" dirty="0" smtClean="0"/>
          </a:p>
          <a:p>
            <a:r>
              <a:rPr lang="en-US" dirty="0" err="1" smtClean="0"/>
              <a:t>Ayna</a:t>
            </a:r>
            <a:r>
              <a:rPr lang="en-US" dirty="0" smtClean="0"/>
              <a:t> </a:t>
            </a:r>
            <a:r>
              <a:rPr lang="en-US" dirty="0" err="1" smtClean="0"/>
              <a:t>Evresi</a:t>
            </a:r>
            <a:r>
              <a:rPr lang="en-US" dirty="0" smtClean="0"/>
              <a:t>, </a:t>
            </a:r>
            <a:r>
              <a:rPr lang="en-US" dirty="0" err="1" smtClean="0"/>
              <a:t>öznenin</a:t>
            </a:r>
            <a:r>
              <a:rPr lang="en-US" dirty="0" smtClean="0"/>
              <a:t> </a:t>
            </a:r>
            <a:r>
              <a:rPr lang="en-US" dirty="0" err="1" smtClean="0"/>
              <a:t>kendisini</a:t>
            </a:r>
            <a:r>
              <a:rPr lang="en-US" dirty="0" smtClean="0"/>
              <a:t> </a:t>
            </a:r>
            <a:r>
              <a:rPr lang="en-US" dirty="0" err="1" smtClean="0"/>
              <a:t>Öteki’nden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kavradığı</a:t>
            </a:r>
            <a:r>
              <a:rPr lang="en-US" dirty="0" smtClean="0"/>
              <a:t>/</a:t>
            </a:r>
            <a:r>
              <a:rPr lang="en-US" dirty="0" err="1" smtClean="0"/>
              <a:t>tanıdığı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evredir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999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Ayna</a:t>
            </a:r>
            <a:r>
              <a:rPr lang="en-US" dirty="0" smtClean="0"/>
              <a:t> </a:t>
            </a:r>
            <a:r>
              <a:rPr lang="en-US" dirty="0" err="1" smtClean="0"/>
              <a:t>Evresi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 </a:t>
            </a:r>
            <a:r>
              <a:rPr lang="en-US" dirty="0" err="1"/>
              <a:t>evre</a:t>
            </a:r>
            <a:r>
              <a:rPr lang="en-US" dirty="0"/>
              <a:t> </a:t>
            </a:r>
            <a:r>
              <a:rPr lang="en-US" dirty="0" err="1"/>
              <a:t>Öteki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(Anne </a:t>
            </a:r>
            <a:r>
              <a:rPr lang="en-US" dirty="0" err="1"/>
              <a:t>metaforu</a:t>
            </a:r>
            <a:r>
              <a:rPr lang="en-US" dirty="0"/>
              <a:t>) </a:t>
            </a:r>
            <a:r>
              <a:rPr lang="en-US" dirty="0" err="1"/>
              <a:t>narsisistik</a:t>
            </a:r>
            <a:r>
              <a:rPr lang="en-US" dirty="0"/>
              <a:t> </a:t>
            </a:r>
            <a:r>
              <a:rPr lang="en-US" dirty="0" err="1"/>
              <a:t>bütünlüğün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birliğin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erdiği</a:t>
            </a:r>
            <a:r>
              <a:rPr lang="en-US" dirty="0"/>
              <a:t> </a:t>
            </a:r>
            <a:r>
              <a:rPr lang="en-US" dirty="0" err="1" smtClean="0"/>
              <a:t>evredir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Terimin</a:t>
            </a:r>
            <a:r>
              <a:rPr lang="en-US" dirty="0" smtClean="0"/>
              <a:t> ilk </a:t>
            </a:r>
            <a:r>
              <a:rPr lang="en-US" dirty="0" err="1" smtClean="0"/>
              <a:t>kullanımları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 smtClean="0"/>
              <a:t>gelişim</a:t>
            </a:r>
            <a:r>
              <a:rPr lang="en-US" dirty="0" smtClean="0"/>
              <a:t> </a:t>
            </a:r>
            <a:r>
              <a:rPr lang="en-US" dirty="0" err="1" smtClean="0"/>
              <a:t>evreleriyle</a:t>
            </a:r>
            <a:r>
              <a:rPr lang="en-US" dirty="0" smtClean="0"/>
              <a:t> </a:t>
            </a:r>
            <a:r>
              <a:rPr lang="en-US" dirty="0" err="1" smtClean="0"/>
              <a:t>ilişkilidir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1950’li </a:t>
            </a:r>
            <a:r>
              <a:rPr lang="en-US" dirty="0" err="1" smtClean="0"/>
              <a:t>yıllar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Lacan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terimi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çerçevede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metafor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çözümler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Terim</a:t>
            </a:r>
            <a:r>
              <a:rPr lang="en-US" dirty="0" smtClean="0"/>
              <a:t>,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anlamıyla</a:t>
            </a:r>
            <a:r>
              <a:rPr lang="en-US" dirty="0" smtClean="0"/>
              <a:t>, </a:t>
            </a:r>
            <a:r>
              <a:rPr lang="en-US" dirty="0" err="1" smtClean="0"/>
              <a:t>öznelliğin</a:t>
            </a:r>
            <a:r>
              <a:rPr lang="en-US" dirty="0" smtClean="0"/>
              <a:t> </a:t>
            </a:r>
            <a:r>
              <a:rPr lang="en-US" dirty="0" err="1" smtClean="0"/>
              <a:t>oluşumunu</a:t>
            </a:r>
            <a:r>
              <a:rPr lang="en-US" dirty="0" smtClean="0"/>
              <a:t> </a:t>
            </a:r>
            <a:r>
              <a:rPr lang="en-US" dirty="0" err="1" smtClean="0"/>
              <a:t>çözümlemek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kavramsallaştırılmıştır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31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İmgesel</a:t>
            </a:r>
            <a:r>
              <a:rPr lang="en-US" dirty="0" smtClean="0"/>
              <a:t> - </a:t>
            </a:r>
            <a:r>
              <a:rPr lang="en-US" dirty="0" err="1" smtClean="0"/>
              <a:t>Simgesel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Ayna</a:t>
            </a:r>
            <a:r>
              <a:rPr lang="en-US" dirty="0" smtClean="0"/>
              <a:t> </a:t>
            </a:r>
            <a:r>
              <a:rPr lang="en-US" dirty="0" err="1" smtClean="0"/>
              <a:t>Evresi</a:t>
            </a:r>
            <a:r>
              <a:rPr lang="en-US" dirty="0" smtClean="0"/>
              <a:t>, </a:t>
            </a:r>
            <a:r>
              <a:rPr lang="en-US" dirty="0" err="1" smtClean="0"/>
              <a:t>öznenin</a:t>
            </a:r>
            <a:r>
              <a:rPr lang="en-US" dirty="0" smtClean="0"/>
              <a:t> </a:t>
            </a:r>
            <a:r>
              <a:rPr lang="en-US" dirty="0" err="1" smtClean="0"/>
              <a:t>kimliğinin</a:t>
            </a:r>
            <a:r>
              <a:rPr lang="en-US" dirty="0" smtClean="0"/>
              <a:t> </a:t>
            </a:r>
            <a:r>
              <a:rPr lang="en-US" dirty="0" err="1" smtClean="0"/>
              <a:t>oluşumunda</a:t>
            </a:r>
            <a:r>
              <a:rPr lang="en-US" dirty="0" smtClean="0"/>
              <a:t> </a:t>
            </a:r>
            <a:r>
              <a:rPr lang="en-US" dirty="0" err="1" smtClean="0"/>
              <a:t>başlangıç</a:t>
            </a:r>
            <a:r>
              <a:rPr lang="en-US" dirty="0" smtClean="0"/>
              <a:t> </a:t>
            </a:r>
            <a:r>
              <a:rPr lang="en-US" dirty="0" err="1" smtClean="0"/>
              <a:t>evresidir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evrenin</a:t>
            </a:r>
            <a:r>
              <a:rPr lang="en-US" dirty="0" smtClean="0"/>
              <a:t> </a:t>
            </a:r>
            <a:r>
              <a:rPr lang="en-US" dirty="0" err="1" smtClean="0"/>
              <a:t>tamamlanması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Özne</a:t>
            </a:r>
            <a:r>
              <a:rPr lang="en-US" dirty="0"/>
              <a:t> </a:t>
            </a:r>
            <a:r>
              <a:rPr lang="en-US" dirty="0" err="1" smtClean="0"/>
              <a:t>İmgesel’den</a:t>
            </a:r>
            <a:r>
              <a:rPr lang="en-US" dirty="0" smtClean="0"/>
              <a:t> </a:t>
            </a:r>
            <a:r>
              <a:rPr lang="en-US" dirty="0" err="1" smtClean="0"/>
              <a:t>Simgesel’e</a:t>
            </a:r>
            <a:r>
              <a:rPr lang="en-US" dirty="0" smtClean="0"/>
              <a:t> </a:t>
            </a:r>
            <a:r>
              <a:rPr lang="en-US" dirty="0" err="1" smtClean="0"/>
              <a:t>giriş</a:t>
            </a:r>
            <a:r>
              <a:rPr lang="en-US" dirty="0" smtClean="0"/>
              <a:t> </a:t>
            </a:r>
            <a:r>
              <a:rPr lang="en-US" dirty="0" err="1" smtClean="0"/>
              <a:t>yapmış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Lacan’a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dilden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öznellik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düzlemle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fikirleri</a:t>
            </a:r>
            <a:r>
              <a:rPr lang="en-US" dirty="0" smtClean="0"/>
              <a:t> </a:t>
            </a:r>
            <a:r>
              <a:rPr lang="en-US" dirty="0" err="1" smtClean="0"/>
              <a:t>Saussure’ün</a:t>
            </a:r>
            <a:r>
              <a:rPr lang="en-US" dirty="0" smtClean="0"/>
              <a:t> </a:t>
            </a:r>
            <a:r>
              <a:rPr lang="en-US" dirty="0" err="1" smtClean="0"/>
              <a:t>Yapısalcı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analizlerinden</a:t>
            </a:r>
            <a:r>
              <a:rPr lang="en-US" dirty="0" smtClean="0"/>
              <a:t> </a:t>
            </a:r>
            <a:r>
              <a:rPr lang="en-US" dirty="0" err="1" smtClean="0"/>
              <a:t>etkilenmiştir</a:t>
            </a:r>
            <a:r>
              <a:rPr lang="en-US" dirty="0" smtClean="0"/>
              <a:t>: “</a:t>
            </a:r>
            <a:r>
              <a:rPr lang="en-US" dirty="0" err="1" smtClean="0"/>
              <a:t>Bilinçdışı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Yapılanmıştır</a:t>
            </a:r>
            <a:r>
              <a:rPr lang="en-US" dirty="0" smtClean="0"/>
              <a:t>”. </a:t>
            </a:r>
          </a:p>
          <a:p>
            <a:r>
              <a:rPr lang="en-US" dirty="0" err="1" smtClean="0"/>
              <a:t>Lacan’a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Saussure’den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gösteren-gösterilen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bağlantılı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zincir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birbirine</a:t>
            </a:r>
            <a:r>
              <a:rPr lang="en-US" dirty="0" smtClean="0"/>
              <a:t> </a:t>
            </a:r>
            <a:r>
              <a:rPr lang="en-US" dirty="0" err="1" smtClean="0"/>
              <a:t>bağlanarak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5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İmgesel</a:t>
            </a:r>
            <a:r>
              <a:rPr lang="en-US" dirty="0" smtClean="0"/>
              <a:t> - </a:t>
            </a:r>
            <a:r>
              <a:rPr lang="en-US" dirty="0" err="1" smtClean="0"/>
              <a:t>Simgesel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İmgesel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; Oedipus </a:t>
            </a:r>
            <a:r>
              <a:rPr lang="en-US" dirty="0" err="1" smtClean="0"/>
              <a:t>öncesi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düzendir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düzende</a:t>
            </a:r>
            <a:r>
              <a:rPr lang="en-US" dirty="0" smtClean="0"/>
              <a:t> </a:t>
            </a:r>
            <a:r>
              <a:rPr lang="en-US" dirty="0" err="1" smtClean="0"/>
              <a:t>arzunun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; </a:t>
            </a:r>
            <a:r>
              <a:rPr lang="en-US" dirty="0" err="1" smtClean="0"/>
              <a:t>arzu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eksiklik</a:t>
            </a:r>
            <a:r>
              <a:rPr lang="en-US" dirty="0" smtClean="0"/>
              <a:t> </a:t>
            </a:r>
            <a:r>
              <a:rPr lang="en-US" dirty="0" err="1" smtClean="0"/>
              <a:t>gereklidir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da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anlamlandırılabilir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Simgesel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; Oedipus </a:t>
            </a:r>
            <a:r>
              <a:rPr lang="en-US" dirty="0" err="1" smtClean="0"/>
              <a:t>sonrası</a:t>
            </a:r>
            <a:r>
              <a:rPr lang="en-US" dirty="0" smtClean="0"/>
              <a:t>, </a:t>
            </a:r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yapılandırdığı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düzendir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Lacan’a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Saussure’den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gösteren-gösterilen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bağlantılı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zincir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birbirine</a:t>
            </a:r>
            <a:r>
              <a:rPr lang="en-US" dirty="0" smtClean="0"/>
              <a:t> </a:t>
            </a:r>
            <a:r>
              <a:rPr lang="en-US" dirty="0" err="1" smtClean="0"/>
              <a:t>bağlanarak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(Derrida </a:t>
            </a:r>
            <a:r>
              <a:rPr lang="en-US" dirty="0" err="1" smtClean="0"/>
              <a:t>gibi</a:t>
            </a:r>
            <a:r>
              <a:rPr lang="en-US" dirty="0" smtClean="0"/>
              <a:t>) </a:t>
            </a:r>
            <a:r>
              <a:rPr lang="en-US" dirty="0" err="1" smtClean="0"/>
              <a:t>Lacan</a:t>
            </a:r>
            <a:r>
              <a:rPr lang="en-US" dirty="0" smtClean="0"/>
              <a:t> da,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zincirinin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kurgularına</a:t>
            </a:r>
            <a:r>
              <a:rPr lang="en-US" dirty="0" smtClean="0"/>
              <a:t> </a:t>
            </a:r>
            <a:r>
              <a:rPr lang="en-US" dirty="0" err="1" smtClean="0"/>
              <a:t>kapı</a:t>
            </a:r>
            <a:r>
              <a:rPr lang="en-US" dirty="0" smtClean="0"/>
              <a:t> </a:t>
            </a:r>
            <a:r>
              <a:rPr lang="en-US" dirty="0" err="1" smtClean="0"/>
              <a:t>araladığını</a:t>
            </a:r>
            <a:r>
              <a:rPr lang="en-US" dirty="0" smtClean="0"/>
              <a:t> </a:t>
            </a:r>
            <a:r>
              <a:rPr lang="en-US" dirty="0" err="1" smtClean="0"/>
              <a:t>belirtir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bkz</a:t>
            </a:r>
            <a:r>
              <a:rPr lang="en-US" dirty="0" smtClean="0"/>
              <a:t>. </a:t>
            </a:r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Oynaklığı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Bilinçdışının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zinciri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mecazlarla</a:t>
            </a:r>
            <a:r>
              <a:rPr lang="en-US" dirty="0" smtClean="0"/>
              <a:t> </a:t>
            </a:r>
            <a:r>
              <a:rPr lang="en-US" dirty="0" err="1" smtClean="0"/>
              <a:t>yapılaştığını</a:t>
            </a:r>
            <a:r>
              <a:rPr lang="en-US" dirty="0" smtClean="0"/>
              <a:t> </a:t>
            </a:r>
            <a:r>
              <a:rPr lang="en-US" dirty="0" err="1" smtClean="0"/>
              <a:t>söyler</a:t>
            </a:r>
            <a:endParaRPr lang="en-US" dirty="0" smtClean="0"/>
          </a:p>
          <a:p>
            <a:pPr lvl="2"/>
            <a:r>
              <a:rPr lang="en-US" dirty="0" err="1" smtClean="0"/>
              <a:t>Bkz</a:t>
            </a:r>
            <a:r>
              <a:rPr lang="en-US" dirty="0" smtClean="0"/>
              <a:t>. </a:t>
            </a:r>
            <a:r>
              <a:rPr lang="en-US" dirty="0" err="1" smtClean="0"/>
              <a:t>Metafor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metonimi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12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Simgesel</a:t>
            </a:r>
            <a:r>
              <a:rPr lang="en-US" dirty="0" smtClean="0"/>
              <a:t> - </a:t>
            </a:r>
            <a:r>
              <a:rPr lang="en-US" dirty="0" err="1" smtClean="0"/>
              <a:t>Gerçek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Gösterenler </a:t>
            </a:r>
            <a:r>
              <a:rPr lang="en-US" dirty="0" err="1"/>
              <a:t>zincirinin</a:t>
            </a:r>
            <a:r>
              <a:rPr lang="en-US" dirty="0"/>
              <a:t> </a:t>
            </a:r>
            <a:r>
              <a:rPr lang="en-US" dirty="0" err="1"/>
              <a:t>başlangıç</a:t>
            </a:r>
            <a:r>
              <a:rPr lang="en-US" dirty="0"/>
              <a:t> </a:t>
            </a:r>
            <a:r>
              <a:rPr lang="en-US" dirty="0" err="1"/>
              <a:t>noktası</a:t>
            </a:r>
            <a:r>
              <a:rPr lang="en-US" dirty="0"/>
              <a:t> </a:t>
            </a:r>
            <a:r>
              <a:rPr lang="en-US" dirty="0" err="1" smtClean="0"/>
              <a:t>Eksik’tir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Bu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Fallus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edilebilirdir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Eksik’in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edilemezliği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Lacan</a:t>
            </a:r>
            <a:r>
              <a:rPr lang="en-US" dirty="0"/>
              <a:t> </a:t>
            </a:r>
            <a:r>
              <a:rPr lang="en-US" dirty="0" err="1"/>
              <a:t>arzunun</a:t>
            </a:r>
            <a:r>
              <a:rPr lang="en-US" dirty="0"/>
              <a:t> </a:t>
            </a:r>
            <a:r>
              <a:rPr lang="en-US" dirty="0" err="1"/>
              <a:t>tatmin</a:t>
            </a:r>
            <a:r>
              <a:rPr lang="en-US" dirty="0"/>
              <a:t> </a:t>
            </a:r>
            <a:r>
              <a:rPr lang="en-US" dirty="0" err="1"/>
              <a:t>edilemezliğini</a:t>
            </a:r>
            <a:r>
              <a:rPr lang="en-US" dirty="0"/>
              <a:t>, </a:t>
            </a:r>
            <a:r>
              <a:rPr lang="en-US" dirty="0" err="1"/>
              <a:t>doyurulamazlığını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</a:t>
            </a:r>
          </a:p>
          <a:p>
            <a:r>
              <a:rPr lang="en-US" dirty="0" err="1" smtClean="0"/>
              <a:t>Gerçek</a:t>
            </a:r>
            <a:r>
              <a:rPr lang="en-US" dirty="0"/>
              <a:t> </a:t>
            </a:r>
            <a:r>
              <a:rPr lang="en-US" dirty="0" err="1" smtClean="0"/>
              <a:t>bilinemez</a:t>
            </a:r>
            <a:r>
              <a:rPr lang="en-US" dirty="0" smtClean="0"/>
              <a:t> </a:t>
            </a:r>
            <a:r>
              <a:rPr lang="en-US" dirty="0" err="1" smtClean="0"/>
              <a:t>olanı</a:t>
            </a:r>
            <a:r>
              <a:rPr lang="en-US" dirty="0" smtClean="0"/>
              <a:t>, </a:t>
            </a:r>
            <a:r>
              <a:rPr lang="en-US" dirty="0" err="1" smtClean="0"/>
              <a:t>evrene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olanı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Lacan</a:t>
            </a:r>
            <a:r>
              <a:rPr lang="en-US" dirty="0" err="1" smtClean="0"/>
              <a:t>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aracılığıyla</a:t>
            </a:r>
            <a:r>
              <a:rPr lang="en-US" dirty="0" smtClean="0"/>
              <a:t> (</a:t>
            </a:r>
            <a:r>
              <a:rPr lang="en-US" dirty="0" err="1" smtClean="0"/>
              <a:t>dolayısıyla</a:t>
            </a:r>
            <a:r>
              <a:rPr lang="en-US" dirty="0" smtClean="0"/>
              <a:t> </a:t>
            </a:r>
            <a:r>
              <a:rPr lang="en-US" dirty="0" err="1" smtClean="0"/>
              <a:t>dilsel</a:t>
            </a:r>
            <a:r>
              <a:rPr lang="en-US" dirty="0" smtClean="0"/>
              <a:t> </a:t>
            </a:r>
            <a:r>
              <a:rPr lang="en-US" dirty="0" err="1" smtClean="0"/>
              <a:t>araçlarla</a:t>
            </a:r>
            <a:r>
              <a:rPr lang="en-US" dirty="0" smtClean="0"/>
              <a:t>) </a:t>
            </a:r>
            <a:r>
              <a:rPr lang="en-US" dirty="0" err="1" smtClean="0"/>
              <a:t>bilinebilirdir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yakalayamadığı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Hiçlik’tir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Deneyim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, </a:t>
            </a:r>
            <a:r>
              <a:rPr lang="en-US" dirty="0" err="1" smtClean="0"/>
              <a:t>Lacan’a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düzenin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işlediği</a:t>
            </a:r>
            <a:r>
              <a:rPr lang="en-US" dirty="0" smtClean="0"/>
              <a:t> </a:t>
            </a:r>
            <a:r>
              <a:rPr lang="en-US" dirty="0" err="1" smtClean="0"/>
              <a:t>karmaşıklıktadır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İmgesel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Simgesel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75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Lacan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Eleştirileri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Lacan’ın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terminolojiye</a:t>
            </a:r>
            <a:r>
              <a:rPr lang="en-US" dirty="0" smtClean="0"/>
              <a:t> feminist </a:t>
            </a:r>
            <a:r>
              <a:rPr lang="en-US" dirty="0" err="1" smtClean="0"/>
              <a:t>eleştiriler</a:t>
            </a:r>
            <a:endParaRPr lang="en-US" dirty="0" smtClean="0"/>
          </a:p>
          <a:p>
            <a:pPr lvl="1"/>
            <a:r>
              <a:rPr lang="en-US" dirty="0" err="1" smtClean="0"/>
              <a:t>Kadın’ın</a:t>
            </a:r>
            <a:r>
              <a:rPr lang="en-US" dirty="0" smtClean="0"/>
              <a:t> </a:t>
            </a:r>
            <a:r>
              <a:rPr lang="en-US" dirty="0" err="1" smtClean="0"/>
              <a:t>eksiklik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tanımlanması</a:t>
            </a:r>
            <a:endParaRPr lang="en-US" dirty="0" smtClean="0"/>
          </a:p>
          <a:p>
            <a:pPr lvl="1"/>
            <a:r>
              <a:rPr lang="en-US" dirty="0" err="1" smtClean="0"/>
              <a:t>Erkeğin</a:t>
            </a:r>
            <a:r>
              <a:rPr lang="en-US" dirty="0" smtClean="0"/>
              <a:t> </a:t>
            </a:r>
            <a:r>
              <a:rPr lang="en-US" dirty="0" err="1" smtClean="0"/>
              <a:t>arzu</a:t>
            </a:r>
            <a:r>
              <a:rPr lang="en-US" dirty="0" smtClean="0"/>
              <a:t> </a:t>
            </a:r>
            <a:r>
              <a:rPr lang="en-US" dirty="0" err="1" smtClean="0"/>
              <a:t>çerçevesinin</a:t>
            </a:r>
            <a:r>
              <a:rPr lang="en-US" dirty="0" smtClean="0"/>
              <a:t> </a:t>
            </a:r>
            <a:r>
              <a:rPr lang="en-US" dirty="0" err="1" smtClean="0"/>
              <a:t>dışarısında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Kadın</a:t>
            </a:r>
            <a:r>
              <a:rPr lang="en-US" dirty="0" smtClean="0"/>
              <a:t> </a:t>
            </a:r>
            <a:r>
              <a:rPr lang="en-US" dirty="0" err="1" smtClean="0"/>
              <a:t>öznenin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Lacan’ın</a:t>
            </a:r>
            <a:r>
              <a:rPr lang="en-US" dirty="0" smtClean="0"/>
              <a:t> </a:t>
            </a:r>
            <a:r>
              <a:rPr lang="en-US" dirty="0" err="1" smtClean="0"/>
              <a:t>ayna</a:t>
            </a:r>
            <a:r>
              <a:rPr lang="en-US" dirty="0" smtClean="0"/>
              <a:t> </a:t>
            </a:r>
            <a:r>
              <a:rPr lang="en-US" dirty="0" err="1" smtClean="0"/>
              <a:t>evresinin</a:t>
            </a:r>
            <a:r>
              <a:rPr lang="en-US" dirty="0" smtClean="0"/>
              <a:t> “</a:t>
            </a:r>
            <a:r>
              <a:rPr lang="en-US" dirty="0" err="1" smtClean="0"/>
              <a:t>Düz</a:t>
            </a:r>
            <a:r>
              <a:rPr lang="en-US" dirty="0" smtClean="0"/>
              <a:t> </a:t>
            </a:r>
            <a:r>
              <a:rPr lang="en-US" dirty="0" err="1" smtClean="0"/>
              <a:t>Ayna</a:t>
            </a:r>
            <a:r>
              <a:rPr lang="en-US" dirty="0" smtClean="0"/>
              <a:t>”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sınırlanması</a:t>
            </a:r>
            <a:endParaRPr lang="en-US" dirty="0" smtClean="0"/>
          </a:p>
          <a:p>
            <a:pPr lvl="2"/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İmgesel</a:t>
            </a:r>
            <a:r>
              <a:rPr lang="en-US" dirty="0" smtClean="0"/>
              <a:t> </a:t>
            </a:r>
            <a:r>
              <a:rPr lang="en-US" dirty="0" err="1" smtClean="0"/>
              <a:t>düzenlerin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eleştiriler</a:t>
            </a:r>
            <a:endParaRPr lang="en-US" dirty="0" smtClean="0"/>
          </a:p>
          <a:p>
            <a:pPr lvl="1"/>
            <a:r>
              <a:rPr lang="en-US" dirty="0" err="1" smtClean="0"/>
              <a:t>Lacan’ın</a:t>
            </a:r>
            <a:r>
              <a:rPr lang="en-US" dirty="0" smtClean="0"/>
              <a:t> </a:t>
            </a:r>
            <a:r>
              <a:rPr lang="en-US" dirty="0" err="1" smtClean="0"/>
              <a:t>psikanaliz</a:t>
            </a:r>
            <a:r>
              <a:rPr lang="en-US" dirty="0" smtClean="0"/>
              <a:t> </a:t>
            </a:r>
            <a:r>
              <a:rPr lang="en-US" dirty="0" err="1" smtClean="0"/>
              <a:t>modelinin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deneyimi</a:t>
            </a:r>
            <a:r>
              <a:rPr lang="en-US" dirty="0" smtClean="0"/>
              <a:t> </a:t>
            </a:r>
            <a:r>
              <a:rPr lang="en-US" dirty="0" err="1" smtClean="0"/>
              <a:t>açıklaması</a:t>
            </a:r>
            <a:r>
              <a:rPr lang="en-US" dirty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onaylamaması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947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35</TotalTime>
  <Words>575</Words>
  <Application>Microsoft Macintosh PowerPoint</Application>
  <PresentationFormat>On-screen Show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Clarity</vt:lpstr>
      <vt:lpstr>Lacan ve Psikanaliz</vt:lpstr>
      <vt:lpstr>Lacancı Psikanaliz</vt:lpstr>
      <vt:lpstr>Bilinçdışı ve Eksik</vt:lpstr>
      <vt:lpstr>Ayna Evresi</vt:lpstr>
      <vt:lpstr>Ayna Evresi</vt:lpstr>
      <vt:lpstr>İmgesel - Simgesel</vt:lpstr>
      <vt:lpstr>İmgesel - Simgesel</vt:lpstr>
      <vt:lpstr>Simgesel - Gerçek</vt:lpstr>
      <vt:lpstr>Lacan ve Eleştirileri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Lacan ve Psikanaliz</dc:title>
  <dc:creator>süreyya</dc:creator>
  <cp:lastModifiedBy>süreyya</cp:lastModifiedBy>
  <cp:revision>4</cp:revision>
  <dcterms:created xsi:type="dcterms:W3CDTF">2018-11-23T12:49:57Z</dcterms:created>
  <dcterms:modified xsi:type="dcterms:W3CDTF">2018-11-23T13:25:48Z</dcterms:modified>
</cp:coreProperties>
</file>