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7"/>
  </p:notesMasterIdLst>
  <p:sldIdLst>
    <p:sldId id="256" r:id="rId2"/>
    <p:sldId id="265" r:id="rId3"/>
    <p:sldId id="266" r:id="rId4"/>
    <p:sldId id="267" r:id="rId5"/>
    <p:sldId id="268"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80" autoAdjust="0"/>
  </p:normalViewPr>
  <p:slideViewPr>
    <p:cSldViewPr>
      <p:cViewPr varScale="1">
        <p:scale>
          <a:sx n="62" d="100"/>
          <a:sy n="62" d="100"/>
        </p:scale>
        <p:origin x="1346" y="3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D8ABC5-E8CD-4257-8A68-EBFEC1CCF8EF}" type="datetimeFigureOut">
              <a:rPr lang="tr-TR" smtClean="0"/>
              <a:t>16.11.2021</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510309-9431-47BD-85C4-A62E6DE0CA04}" type="slidenum">
              <a:rPr lang="tr-TR" smtClean="0"/>
              <a:t>‹#›</a:t>
            </a:fld>
            <a:endParaRPr lang="tr-TR"/>
          </a:p>
        </p:txBody>
      </p:sp>
    </p:spTree>
    <p:extLst>
      <p:ext uri="{BB962C8B-B14F-4D97-AF65-F5344CB8AC3E}">
        <p14:creationId xmlns:p14="http://schemas.microsoft.com/office/powerpoint/2010/main" val="2113314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Dikdörtgen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üz Bağlayıcı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Başlık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a:t>Asıl başlık stili için tıklatın</a:t>
            </a:r>
            <a:endParaRPr kumimoji="0" lang="en-US"/>
          </a:p>
        </p:txBody>
      </p:sp>
      <p:sp>
        <p:nvSpPr>
          <p:cNvPr id="25" name="Alt Başlık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31" name="Veri Yer Tutucusu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E373D52-6A75-4FE8-8D5B-5031F553BC93}" type="datetimeFigureOut">
              <a:rPr lang="tr-TR" smtClean="0"/>
              <a:t>16.11.2021</a:t>
            </a:fld>
            <a:endParaRPr lang="tr-TR"/>
          </a:p>
        </p:txBody>
      </p:sp>
      <p:sp>
        <p:nvSpPr>
          <p:cNvPr id="18" name="Altbilgi Yer Tutucusu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Slayt Numarası Yer Tutucusu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2CFE4C3-D680-4B89-9A87-9EF832BF3461}"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4E373D52-6A75-4FE8-8D5B-5031F553BC93}" type="datetimeFigureOut">
              <a:rPr lang="tr-TR" smtClean="0"/>
              <a:t>16.11.2021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53200" y="274955"/>
            <a:ext cx="1524000" cy="5851525"/>
          </a:xfrm>
        </p:spPr>
        <p:txBody>
          <a:bodyPr vert="eaVert" anchor="t"/>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274642"/>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a:xfrm>
            <a:off x="4242816" y="6557946"/>
            <a:ext cx="2002464" cy="226902"/>
          </a:xfrm>
        </p:spPr>
        <p:txBody>
          <a:bodyPr/>
          <a:lstStyle/>
          <a:p>
            <a:fld id="{4E373D52-6A75-4FE8-8D5B-5031F553BC93}" type="datetimeFigureOut">
              <a:rPr lang="tr-TR" smtClean="0"/>
              <a:t>16.11.2021</a:t>
            </a:fld>
            <a:endParaRPr lang="tr-TR"/>
          </a:p>
        </p:txBody>
      </p:sp>
      <p:sp>
        <p:nvSpPr>
          <p:cNvPr id="5" name="Altbilgi Yer Tutucusu 4"/>
          <p:cNvSpPr>
            <a:spLocks noGrp="1"/>
          </p:cNvSpPr>
          <p:nvPr>
            <p:ph type="ftr" sz="quarter" idx="11"/>
          </p:nvPr>
        </p:nvSpPr>
        <p:spPr>
          <a:xfrm>
            <a:off x="457200" y="6556248"/>
            <a:ext cx="3657600" cy="228600"/>
          </a:xfrm>
        </p:spPr>
        <p:txBody>
          <a:bodyPr/>
          <a:lstStyle/>
          <a:p>
            <a:endParaRPr lang="tr-TR"/>
          </a:p>
        </p:txBody>
      </p:sp>
      <p:sp>
        <p:nvSpPr>
          <p:cNvPr id="6" name="Slayt Numarası Yer Tutucusu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2CFE4C3-D680-4B89-9A87-9EF832BF346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4E373D52-6A75-4FE8-8D5B-5031F553BC93}" type="datetimeFigureOut">
              <a:rPr lang="tr-TR" smtClean="0"/>
              <a:t>16.11.2021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Veri Yer Tutucusu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E373D52-6A75-4FE8-8D5B-5031F553BC93}" type="datetimeFigureOut">
              <a:rPr lang="tr-TR" smtClean="0"/>
              <a:t>16.11.2021</a:t>
            </a:fld>
            <a:endParaRPr lang="tr-TR"/>
          </a:p>
        </p:txBody>
      </p:sp>
      <p:sp>
        <p:nvSpPr>
          <p:cNvPr id="5" name="Altbilgi Yer Tutucusu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Slayt Numarası Yer Tutucusu 5"/>
          <p:cNvSpPr>
            <a:spLocks noGrp="1"/>
          </p:cNvSpPr>
          <p:nvPr>
            <p:ph type="sldNum" sz="quarter" idx="12"/>
          </p:nvPr>
        </p:nvSpPr>
        <p:spPr>
          <a:xfrm>
            <a:off x="6733952" y="6555112"/>
            <a:ext cx="588336" cy="228600"/>
          </a:xfrm>
        </p:spPr>
        <p:txBody>
          <a:bodyPr/>
          <a:lstStyle/>
          <a:p>
            <a:fld id="{C2CFE4C3-D680-4B89-9A87-9EF832BF3461}"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lstStyle/>
          <a:p>
            <a:r>
              <a:rPr kumimoji="0" lang="tr-TR"/>
              <a:t>Asıl başlık stili için tıklatın</a:t>
            </a:r>
            <a:endParaRPr kumimoji="0" lang="en-US"/>
          </a:p>
        </p:txBody>
      </p:sp>
      <p:sp>
        <p:nvSpPr>
          <p:cNvPr id="3" name="İçerik Yer Tutucus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İçerik Yer Tutucus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p:txBody>
          <a:bodyPr/>
          <a:lstStyle/>
          <a:p>
            <a:fld id="{4E373D52-6A75-4FE8-8D5B-5031F553BC93}" type="datetimeFigureOut">
              <a:rPr lang="tr-TR" smtClean="0"/>
              <a:t>16.11.2021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nchor="b"/>
          <a:lstStyle>
            <a:lvl1pPr>
              <a:defRPr/>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Metin Yer Tutucusu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İçerik Yer Tutucus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İçerik Yer Tutucus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Veri Yer Tutucusu 6"/>
          <p:cNvSpPr>
            <a:spLocks noGrp="1"/>
          </p:cNvSpPr>
          <p:nvPr>
            <p:ph type="dt" sz="half" idx="10"/>
          </p:nvPr>
        </p:nvSpPr>
        <p:spPr/>
        <p:txBody>
          <a:bodyPr/>
          <a:lstStyle/>
          <a:p>
            <a:fld id="{4E373D52-6A75-4FE8-8D5B-5031F553BC93}" type="datetimeFigureOut">
              <a:rPr lang="tr-TR" smtClean="0"/>
              <a:t>16.11.2021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lstStyle/>
          <a:p>
            <a:r>
              <a:rPr kumimoji="0" lang="tr-TR"/>
              <a:t>Asıl başlık stili için tıklatın</a:t>
            </a:r>
            <a:endParaRPr kumimoji="0" lang="en-US"/>
          </a:p>
        </p:txBody>
      </p:sp>
      <p:sp>
        <p:nvSpPr>
          <p:cNvPr id="3" name="Veri Yer Tutucusu 2"/>
          <p:cNvSpPr>
            <a:spLocks noGrp="1"/>
          </p:cNvSpPr>
          <p:nvPr>
            <p:ph type="dt" sz="half" idx="10"/>
          </p:nvPr>
        </p:nvSpPr>
        <p:spPr/>
        <p:txBody>
          <a:bodyPr/>
          <a:lstStyle/>
          <a:p>
            <a:fld id="{4E373D52-6A75-4FE8-8D5B-5031F553BC93}" type="datetimeFigureOut">
              <a:rPr lang="tr-TR" smtClean="0"/>
              <a:t>16.11.2021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solidFill>
                  <a:schemeClr val="tx2"/>
                </a:solidFill>
              </a:defRPr>
            </a:lvl1pPr>
            <a:extLst/>
          </a:lstStyle>
          <a:p>
            <a:fld id="{4E373D52-6A75-4FE8-8D5B-5031F553BC93}" type="datetimeFigureOut">
              <a:rPr lang="tr-TR" smtClean="0"/>
              <a:t>16.11.2021</a:t>
            </a:fld>
            <a:endParaRPr lang="tr-TR"/>
          </a:p>
        </p:txBody>
      </p:sp>
      <p:sp>
        <p:nvSpPr>
          <p:cNvPr id="3" name="Altbilgi Yer Tutucusu 2"/>
          <p:cNvSpPr>
            <a:spLocks noGrp="1"/>
          </p:cNvSpPr>
          <p:nvPr>
            <p:ph type="ftr" sz="quarter" idx="11"/>
          </p:nvPr>
        </p:nvSpPr>
        <p:spPr/>
        <p:txBody>
          <a:bodyPr/>
          <a:lstStyle>
            <a:lvl1pPr>
              <a:defRPr>
                <a:solidFill>
                  <a:schemeClr val="tx2"/>
                </a:solidFill>
              </a:defRPr>
            </a:lvl1pPr>
            <a:extLst/>
          </a:lstStyle>
          <a:p>
            <a:endParaRPr lang="tr-TR"/>
          </a:p>
        </p:txBody>
      </p:sp>
      <p:sp>
        <p:nvSpPr>
          <p:cNvPr id="4" name="Slayt Numarası Yer Tutucusu 3"/>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a:t>Asıl başlık stili için tıklatın</a:t>
            </a:r>
            <a:endParaRPr kumimoji="0" lang="en-US"/>
          </a:p>
        </p:txBody>
      </p:sp>
      <p:sp>
        <p:nvSpPr>
          <p:cNvPr id="3" name="Metin Yer Tutucusu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İçerik Yer Tutucus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p:txBody>
          <a:bodyPr/>
          <a:lstStyle/>
          <a:p>
            <a:fld id="{4E373D52-6A75-4FE8-8D5B-5031F553BC93}" type="datetimeFigureOut">
              <a:rPr lang="tr-TR" smtClean="0"/>
              <a:t>16.11.2021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Dikdörtgen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Dikdörtgen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Başlık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a:t>Asıl başlık stili için tıklatın</a:t>
            </a:r>
            <a:endParaRPr kumimoji="0" lang="en-US" dirty="0"/>
          </a:p>
        </p:txBody>
      </p:sp>
      <p:sp>
        <p:nvSpPr>
          <p:cNvPr id="4" name="Metin Yer Tutucusu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a:t>Asıl metin stillerini düzenlemek için tıklatın</a:t>
            </a:r>
          </a:p>
        </p:txBody>
      </p:sp>
      <p:sp>
        <p:nvSpPr>
          <p:cNvPr id="5" name="Veri Yer Tutucusu 4"/>
          <p:cNvSpPr>
            <a:spLocks noGrp="1"/>
          </p:cNvSpPr>
          <p:nvPr>
            <p:ph type="dt" sz="half" idx="10"/>
          </p:nvPr>
        </p:nvSpPr>
        <p:spPr/>
        <p:txBody>
          <a:bodyPr/>
          <a:lstStyle/>
          <a:p>
            <a:fld id="{4E373D52-6A75-4FE8-8D5B-5031F553BC93}" type="datetimeFigureOut">
              <a:rPr lang="tr-TR" smtClean="0"/>
              <a:t>16.11.2021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CFE4C3-D680-4B89-9A87-9EF832BF3461}" type="slidenum">
              <a:rPr lang="tr-TR" smtClean="0"/>
              <a:t>‹#›</a:t>
            </a:fld>
            <a:endParaRPr lang="tr-TR"/>
          </a:p>
        </p:txBody>
      </p:sp>
      <p:sp>
        <p:nvSpPr>
          <p:cNvPr id="10" name="Resim Yer Tutucusu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Dikdörtgen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Başlık Yer Tutucusu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tr-TR"/>
              <a:t>Asıl başlık stili için tıklatın</a:t>
            </a:r>
            <a:endParaRPr kumimoji="0" lang="en-US"/>
          </a:p>
        </p:txBody>
      </p:sp>
      <p:sp>
        <p:nvSpPr>
          <p:cNvPr id="31" name="Metin Yer Tutucusu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7" name="Veri Yer Tutucusu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E373D52-6A75-4FE8-8D5B-5031F553BC93}" type="datetimeFigureOut">
              <a:rPr lang="tr-TR" smtClean="0"/>
              <a:t>16.11.2021</a:t>
            </a:fld>
            <a:endParaRPr lang="tr-TR"/>
          </a:p>
        </p:txBody>
      </p:sp>
      <p:sp>
        <p:nvSpPr>
          <p:cNvPr id="4" name="Altbilgi Yer Tutucusu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Slayt Numarası Yer Tutucusu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2CFE4C3-D680-4B89-9A87-9EF832BF346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KÜTLE </a:t>
            </a:r>
            <a:r>
              <a:rPr lang="tr-TR" dirty="0" err="1"/>
              <a:t>TRANSfERİ</a:t>
            </a:r>
            <a:br>
              <a:rPr lang="tr-TR" dirty="0"/>
            </a:br>
            <a:endParaRPr lang="tr-TR" dirty="0"/>
          </a:p>
        </p:txBody>
      </p:sp>
    </p:spTree>
    <p:extLst>
      <p:ext uri="{BB962C8B-B14F-4D97-AF65-F5344CB8AC3E}">
        <p14:creationId xmlns:p14="http://schemas.microsoft.com/office/powerpoint/2010/main" val="1670865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5536" y="1413063"/>
            <a:ext cx="7344816" cy="4031873"/>
          </a:xfrm>
          <a:prstGeom prst="rect">
            <a:avLst/>
          </a:prstGeom>
        </p:spPr>
        <p:txBody>
          <a:bodyPr wrap="square">
            <a:spAutoFit/>
          </a:bodyPr>
          <a:lstStyle/>
          <a:p>
            <a:r>
              <a:rPr lang="tr-TR" sz="1600" dirty="0">
                <a:latin typeface="Arial" pitchFamily="34" charset="0"/>
                <a:cs typeface="Arial" pitchFamily="34" charset="0"/>
              </a:rPr>
              <a:t>                                            </a:t>
            </a:r>
            <a:r>
              <a:rPr lang="tr-TR" b="1" dirty="0">
                <a:solidFill>
                  <a:schemeClr val="tx2"/>
                </a:solidFill>
                <a:latin typeface="Arial" pitchFamily="34" charset="0"/>
                <a:cs typeface="Arial" pitchFamily="34" charset="0"/>
              </a:rPr>
              <a:t>TAŞINIM</a:t>
            </a:r>
          </a:p>
          <a:p>
            <a:endParaRPr lang="tr-TR" sz="1600" dirty="0">
              <a:solidFill>
                <a:schemeClr val="tx2"/>
              </a:solidFill>
              <a:latin typeface="Arial" pitchFamily="34" charset="0"/>
              <a:cs typeface="Arial" pitchFamily="34" charset="0"/>
            </a:endParaRPr>
          </a:p>
          <a:p>
            <a:r>
              <a:rPr lang="tr-TR" sz="1600" dirty="0">
                <a:latin typeface="Arial" pitchFamily="34" charset="0"/>
                <a:cs typeface="Arial" pitchFamily="34" charset="0"/>
              </a:rPr>
              <a:t>  Hatırlanabileceği üzere </a:t>
            </a:r>
            <a:r>
              <a:rPr lang="tr-TR" sz="1600" dirty="0">
                <a:latin typeface="Calibri Light" pitchFamily="34" charset="0"/>
                <a:cs typeface="Calibri Light" pitchFamily="34" charset="0"/>
              </a:rPr>
              <a:t>ısı </a:t>
            </a:r>
            <a:r>
              <a:rPr lang="tr-TR" sz="1600" dirty="0" err="1">
                <a:latin typeface="Calibri Light" pitchFamily="34" charset="0"/>
                <a:cs typeface="Calibri Light" pitchFamily="34" charset="0"/>
              </a:rPr>
              <a:t>taşınımı</a:t>
            </a:r>
            <a:r>
              <a:rPr lang="tr-TR" sz="1600" dirty="0">
                <a:latin typeface="Arial" pitchFamily="34" charset="0"/>
                <a:cs typeface="Arial" pitchFamily="34" charset="0"/>
              </a:rPr>
              <a:t>, hem </a:t>
            </a:r>
            <a:r>
              <a:rPr lang="tr-TR" sz="1600" dirty="0">
                <a:latin typeface="Calibri Light" pitchFamily="34" charset="0"/>
                <a:cs typeface="Calibri Light" pitchFamily="34" charset="0"/>
              </a:rPr>
              <a:t>ısı iletimi </a:t>
            </a:r>
            <a:r>
              <a:rPr lang="tr-TR" sz="1600" dirty="0">
                <a:latin typeface="Arial" pitchFamily="34" charset="0"/>
                <a:cs typeface="Arial" pitchFamily="34" charset="0"/>
              </a:rPr>
              <a:t>( moleküler yayınım ) hem de </a:t>
            </a:r>
            <a:r>
              <a:rPr lang="tr-TR" sz="1600" dirty="0">
                <a:latin typeface="Calibri Light" pitchFamily="34" charset="0"/>
                <a:cs typeface="Calibri Light" pitchFamily="34" charset="0"/>
              </a:rPr>
              <a:t>yığın akışkan hareketi </a:t>
            </a:r>
            <a:r>
              <a:rPr lang="tr-TR" sz="1600" dirty="0">
                <a:latin typeface="Arial" pitchFamily="34" charset="0"/>
                <a:cs typeface="Arial" pitchFamily="34" charset="0"/>
              </a:rPr>
              <a:t>içeren bir ısı transfer mekanizmasıdır. Akışkan hareketi, yüzey yakınındaki ısınan akışkanı uzaklaştırıp yerine daha uzaktaki soğuk akışkanı getirerek ısı transferini önemli ölçüde iyileştirir. Taşınım, yığın akışkan hareketinin olmadığı limit durumda iletime indirgenir. Benzer şekilde </a:t>
            </a:r>
            <a:r>
              <a:rPr lang="tr-TR" sz="1600" b="1" dirty="0">
                <a:latin typeface="Arial" pitchFamily="34" charset="0"/>
                <a:cs typeface="Arial" pitchFamily="34" charset="0"/>
              </a:rPr>
              <a:t>kütle </a:t>
            </a:r>
            <a:r>
              <a:rPr lang="tr-TR" sz="1600" b="1" dirty="0" err="1">
                <a:latin typeface="Arial" pitchFamily="34" charset="0"/>
                <a:cs typeface="Arial" pitchFamily="34" charset="0"/>
              </a:rPr>
              <a:t>taşınımı</a:t>
            </a:r>
            <a:r>
              <a:rPr lang="tr-TR" sz="1600" b="1" dirty="0">
                <a:latin typeface="Arial" pitchFamily="34" charset="0"/>
                <a:cs typeface="Arial" pitchFamily="34" charset="0"/>
              </a:rPr>
              <a:t> </a:t>
            </a:r>
            <a:r>
              <a:rPr lang="tr-TR" sz="1600" dirty="0">
                <a:latin typeface="Arial" pitchFamily="34" charset="0"/>
                <a:cs typeface="Arial" pitchFamily="34" charset="0"/>
              </a:rPr>
              <a:t>( </a:t>
            </a:r>
            <a:r>
              <a:rPr lang="tr-TR" sz="1600" dirty="0">
                <a:latin typeface="Calibri Light" pitchFamily="34" charset="0"/>
                <a:cs typeface="Calibri Light" pitchFamily="34" charset="0"/>
              </a:rPr>
              <a:t>veya taşınım kütle transferi </a:t>
            </a:r>
            <a:r>
              <a:rPr lang="tr-TR" sz="1600" dirty="0">
                <a:latin typeface="Arial" pitchFamily="34" charset="0"/>
                <a:cs typeface="Arial" pitchFamily="34" charset="0"/>
              </a:rPr>
              <a:t>) hareketli bir akışkan ile bir yüzey arasında, hem kütle yayınım ve  hem de yığın akışkan hareketi içeren bir kütle transfer mekanizmasıdır. Akışkan hareketi, yüzey yakınındaki yüksek </a:t>
            </a:r>
            <a:r>
              <a:rPr lang="tr-TR" sz="1600" dirty="0" err="1">
                <a:latin typeface="Arial" pitchFamily="34" charset="0"/>
                <a:cs typeface="Arial" pitchFamily="34" charset="0"/>
              </a:rPr>
              <a:t>derişimli</a:t>
            </a:r>
            <a:r>
              <a:rPr lang="tr-TR" sz="1600" dirty="0">
                <a:latin typeface="Arial" pitchFamily="34" charset="0"/>
                <a:cs typeface="Arial" pitchFamily="34" charset="0"/>
              </a:rPr>
              <a:t> akışkanı uzaklaştırıp yerine daha uzaktaki düşük </a:t>
            </a:r>
            <a:r>
              <a:rPr lang="tr-TR" sz="1600" dirty="0" err="1">
                <a:latin typeface="Arial" pitchFamily="34" charset="0"/>
                <a:cs typeface="Arial" pitchFamily="34" charset="0"/>
              </a:rPr>
              <a:t>derişimli</a:t>
            </a:r>
            <a:r>
              <a:rPr lang="tr-TR" sz="1600" dirty="0">
                <a:latin typeface="Arial" pitchFamily="34" charset="0"/>
                <a:cs typeface="Arial" pitchFamily="34" charset="0"/>
              </a:rPr>
              <a:t> akışkanı getirerek kütle transferini de önemli ölçüde iyileştirir. Kütle </a:t>
            </a:r>
            <a:r>
              <a:rPr lang="tr-TR" sz="1600" dirty="0" err="1">
                <a:latin typeface="Arial" pitchFamily="34" charset="0"/>
                <a:cs typeface="Arial" pitchFamily="34" charset="0"/>
              </a:rPr>
              <a:t>taşınımında</a:t>
            </a:r>
            <a:r>
              <a:rPr lang="tr-TR" sz="1600" dirty="0">
                <a:latin typeface="Arial" pitchFamily="34" charset="0"/>
                <a:cs typeface="Arial" pitchFamily="34" charset="0"/>
              </a:rPr>
              <a:t> ısıl sınır tabakaya benzer şekilde bir derişim sınır tabakası ve </a:t>
            </a:r>
            <a:r>
              <a:rPr lang="tr-TR" sz="1600" dirty="0" err="1">
                <a:latin typeface="Arial" pitchFamily="34" charset="0"/>
                <a:cs typeface="Arial" pitchFamily="34" charset="0"/>
              </a:rPr>
              <a:t>Nusselt</a:t>
            </a:r>
            <a:r>
              <a:rPr lang="tr-TR" sz="1600" dirty="0">
                <a:latin typeface="Arial" pitchFamily="34" charset="0"/>
                <a:cs typeface="Arial" pitchFamily="34" charset="0"/>
              </a:rPr>
              <a:t> ile </a:t>
            </a:r>
            <a:r>
              <a:rPr lang="tr-TR" sz="1600" dirty="0" err="1">
                <a:latin typeface="Arial" pitchFamily="34" charset="0"/>
                <a:cs typeface="Arial" pitchFamily="34" charset="0"/>
              </a:rPr>
              <a:t>Prandtl</a:t>
            </a:r>
            <a:r>
              <a:rPr lang="tr-TR" sz="1600" dirty="0">
                <a:latin typeface="Arial" pitchFamily="34" charset="0"/>
                <a:cs typeface="Arial" pitchFamily="34" charset="0"/>
              </a:rPr>
              <a:t> sayılarına benzer yeni boyutsuz sayılar tanımlanır.</a:t>
            </a:r>
          </a:p>
          <a:p>
            <a:endParaRPr lang="tr-TR" sz="1600" dirty="0">
              <a:latin typeface="Arial" pitchFamily="34" charset="0"/>
              <a:cs typeface="Arial" pitchFamily="34" charset="0"/>
            </a:endParaRPr>
          </a:p>
          <a:p>
            <a:r>
              <a:rPr lang="tr-TR" sz="1600" dirty="0">
                <a:latin typeface="Arial" pitchFamily="34" charset="0"/>
                <a:cs typeface="Arial" pitchFamily="34" charset="0"/>
              </a:rPr>
              <a:t>  Dış akışkanlar için ısı taşınım hızı Newton soğutma kanununa uygun şekilde,</a:t>
            </a:r>
          </a:p>
        </p:txBody>
      </p:sp>
    </p:spTree>
    <p:extLst>
      <p:ext uri="{BB962C8B-B14F-4D97-AF65-F5344CB8AC3E}">
        <p14:creationId xmlns:p14="http://schemas.microsoft.com/office/powerpoint/2010/main" val="828995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476672"/>
            <a:ext cx="7704856" cy="4308872"/>
          </a:xfrm>
          <a:prstGeom prst="rect">
            <a:avLst/>
          </a:prstGeom>
        </p:spPr>
        <p:txBody>
          <a:bodyPr wrap="square">
            <a:spAutoFit/>
          </a:bodyPr>
          <a:lstStyle/>
          <a:p>
            <a:r>
              <a:rPr lang="tr-TR" dirty="0">
                <a:solidFill>
                  <a:schemeClr val="tx2"/>
                </a:solidFill>
              </a:rPr>
              <a:t>                                      </a:t>
            </a:r>
            <a:r>
              <a:rPr lang="tr-TR" sz="1600" dirty="0">
                <a:solidFill>
                  <a:schemeClr val="tx2"/>
                </a:solidFill>
                <a:latin typeface="Arial" pitchFamily="34" charset="0"/>
                <a:cs typeface="Arial" pitchFamily="34" charset="0"/>
              </a:rPr>
              <a:t>KÜTLE YAYINIMI</a:t>
            </a:r>
          </a:p>
          <a:p>
            <a:endParaRPr lang="tr-TR" sz="1600" dirty="0">
              <a:latin typeface="Arial" pitchFamily="34" charset="0"/>
              <a:cs typeface="Arial" pitchFamily="34" charset="0"/>
            </a:endParaRPr>
          </a:p>
          <a:p>
            <a:r>
              <a:rPr lang="tr-TR" sz="1600" dirty="0">
                <a:latin typeface="Arial" pitchFamily="34" charset="0"/>
                <a:cs typeface="Arial" pitchFamily="34" charset="0"/>
              </a:rPr>
              <a:t>  1855 yılında önerilen </a:t>
            </a:r>
            <a:r>
              <a:rPr lang="tr-TR" sz="1600" dirty="0" err="1">
                <a:latin typeface="Arial" pitchFamily="34" charset="0"/>
                <a:cs typeface="Arial" pitchFamily="34" charset="0"/>
              </a:rPr>
              <a:t>Fick</a:t>
            </a:r>
            <a:r>
              <a:rPr lang="tr-TR" sz="1600" dirty="0">
                <a:latin typeface="Arial" pitchFamily="34" charset="0"/>
                <a:cs typeface="Arial" pitchFamily="34" charset="0"/>
              </a:rPr>
              <a:t> yayınım kanunu, bir gaz karışımı (veya sıvı ya da katı çözeltisi) içinde bir yerdeki bir kimyasal bileşenin yayınım hızının, o bileşenin o yerdeki </a:t>
            </a:r>
            <a:r>
              <a:rPr lang="tr-TR" sz="1600" dirty="0">
                <a:latin typeface="Calibri Light" pitchFamily="34" charset="0"/>
                <a:cs typeface="Calibri Light" pitchFamily="34" charset="0"/>
              </a:rPr>
              <a:t>derişim </a:t>
            </a:r>
            <a:r>
              <a:rPr lang="tr-TR" sz="1600" dirty="0" err="1">
                <a:latin typeface="Calibri Light" pitchFamily="34" charset="0"/>
                <a:cs typeface="Calibri Light" pitchFamily="34" charset="0"/>
              </a:rPr>
              <a:t>gradyanı</a:t>
            </a:r>
            <a:r>
              <a:rPr lang="tr-TR" sz="1600" dirty="0">
                <a:latin typeface="Calibri Light" pitchFamily="34" charset="0"/>
                <a:cs typeface="Calibri Light" pitchFamily="34" charset="0"/>
              </a:rPr>
              <a:t> </a:t>
            </a:r>
            <a:r>
              <a:rPr lang="tr-TR" sz="1600" dirty="0">
                <a:latin typeface="Arial" pitchFamily="34" charset="0"/>
                <a:cs typeface="Arial" pitchFamily="34" charset="0"/>
              </a:rPr>
              <a:t>ile doğru orantılı olduğunu söyler. Bir bileşenin daha yüksek bir derişimi, o bileşenin birim hacminde daha fazla molekül içermesi anlamına gelmekle beraber, bileşenler için derişim çeşitli şekillerde tanımlanabilir. Bunun alışılmış iki yolu bulunmaktadır.</a:t>
            </a:r>
          </a:p>
          <a:p>
            <a:endParaRPr lang="tr-TR" sz="1600" dirty="0">
              <a:latin typeface="Arial" pitchFamily="34" charset="0"/>
              <a:cs typeface="Arial" pitchFamily="34" charset="0"/>
            </a:endParaRPr>
          </a:p>
          <a:p>
            <a:r>
              <a:rPr lang="tr-TR" sz="1600" dirty="0">
                <a:solidFill>
                  <a:schemeClr val="tx2"/>
                </a:solidFill>
                <a:latin typeface="Arial" pitchFamily="34" charset="0"/>
                <a:cs typeface="Arial" pitchFamily="34" charset="0"/>
              </a:rPr>
              <a:t>KÜTLE ESASLI</a:t>
            </a:r>
          </a:p>
          <a:p>
            <a:r>
              <a:rPr lang="tr-TR" sz="1600" dirty="0">
                <a:latin typeface="Arial" pitchFamily="34" charset="0"/>
                <a:cs typeface="Arial" pitchFamily="34" charset="0"/>
              </a:rPr>
              <a:t> Kütle esaslı tanımlamada derişim, birim</a:t>
            </a:r>
          </a:p>
          <a:p>
            <a:r>
              <a:rPr lang="tr-TR" sz="1600" dirty="0">
                <a:latin typeface="Arial" pitchFamily="34" charset="0"/>
                <a:cs typeface="Arial" pitchFamily="34" charset="0"/>
              </a:rPr>
              <a:t> hacim başına kütle olarak özgül kütle</a:t>
            </a:r>
          </a:p>
          <a:p>
            <a:r>
              <a:rPr lang="tr-TR" sz="1600" dirty="0">
                <a:latin typeface="Arial" pitchFamily="34" charset="0"/>
                <a:cs typeface="Arial" pitchFamily="34" charset="0"/>
              </a:rPr>
              <a:t>(veya kütlesel derişim) cinsinden ifade </a:t>
            </a:r>
          </a:p>
          <a:p>
            <a:r>
              <a:rPr lang="tr-TR" sz="1600" dirty="0">
                <a:latin typeface="Arial" pitchFamily="34" charset="0"/>
                <a:cs typeface="Arial" pitchFamily="34" charset="0"/>
              </a:rPr>
              <a:t>edilmektedir. Karışım içinde bir yerde küçük</a:t>
            </a:r>
          </a:p>
          <a:p>
            <a:r>
              <a:rPr lang="tr-TR" sz="1600" dirty="0">
                <a:latin typeface="Arial" pitchFamily="34" charset="0"/>
                <a:cs typeface="Arial" pitchFamily="34" charset="0"/>
              </a:rPr>
              <a:t> bir V hacmi göz önüne alınarak o yerdeki bir</a:t>
            </a:r>
          </a:p>
          <a:p>
            <a:r>
              <a:rPr lang="tr-TR" sz="1600" dirty="0">
                <a:latin typeface="Arial" pitchFamily="34" charset="0"/>
                <a:cs typeface="Arial" pitchFamily="34" charset="0"/>
              </a:rPr>
              <a:t> bileşenin (i </a:t>
            </a:r>
            <a:r>
              <a:rPr lang="tr-TR" sz="1600" dirty="0" err="1">
                <a:latin typeface="Arial" pitchFamily="34" charset="0"/>
                <a:cs typeface="Arial" pitchFamily="34" charset="0"/>
              </a:rPr>
              <a:t>indisli</a:t>
            </a:r>
            <a:r>
              <a:rPr lang="tr-TR" sz="1600" dirty="0">
                <a:latin typeface="Arial" pitchFamily="34" charset="0"/>
                <a:cs typeface="Arial" pitchFamily="34" charset="0"/>
              </a:rPr>
              <a:t>) veya karışımın (</a:t>
            </a:r>
            <a:r>
              <a:rPr lang="tr-TR" sz="1600" dirty="0" err="1">
                <a:latin typeface="Arial" pitchFamily="34" charset="0"/>
                <a:cs typeface="Arial" pitchFamily="34" charset="0"/>
              </a:rPr>
              <a:t>indissiz</a:t>
            </a:r>
            <a:r>
              <a:rPr lang="tr-TR" sz="1600" dirty="0">
                <a:latin typeface="Arial" pitchFamily="34" charset="0"/>
                <a:cs typeface="Arial" pitchFamily="34" charset="0"/>
              </a:rPr>
              <a:t>)</a:t>
            </a:r>
          </a:p>
          <a:p>
            <a:r>
              <a:rPr lang="tr-TR" sz="1600" dirty="0">
                <a:latin typeface="Arial" pitchFamily="34" charset="0"/>
                <a:cs typeface="Arial" pitchFamily="34" charset="0"/>
              </a:rPr>
              <a:t> özgül kütleleri,</a:t>
            </a:r>
          </a:p>
        </p:txBody>
      </p:sp>
    </p:spTree>
    <p:extLst>
      <p:ext uri="{BB962C8B-B14F-4D97-AF65-F5344CB8AC3E}">
        <p14:creationId xmlns:p14="http://schemas.microsoft.com/office/powerpoint/2010/main" val="1661191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Dikdörtgen 1"/>
              <p:cNvSpPr/>
              <p:nvPr/>
            </p:nvSpPr>
            <p:spPr>
              <a:xfrm>
                <a:off x="323528" y="260648"/>
                <a:ext cx="7488832" cy="1224759"/>
              </a:xfrm>
              <a:prstGeom prst="rect">
                <a:avLst/>
              </a:prstGeom>
            </p:spPr>
            <p:txBody>
              <a:bodyPr wrap="square">
                <a:spAutoFit/>
              </a:bodyPr>
              <a:lstStyle/>
              <a:p>
                <a:r>
                  <a:rPr lang="tr-TR" sz="1600" dirty="0">
                    <a:latin typeface="Arial" pitchFamily="34" charset="0"/>
                    <a:cs typeface="Arial" pitchFamily="34" charset="0"/>
                  </a:rPr>
                  <a:t>Bu yüzden bir yerde bir karışımın özgül kütlesi, o yerdeki bileşenlerin özgül kütlelerinin toplamına eşittir. Kütle derişimi</a:t>
                </a:r>
                <a:r>
                  <a:rPr lang="tr-TR" sz="1600" b="1" dirty="0">
                    <a:latin typeface="Arial" pitchFamily="34" charset="0"/>
                    <a:cs typeface="Arial" pitchFamily="34" charset="0"/>
                  </a:rPr>
                  <a:t>, kütle kesri </a:t>
                </a:r>
                <a:r>
                  <a:rPr lang="tr-TR" sz="1600" dirty="0">
                    <a:latin typeface="Arial" pitchFamily="34" charset="0"/>
                    <a:cs typeface="Arial" pitchFamily="34" charset="0"/>
                  </a:rPr>
                  <a:t>w cinsinden,</a:t>
                </a:r>
              </a:p>
              <a:p>
                <a:endParaRPr lang="tr-TR" sz="1600" dirty="0">
                  <a:latin typeface="Arial" pitchFamily="34" charset="0"/>
                  <a:cs typeface="Arial" pitchFamily="34" charset="0"/>
                </a:endParaRPr>
              </a:p>
              <a:p>
                <a:r>
                  <a:rPr lang="tr-TR" sz="1600" dirty="0">
                    <a:latin typeface="Arial" pitchFamily="34" charset="0"/>
                    <a:cs typeface="Arial" pitchFamily="34" charset="0"/>
                  </a:rPr>
                  <a:t>                 </a:t>
                </a:r>
                <a:r>
                  <a:rPr lang="tr-TR" sz="1600" dirty="0">
                    <a:solidFill>
                      <a:schemeClr val="accent6">
                        <a:lumMod val="75000"/>
                      </a:schemeClr>
                    </a:solidFill>
                    <a:latin typeface="Arial" pitchFamily="34" charset="0"/>
                    <a:cs typeface="Arial" pitchFamily="34" charset="0"/>
                  </a:rPr>
                  <a:t>i bileşeninin kütle kesri: </a:t>
                </a:r>
                <a:r>
                  <a:rPr lang="tr-TR" sz="1600" dirty="0" err="1">
                    <a:solidFill>
                      <a:schemeClr val="accent6">
                        <a:lumMod val="75000"/>
                      </a:schemeClr>
                    </a:solidFill>
                    <a:latin typeface="Arial" pitchFamily="34" charset="0"/>
                    <a:cs typeface="Arial" pitchFamily="34" charset="0"/>
                  </a:rPr>
                  <a:t>w</a:t>
                </a:r>
                <a:r>
                  <a:rPr lang="tr-TR" sz="1600" baseline="-25000" dirty="0" err="1">
                    <a:solidFill>
                      <a:schemeClr val="accent6">
                        <a:lumMod val="75000"/>
                      </a:schemeClr>
                    </a:solidFill>
                    <a:latin typeface="Arial" pitchFamily="34" charset="0"/>
                    <a:cs typeface="Arial" pitchFamily="34" charset="0"/>
                  </a:rPr>
                  <a:t>i</a:t>
                </a:r>
                <a:r>
                  <a:rPr lang="tr-TR" sz="1600" baseline="-25000" dirty="0">
                    <a:solidFill>
                      <a:schemeClr val="accent6">
                        <a:lumMod val="75000"/>
                      </a:schemeClr>
                    </a:solidFill>
                    <a:latin typeface="Arial" pitchFamily="34" charset="0"/>
                    <a:cs typeface="Arial" pitchFamily="34" charset="0"/>
                  </a:rPr>
                  <a:t> </a:t>
                </a:r>
                <a:r>
                  <a:rPr lang="tr-TR" sz="1600" dirty="0">
                    <a:solidFill>
                      <a:schemeClr val="accent6">
                        <a:lumMod val="75000"/>
                      </a:schemeClr>
                    </a:solidFill>
                    <a:latin typeface="Arial" pitchFamily="34" charset="0"/>
                    <a:cs typeface="Arial" pitchFamily="34" charset="0"/>
                  </a:rPr>
                  <a:t>= </a:t>
                </a:r>
                <a14:m>
                  <m:oMath xmlns:m="http://schemas.openxmlformats.org/officeDocument/2006/math">
                    <m:f>
                      <m:fPr>
                        <m:ctrlPr>
                          <a:rPr lang="tr-TR" sz="1600" i="1" smtClean="0">
                            <a:solidFill>
                              <a:schemeClr val="accent6">
                                <a:lumMod val="75000"/>
                              </a:schemeClr>
                            </a:solidFill>
                            <a:latin typeface="Cambria Math" panose="02040503050406030204" pitchFamily="18" charset="0"/>
                            <a:cs typeface="Arial" pitchFamily="34" charset="0"/>
                          </a:rPr>
                        </m:ctrlPr>
                      </m:fPr>
                      <m:num>
                        <m:r>
                          <m:rPr>
                            <m:nor/>
                          </m:rPr>
                          <a:rPr lang="tr-TR" sz="1600" dirty="0">
                            <a:solidFill>
                              <a:schemeClr val="accent6">
                                <a:lumMod val="75000"/>
                              </a:schemeClr>
                            </a:solidFill>
                            <a:latin typeface="Arial" pitchFamily="34" charset="0"/>
                            <a:cs typeface="Arial" pitchFamily="34" charset="0"/>
                          </a:rPr>
                          <m:t>m</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 </m:t>
                        </m:r>
                      </m:num>
                      <m:den>
                        <m:r>
                          <a:rPr lang="tr-TR" sz="1600" b="0" i="1" smtClean="0">
                            <a:solidFill>
                              <a:schemeClr val="accent6">
                                <a:lumMod val="75000"/>
                              </a:schemeClr>
                            </a:solidFill>
                            <a:latin typeface="Cambria Math"/>
                            <a:cs typeface="Arial" pitchFamily="34" charset="0"/>
                          </a:rPr>
                          <m:t>𝑚</m:t>
                        </m:r>
                      </m:den>
                    </m:f>
                  </m:oMath>
                </a14:m>
                <a:r>
                  <a:rPr lang="tr-TR" sz="1600" dirty="0">
                    <a:solidFill>
                      <a:schemeClr val="accent6">
                        <a:lumMod val="75000"/>
                      </a:schemeClr>
                    </a:solidFill>
                    <a:latin typeface="Arial" pitchFamily="34" charset="0"/>
                    <a:cs typeface="Arial" pitchFamily="34" charset="0"/>
                  </a:rPr>
                  <a:t> </a:t>
                </a:r>
                <a14:m>
                  <m:oMath xmlns:m="http://schemas.openxmlformats.org/officeDocument/2006/math">
                    <m:f>
                      <m:fPr>
                        <m:ctrlPr>
                          <a:rPr lang="tr-TR" sz="1600" i="1" dirty="0" smtClean="0">
                            <a:solidFill>
                              <a:schemeClr val="accent6">
                                <a:lumMod val="75000"/>
                              </a:schemeClr>
                            </a:solidFill>
                            <a:latin typeface="Cambria Math" panose="02040503050406030204" pitchFamily="18" charset="0"/>
                            <a:cs typeface="Arial" pitchFamily="34" charset="0"/>
                          </a:rPr>
                        </m:ctrlPr>
                      </m:fPr>
                      <m:num>
                        <m:r>
                          <m:rPr>
                            <m:nor/>
                          </m:rPr>
                          <a:rPr lang="tr-TR" sz="1600" dirty="0">
                            <a:solidFill>
                              <a:schemeClr val="accent6">
                                <a:lumMod val="75000"/>
                              </a:schemeClr>
                            </a:solidFill>
                            <a:latin typeface="Arial" pitchFamily="34" charset="0"/>
                            <a:cs typeface="Arial" pitchFamily="34" charset="0"/>
                          </a:rPr>
                          <m:t>m</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 </m:t>
                        </m:r>
                        <m:r>
                          <a:rPr lang="tr-TR" sz="1600" b="0" i="1" dirty="0" smtClean="0">
                            <a:solidFill>
                              <a:schemeClr val="accent6">
                                <a:lumMod val="75000"/>
                              </a:schemeClr>
                            </a:solidFill>
                            <a:latin typeface="Cambria Math"/>
                            <a:cs typeface="Arial" pitchFamily="34" charset="0"/>
                          </a:rPr>
                          <m:t>/</m:t>
                        </m:r>
                        <m:r>
                          <a:rPr lang="tr-TR" sz="1600" b="0" i="1" dirty="0" smtClean="0">
                            <a:solidFill>
                              <a:schemeClr val="accent6">
                                <a:lumMod val="75000"/>
                              </a:schemeClr>
                            </a:solidFill>
                            <a:latin typeface="Cambria Math"/>
                            <a:cs typeface="Arial" pitchFamily="34" charset="0"/>
                          </a:rPr>
                          <m:t>𝑉</m:t>
                        </m:r>
                      </m:num>
                      <m:den>
                        <m:r>
                          <a:rPr lang="tr-TR" sz="1600" b="0" i="1" dirty="0" smtClean="0">
                            <a:solidFill>
                              <a:schemeClr val="accent6">
                                <a:lumMod val="75000"/>
                              </a:schemeClr>
                            </a:solidFill>
                            <a:latin typeface="Cambria Math"/>
                            <a:cs typeface="Arial" pitchFamily="34" charset="0"/>
                          </a:rPr>
                          <m:t>𝑚</m:t>
                        </m:r>
                        <m:r>
                          <a:rPr lang="tr-TR" sz="1600" b="0" i="1" dirty="0" smtClean="0">
                            <a:solidFill>
                              <a:schemeClr val="accent6">
                                <a:lumMod val="75000"/>
                              </a:schemeClr>
                            </a:solidFill>
                            <a:latin typeface="Cambria Math"/>
                            <a:cs typeface="Arial" pitchFamily="34" charset="0"/>
                          </a:rPr>
                          <m:t>/</m:t>
                        </m:r>
                        <m:r>
                          <a:rPr lang="tr-TR" sz="1600" b="0" i="1" dirty="0" smtClean="0">
                            <a:solidFill>
                              <a:schemeClr val="accent6">
                                <a:lumMod val="75000"/>
                              </a:schemeClr>
                            </a:solidFill>
                            <a:latin typeface="Cambria Math"/>
                            <a:cs typeface="Arial" pitchFamily="34" charset="0"/>
                          </a:rPr>
                          <m:t>𝑉</m:t>
                        </m:r>
                      </m:den>
                    </m:f>
                  </m:oMath>
                </a14:m>
                <a:r>
                  <a:rPr lang="tr-TR" sz="1600" dirty="0">
                    <a:solidFill>
                      <a:schemeClr val="accent6">
                        <a:lumMod val="75000"/>
                      </a:schemeClr>
                    </a:solidFill>
                    <a:latin typeface="Arial" pitchFamily="34" charset="0"/>
                    <a:cs typeface="Arial" pitchFamily="34" charset="0"/>
                  </a:rPr>
                  <a:t> = </a:t>
                </a:r>
                <a14:m>
                  <m:oMath xmlns:m="http://schemas.openxmlformats.org/officeDocument/2006/math">
                    <m:f>
                      <m:fPr>
                        <m:ctrlPr>
                          <a:rPr lang="tr-TR" sz="1600" i="1" smtClean="0">
                            <a:solidFill>
                              <a:schemeClr val="accent6">
                                <a:lumMod val="75000"/>
                              </a:schemeClr>
                            </a:solidFill>
                            <a:latin typeface="Cambria Math" panose="02040503050406030204" pitchFamily="18" charset="0"/>
                            <a:cs typeface="Arial" pitchFamily="34" charset="0"/>
                          </a:rPr>
                        </m:ctrlPr>
                      </m:fPr>
                      <m:num>
                        <m:r>
                          <m:rPr>
                            <m:nor/>
                          </m:rPr>
                          <a:rPr lang="tr-TR" sz="1600" dirty="0">
                            <a:solidFill>
                              <a:schemeClr val="accent6">
                                <a:lumMod val="75000"/>
                              </a:schemeClr>
                            </a:solidFill>
                            <a:latin typeface="Arial" pitchFamily="34" charset="0"/>
                            <a:cs typeface="Arial" pitchFamily="34" charset="0"/>
                          </a:rPr>
                          <m:t>p</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 </m:t>
                        </m:r>
                      </m:num>
                      <m:den>
                        <m:r>
                          <a:rPr lang="tr-TR" sz="1600" b="0" i="1" smtClean="0">
                            <a:solidFill>
                              <a:schemeClr val="accent6">
                                <a:lumMod val="75000"/>
                              </a:schemeClr>
                            </a:solidFill>
                            <a:latin typeface="Cambria Math"/>
                            <a:cs typeface="Arial" pitchFamily="34" charset="0"/>
                          </a:rPr>
                          <m:t>𝑝</m:t>
                        </m:r>
                      </m:den>
                    </m:f>
                  </m:oMath>
                </a14:m>
                <a:r>
                  <a:rPr lang="tr-TR" sz="1600" dirty="0">
                    <a:latin typeface="Arial" pitchFamily="34" charset="0"/>
                    <a:cs typeface="Arial" pitchFamily="34" charset="0"/>
                  </a:rPr>
                  <a:t> </a:t>
                </a:r>
              </a:p>
            </p:txBody>
          </p:sp>
        </mc:Choice>
        <mc:Fallback xmlns="">
          <p:sp>
            <p:nvSpPr>
              <p:cNvPr id="2" name="Dikdörtgen 1"/>
              <p:cNvSpPr>
                <a:spLocks noRot="1" noChangeAspect="1" noMove="1" noResize="1" noEditPoints="1" noAdjustHandles="1" noChangeArrowheads="1" noChangeShapeType="1" noTextEdit="1"/>
              </p:cNvSpPr>
              <p:nvPr/>
            </p:nvSpPr>
            <p:spPr>
              <a:xfrm>
                <a:off x="323528" y="260648"/>
                <a:ext cx="7488832" cy="1224759"/>
              </a:xfrm>
              <a:prstGeom prst="rect">
                <a:avLst/>
              </a:prstGeom>
              <a:blipFill rotWithShape="1">
                <a:blip r:embed="rId2"/>
                <a:stretch>
                  <a:fillRect l="-407" t="-1493" b="-995"/>
                </a:stretch>
              </a:blipFill>
            </p:spPr>
            <p:txBody>
              <a:bodyPr/>
              <a:lstStyle/>
              <a:p>
                <a:r>
                  <a:rPr lang="tr-TR">
                    <a:noFill/>
                  </a:rPr>
                  <a:t> </a:t>
                </a:r>
              </a:p>
            </p:txBody>
          </p:sp>
        </mc:Fallback>
      </mc:AlternateContent>
      <p:sp>
        <p:nvSpPr>
          <p:cNvPr id="4" name="Dikdörtgen 3"/>
          <p:cNvSpPr/>
          <p:nvPr/>
        </p:nvSpPr>
        <p:spPr>
          <a:xfrm>
            <a:off x="317808" y="1628800"/>
            <a:ext cx="7494552" cy="1323439"/>
          </a:xfrm>
          <a:prstGeom prst="rect">
            <a:avLst/>
          </a:prstGeom>
        </p:spPr>
        <p:txBody>
          <a:bodyPr wrap="square">
            <a:spAutoFit/>
          </a:bodyPr>
          <a:lstStyle/>
          <a:p>
            <a:r>
              <a:rPr lang="tr-TR" sz="1600" dirty="0">
                <a:latin typeface="Arial" pitchFamily="34" charset="0"/>
                <a:cs typeface="Arial" pitchFamily="34" charset="0"/>
              </a:rPr>
              <a:t>şeklinde boyutsuz olarak da yazılabilir. Dikkat edilirse bir bileşenin kütle kesri 0 ile 1 arasında değişir ve kütlenin korunumu, bir karışımın bileşenlerinin kütle kesirleri toplamının 1’e eşit olmasını gerektirir. Yani, </a:t>
            </a:r>
            <a:r>
              <a:rPr lang="tr-TR" sz="1600" dirty="0">
                <a:latin typeface="Arial" pitchFamily="34" charset="0"/>
                <a:ea typeface="Cambria Math"/>
                <a:cs typeface="Arial" pitchFamily="34" charset="0"/>
              </a:rPr>
              <a:t>𝜮</a:t>
            </a:r>
            <a:r>
              <a:rPr lang="tr-TR" sz="1600" dirty="0" err="1">
                <a:latin typeface="Arial" pitchFamily="34" charset="0"/>
                <a:cs typeface="Arial" pitchFamily="34" charset="0"/>
              </a:rPr>
              <a:t>w</a:t>
            </a:r>
            <a:r>
              <a:rPr lang="tr-TR" sz="1600" baseline="-25000" dirty="0" err="1">
                <a:latin typeface="Arial" pitchFamily="34" charset="0"/>
                <a:cs typeface="Arial" pitchFamily="34" charset="0"/>
              </a:rPr>
              <a:t>İ</a:t>
            </a:r>
            <a:r>
              <a:rPr lang="tr-TR" sz="1600" dirty="0">
                <a:latin typeface="Arial" pitchFamily="34" charset="0"/>
                <a:cs typeface="Arial" pitchFamily="34" charset="0"/>
              </a:rPr>
              <a:t> = 1’dir. Yine dikkat edilirse derişim </a:t>
            </a:r>
            <a:r>
              <a:rPr lang="tr-TR" sz="1600" dirty="0" err="1">
                <a:latin typeface="Arial" pitchFamily="34" charset="0"/>
                <a:cs typeface="Arial" pitchFamily="34" charset="0"/>
              </a:rPr>
              <a:t>gradyanları</a:t>
            </a:r>
            <a:r>
              <a:rPr lang="tr-TR" sz="1600" dirty="0">
                <a:latin typeface="Arial" pitchFamily="34" charset="0"/>
                <a:cs typeface="Arial" pitchFamily="34" charset="0"/>
              </a:rPr>
              <a:t> sıfır olmadıkça, karışımdaki bir bileşenin özgül kütlesi ve kütle kesri genellikle konuma bağlı olarak değişir.</a:t>
            </a:r>
          </a:p>
        </p:txBody>
      </p:sp>
      <p:sp>
        <p:nvSpPr>
          <p:cNvPr id="5" name="Dikdörtgen 4"/>
          <p:cNvSpPr/>
          <p:nvPr/>
        </p:nvSpPr>
        <p:spPr>
          <a:xfrm>
            <a:off x="323528" y="3501008"/>
            <a:ext cx="7488832" cy="2308324"/>
          </a:xfrm>
          <a:prstGeom prst="rect">
            <a:avLst/>
          </a:prstGeom>
        </p:spPr>
        <p:txBody>
          <a:bodyPr wrap="square">
            <a:spAutoFit/>
          </a:bodyPr>
          <a:lstStyle/>
          <a:p>
            <a:r>
              <a:rPr lang="tr-TR" sz="1600" dirty="0">
                <a:solidFill>
                  <a:schemeClr val="tx2"/>
                </a:solidFill>
                <a:latin typeface="Arial" pitchFamily="34" charset="0"/>
                <a:cs typeface="Arial" pitchFamily="34" charset="0"/>
              </a:rPr>
              <a:t>MOL ESASLI </a:t>
            </a:r>
          </a:p>
          <a:p>
            <a:r>
              <a:rPr lang="tr-TR" sz="1600" dirty="0" err="1">
                <a:latin typeface="Arial" pitchFamily="34" charset="0"/>
                <a:cs typeface="Arial" pitchFamily="34" charset="0"/>
              </a:rPr>
              <a:t>Mol</a:t>
            </a:r>
            <a:r>
              <a:rPr lang="tr-TR" sz="1600" dirty="0">
                <a:latin typeface="Arial" pitchFamily="34" charset="0"/>
                <a:cs typeface="Arial" pitchFamily="34" charset="0"/>
              </a:rPr>
              <a:t> esaslı tanımlamada derişim, birim hacim başına </a:t>
            </a:r>
            <a:r>
              <a:rPr lang="tr-TR" sz="1600" dirty="0" err="1">
                <a:latin typeface="Arial" pitchFamily="34" charset="0"/>
                <a:cs typeface="Arial" pitchFamily="34" charset="0"/>
              </a:rPr>
              <a:t>kmol</a:t>
            </a:r>
            <a:r>
              <a:rPr lang="tr-TR" sz="1600" dirty="0">
                <a:latin typeface="Arial" pitchFamily="34" charset="0"/>
                <a:cs typeface="Arial" pitchFamily="34" charset="0"/>
              </a:rPr>
              <a:t> madde miktarı olarak </a:t>
            </a:r>
            <a:r>
              <a:rPr lang="tr-TR" sz="1600" b="1" dirty="0" err="1">
                <a:latin typeface="Arial" pitchFamily="34" charset="0"/>
                <a:cs typeface="Arial" pitchFamily="34" charset="0"/>
              </a:rPr>
              <a:t>molar</a:t>
            </a:r>
            <a:r>
              <a:rPr lang="tr-TR" sz="1600" b="1" dirty="0">
                <a:latin typeface="Arial" pitchFamily="34" charset="0"/>
                <a:cs typeface="Arial" pitchFamily="34" charset="0"/>
              </a:rPr>
              <a:t> derişim </a:t>
            </a:r>
            <a:r>
              <a:rPr lang="tr-TR" sz="1600" dirty="0">
                <a:latin typeface="Arial" pitchFamily="34" charset="0"/>
                <a:cs typeface="Arial" pitchFamily="34" charset="0"/>
              </a:rPr>
              <a:t>(veya </a:t>
            </a:r>
            <a:r>
              <a:rPr lang="tr-TR" sz="1600" dirty="0" err="1">
                <a:latin typeface="Arial" pitchFamily="34" charset="0"/>
                <a:cs typeface="Arial" pitchFamily="34" charset="0"/>
              </a:rPr>
              <a:t>molar</a:t>
            </a:r>
            <a:r>
              <a:rPr lang="tr-TR" sz="1600" dirty="0">
                <a:latin typeface="Arial" pitchFamily="34" charset="0"/>
                <a:cs typeface="Arial" pitchFamily="34" charset="0"/>
              </a:rPr>
              <a:t> yoğunluk) cinsinden ifade edilmektedir. Yine karışım içinde bir yerde küçük bir V hacmi göz önüne alınarak, o yerdeki bir bileşenin (i </a:t>
            </a:r>
            <a:r>
              <a:rPr lang="tr-TR" sz="1600" dirty="0" err="1">
                <a:latin typeface="Arial" pitchFamily="34" charset="0"/>
                <a:cs typeface="Arial" pitchFamily="34" charset="0"/>
              </a:rPr>
              <a:t>indisli</a:t>
            </a:r>
            <a:r>
              <a:rPr lang="tr-TR" sz="1600" dirty="0">
                <a:latin typeface="Arial" pitchFamily="34" charset="0"/>
                <a:cs typeface="Arial" pitchFamily="34" charset="0"/>
              </a:rPr>
              <a:t>) ve karışımın (</a:t>
            </a:r>
            <a:r>
              <a:rPr lang="tr-TR" sz="1600" dirty="0" err="1">
                <a:latin typeface="Arial" pitchFamily="34" charset="0"/>
                <a:cs typeface="Arial" pitchFamily="34" charset="0"/>
              </a:rPr>
              <a:t>indissiz</a:t>
            </a:r>
            <a:r>
              <a:rPr lang="tr-TR" sz="1600" dirty="0">
                <a:latin typeface="Arial" pitchFamily="34" charset="0"/>
                <a:cs typeface="Arial" pitchFamily="34" charset="0"/>
              </a:rPr>
              <a:t>) </a:t>
            </a:r>
            <a:r>
              <a:rPr lang="tr-TR" sz="1600" dirty="0" err="1">
                <a:latin typeface="Arial" pitchFamily="34" charset="0"/>
                <a:cs typeface="Arial" pitchFamily="34" charset="0"/>
              </a:rPr>
              <a:t>molar</a:t>
            </a:r>
            <a:r>
              <a:rPr lang="tr-TR" sz="1600" dirty="0">
                <a:latin typeface="Arial" pitchFamily="34" charset="0"/>
                <a:cs typeface="Arial" pitchFamily="34" charset="0"/>
              </a:rPr>
              <a:t> </a:t>
            </a:r>
            <a:r>
              <a:rPr lang="tr-TR" sz="1600" dirty="0" err="1">
                <a:latin typeface="Arial" pitchFamily="34" charset="0"/>
                <a:cs typeface="Arial" pitchFamily="34" charset="0"/>
              </a:rPr>
              <a:t>derişimleri</a:t>
            </a:r>
            <a:r>
              <a:rPr lang="tr-TR" sz="1600" dirty="0">
                <a:latin typeface="Arial" pitchFamily="34" charset="0"/>
                <a:cs typeface="Arial" pitchFamily="34" charset="0"/>
              </a:rPr>
              <a:t>,</a:t>
            </a:r>
          </a:p>
          <a:p>
            <a:endParaRPr lang="tr-TR" sz="1600" dirty="0">
              <a:latin typeface="Arial" pitchFamily="34" charset="0"/>
              <a:cs typeface="Arial" pitchFamily="34" charset="0"/>
            </a:endParaRPr>
          </a:p>
          <a:p>
            <a:r>
              <a:rPr lang="tr-TR" sz="1600" dirty="0">
                <a:solidFill>
                  <a:schemeClr val="accent6">
                    <a:lumMod val="75000"/>
                  </a:schemeClr>
                </a:solidFill>
                <a:latin typeface="Arial" pitchFamily="34" charset="0"/>
                <a:cs typeface="Arial" pitchFamily="34" charset="0"/>
              </a:rPr>
              <a:t>İ bileşeninin kısmi </a:t>
            </a:r>
            <a:r>
              <a:rPr lang="tr-TR" sz="1600" dirty="0" err="1">
                <a:solidFill>
                  <a:schemeClr val="accent6">
                    <a:lumMod val="75000"/>
                  </a:schemeClr>
                </a:solidFill>
                <a:latin typeface="Arial" pitchFamily="34" charset="0"/>
                <a:cs typeface="Arial" pitchFamily="34" charset="0"/>
              </a:rPr>
              <a:t>molar</a:t>
            </a:r>
            <a:r>
              <a:rPr lang="tr-TR" sz="1600" dirty="0">
                <a:solidFill>
                  <a:schemeClr val="accent6">
                    <a:lumMod val="75000"/>
                  </a:schemeClr>
                </a:solidFill>
                <a:latin typeface="Arial" pitchFamily="34" charset="0"/>
                <a:cs typeface="Arial" pitchFamily="34" charset="0"/>
              </a:rPr>
              <a:t> derişimi: </a:t>
            </a:r>
            <a:r>
              <a:rPr lang="tr-TR" sz="1600" dirty="0" err="1">
                <a:solidFill>
                  <a:schemeClr val="accent6">
                    <a:lumMod val="75000"/>
                  </a:schemeClr>
                </a:solidFill>
                <a:latin typeface="Arial" pitchFamily="34" charset="0"/>
                <a:cs typeface="Arial" pitchFamily="34" charset="0"/>
              </a:rPr>
              <a:t>C</a:t>
            </a:r>
            <a:r>
              <a:rPr lang="tr-TR" sz="1600" baseline="-25000" dirty="0" err="1">
                <a:solidFill>
                  <a:schemeClr val="accent6">
                    <a:lumMod val="75000"/>
                  </a:schemeClr>
                </a:solidFill>
                <a:latin typeface="Arial" pitchFamily="34" charset="0"/>
                <a:cs typeface="Arial" pitchFamily="34" charset="0"/>
              </a:rPr>
              <a:t>i</a:t>
            </a:r>
            <a:r>
              <a:rPr lang="tr-TR" sz="1600" dirty="0">
                <a:solidFill>
                  <a:schemeClr val="accent6">
                    <a:lumMod val="75000"/>
                  </a:schemeClr>
                </a:solidFill>
                <a:latin typeface="Arial" pitchFamily="34" charset="0"/>
                <a:cs typeface="Arial" pitchFamily="34" charset="0"/>
              </a:rPr>
              <a:t> = N</a:t>
            </a:r>
            <a:r>
              <a:rPr lang="tr-TR" sz="1600" baseline="-25000" dirty="0">
                <a:solidFill>
                  <a:schemeClr val="accent6">
                    <a:lumMod val="75000"/>
                  </a:schemeClr>
                </a:solidFill>
                <a:latin typeface="Arial" pitchFamily="34" charset="0"/>
                <a:cs typeface="Arial" pitchFamily="34" charset="0"/>
              </a:rPr>
              <a:t>İ</a:t>
            </a:r>
            <a:r>
              <a:rPr lang="tr-TR" sz="1600" dirty="0">
                <a:solidFill>
                  <a:schemeClr val="accent6">
                    <a:lumMod val="75000"/>
                  </a:schemeClr>
                </a:solidFill>
                <a:latin typeface="Arial" pitchFamily="34" charset="0"/>
                <a:cs typeface="Arial" pitchFamily="34" charset="0"/>
              </a:rPr>
              <a:t> / V    (</a:t>
            </a:r>
            <a:r>
              <a:rPr lang="tr-TR" sz="1600" dirty="0" err="1">
                <a:solidFill>
                  <a:schemeClr val="accent6">
                    <a:lumMod val="75000"/>
                  </a:schemeClr>
                </a:solidFill>
                <a:latin typeface="Arial" pitchFamily="34" charset="0"/>
                <a:cs typeface="Arial" pitchFamily="34" charset="0"/>
              </a:rPr>
              <a:t>kmol</a:t>
            </a:r>
            <a:r>
              <a:rPr lang="tr-TR" sz="1600" dirty="0">
                <a:solidFill>
                  <a:schemeClr val="accent6">
                    <a:lumMod val="75000"/>
                  </a:schemeClr>
                </a:solidFill>
                <a:latin typeface="Arial" pitchFamily="34" charset="0"/>
                <a:cs typeface="Arial" pitchFamily="34" charset="0"/>
              </a:rPr>
              <a:t>/m</a:t>
            </a:r>
            <a:r>
              <a:rPr lang="tr-TR" sz="1600" baseline="30000" dirty="0">
                <a:solidFill>
                  <a:schemeClr val="accent6">
                    <a:lumMod val="75000"/>
                  </a:schemeClr>
                </a:solidFill>
                <a:latin typeface="Arial" pitchFamily="34" charset="0"/>
                <a:cs typeface="Arial" pitchFamily="34" charset="0"/>
              </a:rPr>
              <a:t>3</a:t>
            </a:r>
            <a:r>
              <a:rPr lang="tr-TR" sz="1600" dirty="0">
                <a:solidFill>
                  <a:schemeClr val="accent6">
                    <a:lumMod val="75000"/>
                  </a:schemeClr>
                </a:solidFill>
                <a:latin typeface="Arial" pitchFamily="34" charset="0"/>
                <a:cs typeface="Arial" pitchFamily="34" charset="0"/>
              </a:rPr>
              <a:t>)</a:t>
            </a:r>
          </a:p>
          <a:p>
            <a:endParaRPr lang="tr-TR" sz="1600" dirty="0">
              <a:solidFill>
                <a:schemeClr val="accent6">
                  <a:lumMod val="75000"/>
                </a:schemeClr>
              </a:solidFill>
              <a:latin typeface="Arial" pitchFamily="34" charset="0"/>
              <a:cs typeface="Arial" pitchFamily="34" charset="0"/>
            </a:endParaRPr>
          </a:p>
          <a:p>
            <a:r>
              <a:rPr lang="tr-TR" sz="1600" dirty="0">
                <a:solidFill>
                  <a:schemeClr val="accent6">
                    <a:lumMod val="75000"/>
                  </a:schemeClr>
                </a:solidFill>
                <a:latin typeface="Arial" pitchFamily="34" charset="0"/>
                <a:cs typeface="Arial" pitchFamily="34" charset="0"/>
              </a:rPr>
              <a:t>Karışımın toplam </a:t>
            </a:r>
            <a:r>
              <a:rPr lang="tr-TR" sz="1600" dirty="0" err="1">
                <a:solidFill>
                  <a:schemeClr val="accent6">
                    <a:lumMod val="75000"/>
                  </a:schemeClr>
                </a:solidFill>
                <a:latin typeface="Arial" pitchFamily="34" charset="0"/>
                <a:cs typeface="Arial" pitchFamily="34" charset="0"/>
              </a:rPr>
              <a:t>molar</a:t>
            </a:r>
            <a:r>
              <a:rPr lang="tr-TR" sz="1600" dirty="0">
                <a:solidFill>
                  <a:schemeClr val="accent6">
                    <a:lumMod val="75000"/>
                  </a:schemeClr>
                </a:solidFill>
                <a:latin typeface="Arial" pitchFamily="34" charset="0"/>
                <a:cs typeface="Arial" pitchFamily="34" charset="0"/>
              </a:rPr>
              <a:t> derişimi: C = N / V = </a:t>
            </a:r>
            <a:r>
              <a:rPr lang="tr-TR" sz="1600" dirty="0">
                <a:solidFill>
                  <a:schemeClr val="accent6">
                    <a:lumMod val="75000"/>
                  </a:schemeClr>
                </a:solidFill>
                <a:latin typeface="Cambria Math"/>
                <a:ea typeface="Cambria Math"/>
                <a:cs typeface="Arial" pitchFamily="34" charset="0"/>
              </a:rPr>
              <a:t>𝜮 </a:t>
            </a:r>
            <a:r>
              <a:rPr lang="tr-TR" sz="1600" dirty="0">
                <a:solidFill>
                  <a:schemeClr val="accent6">
                    <a:lumMod val="75000"/>
                  </a:schemeClr>
                </a:solidFill>
                <a:latin typeface="Arial" pitchFamily="34" charset="0"/>
                <a:cs typeface="Arial" pitchFamily="34" charset="0"/>
              </a:rPr>
              <a:t>N</a:t>
            </a:r>
            <a:r>
              <a:rPr lang="tr-TR" sz="1600" baseline="-25000" dirty="0">
                <a:solidFill>
                  <a:schemeClr val="accent6">
                    <a:lumMod val="75000"/>
                  </a:schemeClr>
                </a:solidFill>
                <a:latin typeface="Arial" pitchFamily="34" charset="0"/>
                <a:cs typeface="Arial" pitchFamily="34" charset="0"/>
              </a:rPr>
              <a:t>İ</a:t>
            </a:r>
            <a:r>
              <a:rPr lang="tr-TR" sz="1600" dirty="0">
                <a:solidFill>
                  <a:schemeClr val="accent6">
                    <a:lumMod val="75000"/>
                  </a:schemeClr>
                </a:solidFill>
                <a:latin typeface="Arial" pitchFamily="34" charset="0"/>
                <a:cs typeface="Arial" pitchFamily="34" charset="0"/>
              </a:rPr>
              <a:t> / V = </a:t>
            </a:r>
            <a:r>
              <a:rPr lang="tr-TR" sz="1600" dirty="0">
                <a:solidFill>
                  <a:schemeClr val="accent6">
                    <a:lumMod val="75000"/>
                  </a:schemeClr>
                </a:solidFill>
                <a:latin typeface="Cambria Math"/>
                <a:ea typeface="Cambria Math"/>
                <a:cs typeface="Arial" pitchFamily="34" charset="0"/>
              </a:rPr>
              <a:t>𝜮 </a:t>
            </a:r>
            <a:r>
              <a:rPr lang="tr-TR" sz="1600" dirty="0" err="1">
                <a:solidFill>
                  <a:schemeClr val="accent6">
                    <a:lumMod val="75000"/>
                  </a:schemeClr>
                </a:solidFill>
                <a:latin typeface="Arial" pitchFamily="34" charset="0"/>
                <a:cs typeface="Arial" pitchFamily="34" charset="0"/>
              </a:rPr>
              <a:t>C</a:t>
            </a:r>
            <a:r>
              <a:rPr lang="tr-TR" sz="1600" baseline="-25000" dirty="0" err="1">
                <a:solidFill>
                  <a:schemeClr val="accent6">
                    <a:lumMod val="75000"/>
                  </a:schemeClr>
                </a:solidFill>
                <a:latin typeface="Arial" pitchFamily="34" charset="0"/>
                <a:cs typeface="Arial" pitchFamily="34" charset="0"/>
              </a:rPr>
              <a:t>i</a:t>
            </a:r>
            <a:endParaRPr lang="tr-TR" sz="1600" dirty="0">
              <a:solidFill>
                <a:schemeClr val="accent6">
                  <a:lumMod val="75000"/>
                </a:schemeClr>
              </a:solidFill>
              <a:latin typeface="Arial" pitchFamily="34" charset="0"/>
              <a:cs typeface="Arial" pitchFamily="34" charset="0"/>
            </a:endParaRPr>
          </a:p>
        </p:txBody>
      </p:sp>
      <p:sp>
        <p:nvSpPr>
          <p:cNvPr id="7" name="Dikdörtgen 6"/>
          <p:cNvSpPr/>
          <p:nvPr/>
        </p:nvSpPr>
        <p:spPr>
          <a:xfrm>
            <a:off x="251520" y="5627418"/>
            <a:ext cx="7704856" cy="830997"/>
          </a:xfrm>
          <a:prstGeom prst="rect">
            <a:avLst/>
          </a:prstGeom>
        </p:spPr>
        <p:txBody>
          <a:bodyPr wrap="square">
            <a:spAutoFit/>
          </a:bodyPr>
          <a:lstStyle/>
          <a:p>
            <a:endParaRPr lang="tr-TR" sz="1600" dirty="0">
              <a:latin typeface="Arial" pitchFamily="34" charset="0"/>
              <a:cs typeface="Arial" pitchFamily="34" charset="0"/>
            </a:endParaRPr>
          </a:p>
          <a:p>
            <a:r>
              <a:rPr lang="tr-TR" sz="1600" dirty="0">
                <a:latin typeface="Arial" pitchFamily="34" charset="0"/>
                <a:cs typeface="Arial" pitchFamily="34" charset="0"/>
              </a:rPr>
              <a:t>olarak verilmektedir. Bu yüzden bir yerde bir karışımın </a:t>
            </a:r>
            <a:r>
              <a:rPr lang="tr-TR" sz="1600" dirty="0" err="1">
                <a:latin typeface="Arial" pitchFamily="34" charset="0"/>
                <a:cs typeface="Arial" pitchFamily="34" charset="0"/>
              </a:rPr>
              <a:t>molar</a:t>
            </a:r>
            <a:r>
              <a:rPr lang="tr-TR" sz="1600" dirty="0">
                <a:latin typeface="Arial" pitchFamily="34" charset="0"/>
                <a:cs typeface="Arial" pitchFamily="34" charset="0"/>
              </a:rPr>
              <a:t> derişimi o yerdeki bileşenlerin </a:t>
            </a:r>
            <a:r>
              <a:rPr lang="tr-TR" sz="1600" dirty="0" err="1">
                <a:latin typeface="Arial" pitchFamily="34" charset="0"/>
                <a:cs typeface="Arial" pitchFamily="34" charset="0"/>
              </a:rPr>
              <a:t>molar</a:t>
            </a:r>
            <a:r>
              <a:rPr lang="tr-TR" sz="1600" dirty="0">
                <a:latin typeface="Arial" pitchFamily="34" charset="0"/>
                <a:cs typeface="Arial" pitchFamily="34" charset="0"/>
              </a:rPr>
              <a:t> </a:t>
            </a:r>
            <a:r>
              <a:rPr lang="tr-TR" sz="1600" dirty="0" err="1">
                <a:latin typeface="Arial" pitchFamily="34" charset="0"/>
                <a:cs typeface="Arial" pitchFamily="34" charset="0"/>
              </a:rPr>
              <a:t>derişimlerinin</a:t>
            </a:r>
            <a:r>
              <a:rPr lang="tr-TR" sz="1600" dirty="0">
                <a:latin typeface="Arial" pitchFamily="34" charset="0"/>
                <a:cs typeface="Arial" pitchFamily="34" charset="0"/>
              </a:rPr>
              <a:t> toplamına eşittir.</a:t>
            </a:r>
          </a:p>
        </p:txBody>
      </p:sp>
    </p:spTree>
    <p:extLst>
      <p:ext uri="{BB962C8B-B14F-4D97-AF65-F5344CB8AC3E}">
        <p14:creationId xmlns:p14="http://schemas.microsoft.com/office/powerpoint/2010/main" val="271003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Dikdörtgen 1"/>
              <p:cNvSpPr/>
              <p:nvPr/>
            </p:nvSpPr>
            <p:spPr>
              <a:xfrm>
                <a:off x="179512" y="188640"/>
                <a:ext cx="7632848" cy="1016625"/>
              </a:xfrm>
              <a:prstGeom prst="rect">
                <a:avLst/>
              </a:prstGeom>
            </p:spPr>
            <p:txBody>
              <a:bodyPr wrap="square">
                <a:spAutoFit/>
              </a:bodyPr>
              <a:lstStyle/>
              <a:p>
                <a:r>
                  <a:rPr lang="tr-TR" sz="1600" dirty="0">
                    <a:latin typeface="Arial" pitchFamily="34" charset="0"/>
                    <a:cs typeface="Arial" pitchFamily="34" charset="0"/>
                  </a:rPr>
                  <a:t>Ayrıca </a:t>
                </a:r>
                <a:r>
                  <a:rPr lang="tr-TR" sz="1600" dirty="0" err="1">
                    <a:latin typeface="Arial" pitchFamily="34" charset="0"/>
                    <a:cs typeface="Arial" pitchFamily="34" charset="0"/>
                  </a:rPr>
                  <a:t>molar</a:t>
                </a:r>
                <a:r>
                  <a:rPr lang="tr-TR" sz="1600" dirty="0">
                    <a:latin typeface="Arial" pitchFamily="34" charset="0"/>
                    <a:cs typeface="Arial" pitchFamily="34" charset="0"/>
                  </a:rPr>
                  <a:t> derişim </a:t>
                </a:r>
                <a:r>
                  <a:rPr lang="tr-TR" sz="1600" b="1" dirty="0" err="1">
                    <a:latin typeface="Arial" pitchFamily="34" charset="0"/>
                    <a:cs typeface="Arial" pitchFamily="34" charset="0"/>
                  </a:rPr>
                  <a:t>mol</a:t>
                </a:r>
                <a:r>
                  <a:rPr lang="tr-TR" sz="1600" b="1" dirty="0">
                    <a:latin typeface="Arial" pitchFamily="34" charset="0"/>
                    <a:cs typeface="Arial" pitchFamily="34" charset="0"/>
                  </a:rPr>
                  <a:t> kesri </a:t>
                </a:r>
                <a:r>
                  <a:rPr lang="tr-TR" sz="1600" dirty="0">
                    <a:latin typeface="Arial" pitchFamily="34" charset="0"/>
                    <a:cs typeface="Arial" pitchFamily="34" charset="0"/>
                  </a:rPr>
                  <a:t>y cinsinden,</a:t>
                </a:r>
              </a:p>
              <a:p>
                <a:endParaRPr lang="tr-TR" sz="1600" dirty="0">
                  <a:latin typeface="Arial" pitchFamily="34" charset="0"/>
                  <a:cs typeface="Arial" pitchFamily="34" charset="0"/>
                </a:endParaRPr>
              </a:p>
              <a:p>
                <a:r>
                  <a:rPr lang="tr-TR" sz="1600" dirty="0">
                    <a:solidFill>
                      <a:schemeClr val="accent6">
                        <a:lumMod val="75000"/>
                      </a:schemeClr>
                    </a:solidFill>
                    <a:latin typeface="Arial" pitchFamily="34" charset="0"/>
                    <a:cs typeface="Arial" pitchFamily="34" charset="0"/>
                  </a:rPr>
                  <a:t>                     i bileşeninin </a:t>
                </a:r>
                <a:r>
                  <a:rPr lang="tr-TR" sz="1600" dirty="0" err="1">
                    <a:solidFill>
                      <a:schemeClr val="accent6">
                        <a:lumMod val="75000"/>
                      </a:schemeClr>
                    </a:solidFill>
                    <a:latin typeface="Arial" pitchFamily="34" charset="0"/>
                    <a:cs typeface="Arial" pitchFamily="34" charset="0"/>
                  </a:rPr>
                  <a:t>mol</a:t>
                </a:r>
                <a:r>
                  <a:rPr lang="tr-TR" sz="1600" dirty="0">
                    <a:solidFill>
                      <a:schemeClr val="accent6">
                        <a:lumMod val="75000"/>
                      </a:schemeClr>
                    </a:solidFill>
                    <a:latin typeface="Arial" pitchFamily="34" charset="0"/>
                    <a:cs typeface="Arial" pitchFamily="34" charset="0"/>
                  </a:rPr>
                  <a:t> kesri:          </a:t>
                </a:r>
                <a:r>
                  <a:rPr lang="tr-TR" sz="1600" dirty="0" err="1">
                    <a:solidFill>
                      <a:schemeClr val="accent6">
                        <a:lumMod val="75000"/>
                      </a:schemeClr>
                    </a:solidFill>
                    <a:latin typeface="Arial" pitchFamily="34" charset="0"/>
                    <a:cs typeface="Arial" pitchFamily="34" charset="0"/>
                  </a:rPr>
                  <a:t>y</a:t>
                </a:r>
                <a:r>
                  <a:rPr lang="tr-TR" sz="1600" baseline="-25000" dirty="0" err="1">
                    <a:solidFill>
                      <a:schemeClr val="accent6">
                        <a:lumMod val="75000"/>
                      </a:schemeClr>
                    </a:solidFill>
                    <a:latin typeface="Arial" pitchFamily="34" charset="0"/>
                    <a:cs typeface="Arial" pitchFamily="34" charset="0"/>
                  </a:rPr>
                  <a:t>i</a:t>
                </a:r>
                <a:r>
                  <a:rPr lang="tr-TR" sz="1600" dirty="0">
                    <a:solidFill>
                      <a:schemeClr val="accent6">
                        <a:lumMod val="75000"/>
                      </a:schemeClr>
                    </a:solidFill>
                    <a:latin typeface="Arial" pitchFamily="34" charset="0"/>
                    <a:cs typeface="Arial" pitchFamily="34" charset="0"/>
                  </a:rPr>
                  <a:t> = </a:t>
                </a:r>
                <a14:m>
                  <m:oMath xmlns:m="http://schemas.openxmlformats.org/officeDocument/2006/math">
                    <m:f>
                      <m:fPr>
                        <m:ctrlPr>
                          <a:rPr lang="tr-TR" sz="1600" i="1" smtClean="0">
                            <a:solidFill>
                              <a:schemeClr val="accent6">
                                <a:lumMod val="75000"/>
                              </a:schemeClr>
                            </a:solidFill>
                            <a:latin typeface="Cambria Math" panose="02040503050406030204" pitchFamily="18" charset="0"/>
                            <a:cs typeface="Arial" pitchFamily="34" charset="0"/>
                          </a:rPr>
                        </m:ctrlPr>
                      </m:fPr>
                      <m:num>
                        <m:r>
                          <m:rPr>
                            <m:nor/>
                          </m:rPr>
                          <a:rPr lang="tr-TR" sz="1600" dirty="0">
                            <a:solidFill>
                              <a:schemeClr val="accent6">
                                <a:lumMod val="75000"/>
                              </a:schemeClr>
                            </a:solidFill>
                            <a:latin typeface="Arial" pitchFamily="34" charset="0"/>
                            <a:cs typeface="Arial" pitchFamily="34" charset="0"/>
                          </a:rPr>
                          <m:t>N</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 </m:t>
                        </m:r>
                      </m:num>
                      <m:den>
                        <m:r>
                          <a:rPr lang="tr-TR" sz="1600" b="0" i="1" smtClean="0">
                            <a:solidFill>
                              <a:schemeClr val="accent6">
                                <a:lumMod val="75000"/>
                              </a:schemeClr>
                            </a:solidFill>
                            <a:latin typeface="Cambria Math"/>
                            <a:cs typeface="Arial" pitchFamily="34" charset="0"/>
                          </a:rPr>
                          <m:t>𝑁</m:t>
                        </m:r>
                      </m:den>
                    </m:f>
                  </m:oMath>
                </a14:m>
                <a:r>
                  <a:rPr lang="tr-TR" sz="1600" dirty="0">
                    <a:solidFill>
                      <a:schemeClr val="accent6">
                        <a:lumMod val="75000"/>
                      </a:schemeClr>
                    </a:solidFill>
                    <a:latin typeface="Arial" pitchFamily="34" charset="0"/>
                    <a:cs typeface="Arial" pitchFamily="34" charset="0"/>
                  </a:rPr>
                  <a:t> = </a:t>
                </a:r>
                <a14:m>
                  <m:oMath xmlns:m="http://schemas.openxmlformats.org/officeDocument/2006/math">
                    <m:f>
                      <m:fPr>
                        <m:ctrlPr>
                          <a:rPr lang="tr-TR" sz="1600" i="1" smtClean="0">
                            <a:solidFill>
                              <a:schemeClr val="accent6">
                                <a:lumMod val="75000"/>
                              </a:schemeClr>
                            </a:solidFill>
                            <a:latin typeface="Cambria Math" panose="02040503050406030204" pitchFamily="18" charset="0"/>
                            <a:cs typeface="Arial" pitchFamily="34" charset="0"/>
                          </a:rPr>
                        </m:ctrlPr>
                      </m:fPr>
                      <m:num>
                        <m:r>
                          <m:rPr>
                            <m:nor/>
                          </m:rPr>
                          <a:rPr lang="tr-TR" sz="1600" dirty="0">
                            <a:solidFill>
                              <a:schemeClr val="accent6">
                                <a:lumMod val="75000"/>
                              </a:schemeClr>
                            </a:solidFill>
                            <a:latin typeface="Arial" pitchFamily="34" charset="0"/>
                            <a:cs typeface="Arial" pitchFamily="34" charset="0"/>
                          </a:rPr>
                          <m:t>N</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 </m:t>
                        </m:r>
                        <m:r>
                          <a:rPr lang="tr-TR" sz="1600" b="0" i="1" dirty="0" smtClean="0">
                            <a:solidFill>
                              <a:schemeClr val="accent6">
                                <a:lumMod val="75000"/>
                              </a:schemeClr>
                            </a:solidFill>
                            <a:latin typeface="Cambria Math"/>
                            <a:cs typeface="Arial" pitchFamily="34" charset="0"/>
                          </a:rPr>
                          <m:t>/</m:t>
                        </m:r>
                        <m:r>
                          <a:rPr lang="tr-TR" sz="1600" b="0" i="1" dirty="0" smtClean="0">
                            <a:solidFill>
                              <a:schemeClr val="accent6">
                                <a:lumMod val="75000"/>
                              </a:schemeClr>
                            </a:solidFill>
                            <a:latin typeface="Cambria Math"/>
                            <a:cs typeface="Arial" pitchFamily="34" charset="0"/>
                          </a:rPr>
                          <m:t>𝑉</m:t>
                        </m:r>
                      </m:num>
                      <m:den>
                        <m:r>
                          <a:rPr lang="tr-TR" sz="1600" b="0" i="1" smtClean="0">
                            <a:solidFill>
                              <a:schemeClr val="accent6">
                                <a:lumMod val="75000"/>
                              </a:schemeClr>
                            </a:solidFill>
                            <a:latin typeface="Cambria Math"/>
                            <a:cs typeface="Arial" pitchFamily="34" charset="0"/>
                          </a:rPr>
                          <m:t>𝑁</m:t>
                        </m:r>
                        <m:r>
                          <a:rPr lang="tr-TR" sz="1600" b="0" i="1" smtClean="0">
                            <a:solidFill>
                              <a:schemeClr val="accent6">
                                <a:lumMod val="75000"/>
                              </a:schemeClr>
                            </a:solidFill>
                            <a:latin typeface="Cambria Math"/>
                            <a:cs typeface="Arial" pitchFamily="34" charset="0"/>
                          </a:rPr>
                          <m:t>/</m:t>
                        </m:r>
                        <m:r>
                          <a:rPr lang="tr-TR" sz="1600" b="0" i="1" smtClean="0">
                            <a:solidFill>
                              <a:schemeClr val="accent6">
                                <a:lumMod val="75000"/>
                              </a:schemeClr>
                            </a:solidFill>
                            <a:latin typeface="Cambria Math"/>
                            <a:cs typeface="Arial" pitchFamily="34" charset="0"/>
                          </a:rPr>
                          <m:t>𝑉</m:t>
                        </m:r>
                      </m:den>
                    </m:f>
                  </m:oMath>
                </a14:m>
                <a:r>
                  <a:rPr lang="tr-TR" sz="1600" dirty="0">
                    <a:solidFill>
                      <a:schemeClr val="accent6">
                        <a:lumMod val="75000"/>
                      </a:schemeClr>
                    </a:solidFill>
                    <a:latin typeface="Arial" pitchFamily="34" charset="0"/>
                    <a:cs typeface="Arial" pitchFamily="34" charset="0"/>
                  </a:rPr>
                  <a:t>  = </a:t>
                </a:r>
                <a14:m>
                  <m:oMath xmlns:m="http://schemas.openxmlformats.org/officeDocument/2006/math">
                    <m:f>
                      <m:fPr>
                        <m:ctrlPr>
                          <a:rPr lang="tr-TR" sz="1600" i="1" smtClean="0">
                            <a:solidFill>
                              <a:schemeClr val="accent6">
                                <a:lumMod val="75000"/>
                              </a:schemeClr>
                            </a:solidFill>
                            <a:latin typeface="Cambria Math" panose="02040503050406030204" pitchFamily="18" charset="0"/>
                            <a:cs typeface="Arial" pitchFamily="34" charset="0"/>
                          </a:rPr>
                        </m:ctrlPr>
                      </m:fPr>
                      <m:num>
                        <m:r>
                          <m:rPr>
                            <m:nor/>
                          </m:rPr>
                          <a:rPr lang="tr-TR" sz="1600" dirty="0">
                            <a:solidFill>
                              <a:schemeClr val="accent6">
                                <a:lumMod val="75000"/>
                              </a:schemeClr>
                            </a:solidFill>
                            <a:latin typeface="Arial" pitchFamily="34" charset="0"/>
                            <a:cs typeface="Arial" pitchFamily="34" charset="0"/>
                          </a:rPr>
                          <m:t>C</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 </m:t>
                        </m:r>
                      </m:num>
                      <m:den>
                        <m:r>
                          <a:rPr lang="tr-TR" sz="1600" b="0" i="1" smtClean="0">
                            <a:solidFill>
                              <a:schemeClr val="accent6">
                                <a:lumMod val="75000"/>
                              </a:schemeClr>
                            </a:solidFill>
                            <a:latin typeface="Cambria Math"/>
                            <a:cs typeface="Arial" pitchFamily="34" charset="0"/>
                          </a:rPr>
                          <m:t>𝐶</m:t>
                        </m:r>
                      </m:den>
                    </m:f>
                  </m:oMath>
                </a14:m>
                <a:endParaRPr lang="tr-TR" sz="1600" dirty="0">
                  <a:solidFill>
                    <a:schemeClr val="accent6">
                      <a:lumMod val="75000"/>
                    </a:schemeClr>
                  </a:solidFill>
                  <a:latin typeface="Arial" pitchFamily="34" charset="0"/>
                  <a:cs typeface="Arial" pitchFamily="34" charset="0"/>
                </a:endParaRPr>
              </a:p>
            </p:txBody>
          </p:sp>
        </mc:Choice>
        <mc:Fallback xmlns="">
          <p:sp>
            <p:nvSpPr>
              <p:cNvPr id="2" name="Dikdörtgen 1"/>
              <p:cNvSpPr>
                <a:spLocks noRot="1" noChangeAspect="1" noMove="1" noResize="1" noEditPoints="1" noAdjustHandles="1" noChangeArrowheads="1" noChangeShapeType="1" noTextEdit="1"/>
              </p:cNvSpPr>
              <p:nvPr/>
            </p:nvSpPr>
            <p:spPr>
              <a:xfrm>
                <a:off x="179512" y="188640"/>
                <a:ext cx="7632848" cy="1016625"/>
              </a:xfrm>
              <a:prstGeom prst="rect">
                <a:avLst/>
              </a:prstGeom>
              <a:blipFill rotWithShape="1">
                <a:blip r:embed="rId2"/>
                <a:stretch>
                  <a:fillRect l="-399" t="-1796" b="-1198"/>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4" name="Dikdörtgen 3"/>
              <p:cNvSpPr/>
              <p:nvPr/>
            </p:nvSpPr>
            <p:spPr>
              <a:xfrm>
                <a:off x="107504" y="1268760"/>
                <a:ext cx="7914010" cy="2168735"/>
              </a:xfrm>
              <a:prstGeom prst="rect">
                <a:avLst/>
              </a:prstGeom>
            </p:spPr>
            <p:txBody>
              <a:bodyPr wrap="square">
                <a:spAutoFit/>
              </a:bodyPr>
              <a:lstStyle/>
              <a:p>
                <a:r>
                  <a:rPr lang="tr-TR" sz="1600" dirty="0">
                    <a:latin typeface="Arial" pitchFamily="34" charset="0"/>
                    <a:cs typeface="Arial" pitchFamily="34" charset="0"/>
                  </a:rPr>
                  <a:t>şeklinde boyutsuz olarak da yazılabilir. Yine bir bileşenin </a:t>
                </a:r>
                <a:r>
                  <a:rPr lang="tr-TR" sz="1600" dirty="0" err="1">
                    <a:latin typeface="Arial" pitchFamily="34" charset="0"/>
                    <a:cs typeface="Arial" pitchFamily="34" charset="0"/>
                  </a:rPr>
                  <a:t>mol</a:t>
                </a:r>
                <a:r>
                  <a:rPr lang="tr-TR" sz="1600" dirty="0">
                    <a:latin typeface="Arial" pitchFamily="34" charset="0"/>
                    <a:cs typeface="Arial" pitchFamily="34" charset="0"/>
                  </a:rPr>
                  <a:t> kesri 0 ile 1 arasında değişir ve bir karışımın bileşenlerinin </a:t>
                </a:r>
                <a:r>
                  <a:rPr lang="tr-TR" sz="1600" dirty="0" err="1">
                    <a:latin typeface="Arial" pitchFamily="34" charset="0"/>
                    <a:cs typeface="Arial" pitchFamily="34" charset="0"/>
                  </a:rPr>
                  <a:t>mol</a:t>
                </a:r>
                <a:r>
                  <a:rPr lang="tr-TR" sz="1600" dirty="0">
                    <a:latin typeface="Arial" pitchFamily="34" charset="0"/>
                    <a:cs typeface="Arial" pitchFamily="34" charset="0"/>
                  </a:rPr>
                  <a:t> kesirlerinin toplamı birdir: Bir maddenin m kütlesi ile N </a:t>
                </a:r>
                <a:r>
                  <a:rPr lang="tr-TR" sz="1600" dirty="0" err="1">
                    <a:latin typeface="Arial" pitchFamily="34" charset="0"/>
                    <a:cs typeface="Arial" pitchFamily="34" charset="0"/>
                  </a:rPr>
                  <a:t>mol</a:t>
                </a:r>
                <a:r>
                  <a:rPr lang="tr-TR" sz="1600" dirty="0">
                    <a:latin typeface="Arial" pitchFamily="34" charset="0"/>
                    <a:cs typeface="Arial" pitchFamily="34" charset="0"/>
                  </a:rPr>
                  <a:t> sayısı arasında m = NM (veya bir birim hacim için p = CM) bağıntısı vardır; burada M maddenin </a:t>
                </a:r>
                <a:r>
                  <a:rPr lang="tr-TR" sz="1600" dirty="0" err="1">
                    <a:latin typeface="Arial" pitchFamily="34" charset="0"/>
                    <a:cs typeface="Arial" pitchFamily="34" charset="0"/>
                  </a:rPr>
                  <a:t>mol</a:t>
                </a:r>
                <a:r>
                  <a:rPr lang="tr-TR" sz="1600" dirty="0">
                    <a:latin typeface="Arial" pitchFamily="34" charset="0"/>
                    <a:cs typeface="Arial" pitchFamily="34" charset="0"/>
                  </a:rPr>
                  <a:t> kütlesidir (molekül ağırlık olarak da adlandırılır). Bir maddenin 1 </a:t>
                </a:r>
                <a:r>
                  <a:rPr lang="tr-TR" sz="1600" dirty="0" err="1">
                    <a:latin typeface="Arial" pitchFamily="34" charset="0"/>
                    <a:cs typeface="Arial" pitchFamily="34" charset="0"/>
                  </a:rPr>
                  <a:t>kmol</a:t>
                </a:r>
                <a:r>
                  <a:rPr lang="tr-TR" sz="1600" dirty="0">
                    <a:latin typeface="Arial" pitchFamily="34" charset="0"/>
                    <a:cs typeface="Arial" pitchFamily="34" charset="0"/>
                  </a:rPr>
                  <a:t> ’unun kütlesi M kg ve dolayısıyla N </a:t>
                </a:r>
                <a:r>
                  <a:rPr lang="tr-TR" sz="1600" dirty="0" err="1">
                    <a:latin typeface="Arial" pitchFamily="34" charset="0"/>
                    <a:cs typeface="Arial" pitchFamily="34" charset="0"/>
                  </a:rPr>
                  <a:t>kmol</a:t>
                </a:r>
                <a:r>
                  <a:rPr lang="tr-TR" sz="1600" dirty="0">
                    <a:latin typeface="Arial" pitchFamily="34" charset="0"/>
                    <a:cs typeface="Arial" pitchFamily="34" charset="0"/>
                  </a:rPr>
                  <a:t> ’un kütlesi NM kg olduğundan beklenen budur. Bu sebeple kütle ile </a:t>
                </a:r>
                <a:r>
                  <a:rPr lang="tr-TR" sz="1600" dirty="0" err="1">
                    <a:latin typeface="Arial" pitchFamily="34" charset="0"/>
                    <a:cs typeface="Arial" pitchFamily="34" charset="0"/>
                  </a:rPr>
                  <a:t>mol</a:t>
                </a:r>
                <a:r>
                  <a:rPr lang="tr-TR" sz="1600" dirty="0">
                    <a:latin typeface="Arial" pitchFamily="34" charset="0"/>
                    <a:cs typeface="Arial" pitchFamily="34" charset="0"/>
                  </a:rPr>
                  <a:t> esaslı derişimler arasında,</a:t>
                </a:r>
              </a:p>
              <a:p>
                <a:endParaRPr lang="tr-TR" sz="1600" dirty="0">
                  <a:latin typeface="Arial" pitchFamily="34" charset="0"/>
                  <a:cs typeface="Arial" pitchFamily="34" charset="0"/>
                </a:endParaRPr>
              </a:p>
              <a:p>
                <a14:m>
                  <m:oMath xmlns:m="http://schemas.openxmlformats.org/officeDocument/2006/math">
                    <m:r>
                      <m:rPr>
                        <m:nor/>
                      </m:rPr>
                      <a:rPr lang="tr-TR" sz="1600" b="0" i="0" dirty="0" smtClean="0">
                        <a:latin typeface="Arial" pitchFamily="34" charset="0"/>
                        <a:cs typeface="Arial" pitchFamily="34" charset="0"/>
                      </a:rPr>
                      <m:t>                         </m:t>
                    </m:r>
                    <m:r>
                      <m:rPr>
                        <m:nor/>
                      </m:rPr>
                      <a:rPr lang="tr-TR" sz="1600" dirty="0" smtClean="0">
                        <a:solidFill>
                          <a:schemeClr val="accent6">
                            <a:lumMod val="75000"/>
                          </a:schemeClr>
                        </a:solidFill>
                        <a:latin typeface="Arial" pitchFamily="34" charset="0"/>
                        <a:cs typeface="Arial" pitchFamily="34" charset="0"/>
                      </a:rPr>
                      <m:t>C</m:t>
                    </m:r>
                    <m:r>
                      <m:rPr>
                        <m:nor/>
                      </m:rPr>
                      <a:rPr lang="tr-TR" sz="1600" baseline="-25000" dirty="0" smtClean="0">
                        <a:solidFill>
                          <a:schemeClr val="accent6">
                            <a:lumMod val="75000"/>
                          </a:schemeClr>
                        </a:solidFill>
                        <a:latin typeface="Arial" pitchFamily="34" charset="0"/>
                        <a:cs typeface="Arial" pitchFamily="34" charset="0"/>
                      </a:rPr>
                      <m:t>i</m:t>
                    </m:r>
                  </m:oMath>
                </a14:m>
                <a:r>
                  <a:rPr lang="tr-TR" sz="1600" dirty="0">
                    <a:solidFill>
                      <a:schemeClr val="accent6">
                        <a:lumMod val="75000"/>
                      </a:schemeClr>
                    </a:solidFill>
                    <a:latin typeface="Arial" pitchFamily="34" charset="0"/>
                    <a:cs typeface="Arial" pitchFamily="34" charset="0"/>
                  </a:rPr>
                  <a:t> = </a:t>
                </a:r>
                <a14:m>
                  <m:oMath xmlns:m="http://schemas.openxmlformats.org/officeDocument/2006/math">
                    <m:f>
                      <m:fPr>
                        <m:ctrlPr>
                          <a:rPr lang="tr-TR" sz="1600" i="1" smtClean="0">
                            <a:solidFill>
                              <a:schemeClr val="accent6">
                                <a:lumMod val="75000"/>
                              </a:schemeClr>
                            </a:solidFill>
                            <a:latin typeface="Cambria Math" panose="02040503050406030204" pitchFamily="18" charset="0"/>
                            <a:cs typeface="Arial" pitchFamily="34" charset="0"/>
                          </a:rPr>
                        </m:ctrlPr>
                      </m:fPr>
                      <m:num>
                        <m:r>
                          <m:rPr>
                            <m:nor/>
                          </m:rPr>
                          <a:rPr lang="tr-TR" sz="1600" b="0" i="0" smtClean="0">
                            <a:solidFill>
                              <a:schemeClr val="accent6">
                                <a:lumMod val="75000"/>
                              </a:schemeClr>
                            </a:solidFill>
                            <a:latin typeface="Cambria Math"/>
                            <a:cs typeface="Arial" pitchFamily="34" charset="0"/>
                          </a:rPr>
                          <m:t>p</m:t>
                        </m:r>
                        <m:r>
                          <m:rPr>
                            <m:nor/>
                          </m:rPr>
                          <a:rPr lang="tr-TR" sz="1600" baseline="-25000" dirty="0">
                            <a:solidFill>
                              <a:schemeClr val="accent6">
                                <a:lumMod val="75000"/>
                              </a:schemeClr>
                            </a:solidFill>
                            <a:latin typeface="Arial" pitchFamily="34" charset="0"/>
                            <a:cs typeface="Arial" pitchFamily="34" charset="0"/>
                          </a:rPr>
                          <m:t>i</m:t>
                        </m:r>
                      </m:num>
                      <m:den>
                        <m:r>
                          <m:rPr>
                            <m:nor/>
                          </m:rPr>
                          <a:rPr lang="tr-TR" sz="1600" b="0" i="0" smtClean="0">
                            <a:solidFill>
                              <a:schemeClr val="accent6">
                                <a:lumMod val="75000"/>
                              </a:schemeClr>
                            </a:solidFill>
                            <a:latin typeface="Cambria Math"/>
                            <a:cs typeface="Arial" pitchFamily="34" charset="0"/>
                          </a:rPr>
                          <m:t>M</m:t>
                        </m:r>
                        <m:r>
                          <m:rPr>
                            <m:nor/>
                          </m:rPr>
                          <a:rPr lang="tr-TR" sz="1600" baseline="-25000" dirty="0">
                            <a:solidFill>
                              <a:schemeClr val="accent6">
                                <a:lumMod val="75000"/>
                              </a:schemeClr>
                            </a:solidFill>
                            <a:latin typeface="Arial" pitchFamily="34" charset="0"/>
                            <a:cs typeface="Arial" pitchFamily="34" charset="0"/>
                          </a:rPr>
                          <m:t>i</m:t>
                        </m:r>
                      </m:den>
                    </m:f>
                  </m:oMath>
                </a14:m>
                <a:r>
                  <a:rPr lang="tr-TR" sz="1600" dirty="0">
                    <a:solidFill>
                      <a:schemeClr val="accent6">
                        <a:lumMod val="75000"/>
                      </a:schemeClr>
                    </a:solidFill>
                    <a:latin typeface="Arial" pitchFamily="34" charset="0"/>
                    <a:cs typeface="Arial" pitchFamily="34" charset="0"/>
                  </a:rPr>
                  <a:t> ( i bileşen için )    ve    C = </a:t>
                </a:r>
                <a14:m>
                  <m:oMath xmlns:m="http://schemas.openxmlformats.org/officeDocument/2006/math">
                    <m:f>
                      <m:fPr>
                        <m:ctrlPr>
                          <a:rPr lang="tr-TR" sz="1600" i="1" smtClean="0">
                            <a:solidFill>
                              <a:schemeClr val="accent6">
                                <a:lumMod val="75000"/>
                              </a:schemeClr>
                            </a:solidFill>
                            <a:latin typeface="Cambria Math" panose="02040503050406030204" pitchFamily="18" charset="0"/>
                            <a:cs typeface="Arial" pitchFamily="34" charset="0"/>
                          </a:rPr>
                        </m:ctrlPr>
                      </m:fPr>
                      <m:num>
                        <m:r>
                          <a:rPr lang="tr-TR" sz="1600" b="0" i="1" smtClean="0">
                            <a:solidFill>
                              <a:schemeClr val="accent6">
                                <a:lumMod val="75000"/>
                              </a:schemeClr>
                            </a:solidFill>
                            <a:latin typeface="Cambria Math"/>
                            <a:cs typeface="Arial" pitchFamily="34" charset="0"/>
                          </a:rPr>
                          <m:t>𝑝</m:t>
                        </m:r>
                      </m:num>
                      <m:den>
                        <m:r>
                          <a:rPr lang="tr-TR" sz="1600" b="0" i="1" smtClean="0">
                            <a:solidFill>
                              <a:schemeClr val="accent6">
                                <a:lumMod val="75000"/>
                              </a:schemeClr>
                            </a:solidFill>
                            <a:latin typeface="Cambria Math"/>
                            <a:cs typeface="Arial" pitchFamily="34" charset="0"/>
                          </a:rPr>
                          <m:t>𝑀</m:t>
                        </m:r>
                      </m:den>
                    </m:f>
                  </m:oMath>
                </a14:m>
                <a:r>
                  <a:rPr lang="tr-TR" sz="1600" dirty="0">
                    <a:solidFill>
                      <a:schemeClr val="accent6">
                        <a:lumMod val="75000"/>
                      </a:schemeClr>
                    </a:solidFill>
                    <a:latin typeface="Arial" pitchFamily="34" charset="0"/>
                    <a:cs typeface="Arial" pitchFamily="34" charset="0"/>
                  </a:rPr>
                  <a:t>    ( karışım için )</a:t>
                </a:r>
              </a:p>
            </p:txBody>
          </p:sp>
        </mc:Choice>
        <mc:Fallback xmlns="">
          <p:sp>
            <p:nvSpPr>
              <p:cNvPr id="4" name="Dikdörtgen 3"/>
              <p:cNvSpPr>
                <a:spLocks noRot="1" noChangeAspect="1" noMove="1" noResize="1" noEditPoints="1" noAdjustHandles="1" noChangeArrowheads="1" noChangeShapeType="1" noTextEdit="1"/>
              </p:cNvSpPr>
              <p:nvPr/>
            </p:nvSpPr>
            <p:spPr>
              <a:xfrm>
                <a:off x="107504" y="1268760"/>
                <a:ext cx="7914010" cy="2168735"/>
              </a:xfrm>
              <a:prstGeom prst="rect">
                <a:avLst/>
              </a:prstGeom>
              <a:blipFill rotWithShape="1">
                <a:blip r:embed="rId3"/>
                <a:stretch>
                  <a:fillRect l="-462" t="-843" b="-1404"/>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6" name="Dikdörtgen 5"/>
              <p:cNvSpPr/>
              <p:nvPr/>
            </p:nvSpPr>
            <p:spPr>
              <a:xfrm>
                <a:off x="179512" y="3437495"/>
                <a:ext cx="7560840" cy="985141"/>
              </a:xfrm>
              <a:prstGeom prst="rect">
                <a:avLst/>
              </a:prstGeom>
            </p:spPr>
            <p:txBody>
              <a:bodyPr wrap="square">
                <a:spAutoFit/>
              </a:bodyPr>
              <a:lstStyle/>
              <a:p>
                <a:r>
                  <a:rPr lang="tr-TR" sz="1600" dirty="0">
                    <a:latin typeface="Arial" pitchFamily="34" charset="0"/>
                    <a:cs typeface="Arial" pitchFamily="34" charset="0"/>
                  </a:rPr>
                  <a:t>ilişkisi vardır; burada M karışımın </a:t>
                </a:r>
                <a:r>
                  <a:rPr lang="tr-TR" sz="1600" dirty="0" err="1">
                    <a:latin typeface="Arial" pitchFamily="34" charset="0"/>
                    <a:cs typeface="Arial" pitchFamily="34" charset="0"/>
                  </a:rPr>
                  <a:t>mol</a:t>
                </a:r>
                <a:r>
                  <a:rPr lang="tr-TR" sz="1600" dirty="0">
                    <a:latin typeface="Arial" pitchFamily="34" charset="0"/>
                    <a:cs typeface="Arial" pitchFamily="34" charset="0"/>
                  </a:rPr>
                  <a:t> kütlesi olup,</a:t>
                </a:r>
              </a:p>
              <a:p>
                <a:r>
                  <a:rPr lang="tr-TR" sz="1600" dirty="0">
                    <a:latin typeface="Arial" pitchFamily="34" charset="0"/>
                    <a:cs typeface="Arial" pitchFamily="34" charset="0"/>
                  </a:rPr>
                  <a:t>                      </a:t>
                </a:r>
              </a:p>
              <a:p>
                <a:r>
                  <a:rPr lang="tr-TR" sz="1600" dirty="0">
                    <a:latin typeface="Arial" pitchFamily="34" charset="0"/>
                    <a:cs typeface="Arial" pitchFamily="34" charset="0"/>
                  </a:rPr>
                  <a:t>                       </a:t>
                </a:r>
                <a:r>
                  <a:rPr lang="tr-TR" sz="1600" dirty="0">
                    <a:solidFill>
                      <a:schemeClr val="accent6">
                        <a:lumMod val="75000"/>
                      </a:schemeClr>
                    </a:solidFill>
                    <a:latin typeface="Arial" pitchFamily="34" charset="0"/>
                    <a:cs typeface="Arial" pitchFamily="34" charset="0"/>
                  </a:rPr>
                  <a:t>M = </a:t>
                </a:r>
                <a14:m>
                  <m:oMath xmlns:m="http://schemas.openxmlformats.org/officeDocument/2006/math">
                    <m:f>
                      <m:fPr>
                        <m:ctrlPr>
                          <a:rPr lang="tr-TR" sz="1600" i="1" smtClean="0">
                            <a:solidFill>
                              <a:schemeClr val="accent6">
                                <a:lumMod val="75000"/>
                              </a:schemeClr>
                            </a:solidFill>
                            <a:latin typeface="Cambria Math" panose="02040503050406030204" pitchFamily="18" charset="0"/>
                            <a:cs typeface="Arial" pitchFamily="34" charset="0"/>
                          </a:rPr>
                        </m:ctrlPr>
                      </m:fPr>
                      <m:num>
                        <m:r>
                          <a:rPr lang="tr-TR" sz="1600" b="0" i="1" smtClean="0">
                            <a:solidFill>
                              <a:schemeClr val="accent6">
                                <a:lumMod val="75000"/>
                              </a:schemeClr>
                            </a:solidFill>
                            <a:latin typeface="Cambria Math"/>
                            <a:cs typeface="Arial" pitchFamily="34" charset="0"/>
                          </a:rPr>
                          <m:t>𝑚</m:t>
                        </m:r>
                      </m:num>
                      <m:den>
                        <m:r>
                          <a:rPr lang="tr-TR" sz="1600" b="0" i="1" smtClean="0">
                            <a:solidFill>
                              <a:schemeClr val="accent6">
                                <a:lumMod val="75000"/>
                              </a:schemeClr>
                            </a:solidFill>
                            <a:latin typeface="Cambria Math"/>
                            <a:cs typeface="Arial" pitchFamily="34" charset="0"/>
                          </a:rPr>
                          <m:t>𝑁</m:t>
                        </m:r>
                      </m:den>
                    </m:f>
                  </m:oMath>
                </a14:m>
                <a:r>
                  <a:rPr lang="tr-TR" sz="1600" dirty="0">
                    <a:solidFill>
                      <a:schemeClr val="accent6">
                        <a:lumMod val="75000"/>
                      </a:schemeClr>
                    </a:solidFill>
                    <a:latin typeface="Arial" pitchFamily="34" charset="0"/>
                    <a:cs typeface="Arial" pitchFamily="34" charset="0"/>
                  </a:rPr>
                  <a:t> = </a:t>
                </a:r>
                <a14:m>
                  <m:oMath xmlns:m="http://schemas.openxmlformats.org/officeDocument/2006/math">
                    <m:f>
                      <m:fPr>
                        <m:ctrlPr>
                          <a:rPr lang="tr-TR" sz="1600" i="1" smtClean="0">
                            <a:solidFill>
                              <a:schemeClr val="accent6">
                                <a:lumMod val="75000"/>
                              </a:schemeClr>
                            </a:solidFill>
                            <a:latin typeface="Cambria Math" panose="02040503050406030204" pitchFamily="18" charset="0"/>
                            <a:cs typeface="Arial" pitchFamily="34" charset="0"/>
                          </a:rPr>
                        </m:ctrlPr>
                      </m:fPr>
                      <m:num>
                        <m:r>
                          <m:rPr>
                            <m:nor/>
                          </m:rPr>
                          <a:rPr lang="tr-TR" sz="1600" dirty="0">
                            <a:solidFill>
                              <a:schemeClr val="accent6">
                                <a:lumMod val="75000"/>
                              </a:schemeClr>
                            </a:solidFill>
                            <a:latin typeface="Cambria Math"/>
                            <a:ea typeface="Cambria Math"/>
                            <a:cs typeface="Arial" pitchFamily="34" charset="0"/>
                          </a:rPr>
                          <m:t>𝜮</m:t>
                        </m:r>
                        <m:r>
                          <m:rPr>
                            <m:nor/>
                          </m:rPr>
                          <a:rPr lang="tr-TR" sz="1600" dirty="0">
                            <a:solidFill>
                              <a:schemeClr val="accent6">
                                <a:lumMod val="75000"/>
                              </a:schemeClr>
                            </a:solidFill>
                            <a:latin typeface="Cambria Math"/>
                            <a:ea typeface="Cambria Math"/>
                            <a:cs typeface="Arial" pitchFamily="34" charset="0"/>
                          </a:rPr>
                          <m:t> </m:t>
                        </m:r>
                        <m:r>
                          <m:rPr>
                            <m:nor/>
                          </m:rPr>
                          <a:rPr lang="tr-TR" sz="1600" dirty="0">
                            <a:solidFill>
                              <a:schemeClr val="accent6">
                                <a:lumMod val="75000"/>
                              </a:schemeClr>
                            </a:solidFill>
                            <a:latin typeface="Arial" pitchFamily="34" charset="0"/>
                            <a:cs typeface="Arial" pitchFamily="34" charset="0"/>
                          </a:rPr>
                          <m:t>N</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 </m:t>
                        </m:r>
                        <m:r>
                          <m:rPr>
                            <m:nor/>
                          </m:rPr>
                          <a:rPr lang="tr-TR" sz="1600" dirty="0">
                            <a:solidFill>
                              <a:schemeClr val="accent6">
                                <a:lumMod val="75000"/>
                              </a:schemeClr>
                            </a:solidFill>
                            <a:latin typeface="Arial" pitchFamily="34" charset="0"/>
                            <a:cs typeface="Arial" pitchFamily="34" charset="0"/>
                          </a:rPr>
                          <m:t>Mi</m:t>
                        </m:r>
                      </m:num>
                      <m:den>
                        <m:r>
                          <a:rPr lang="tr-TR" sz="1600" b="0" i="1" smtClean="0">
                            <a:solidFill>
                              <a:schemeClr val="accent6">
                                <a:lumMod val="75000"/>
                              </a:schemeClr>
                            </a:solidFill>
                            <a:latin typeface="Cambria Math"/>
                            <a:cs typeface="Arial" pitchFamily="34" charset="0"/>
                          </a:rPr>
                          <m:t>𝑁</m:t>
                        </m:r>
                      </m:den>
                    </m:f>
                  </m:oMath>
                </a14:m>
                <a:r>
                  <a:rPr lang="tr-TR" sz="1600" dirty="0">
                    <a:solidFill>
                      <a:schemeClr val="accent6">
                        <a:lumMod val="75000"/>
                      </a:schemeClr>
                    </a:solidFill>
                    <a:latin typeface="Arial" pitchFamily="34" charset="0"/>
                    <a:cs typeface="Arial" pitchFamily="34" charset="0"/>
                  </a:rPr>
                  <a:t>  = </a:t>
                </a:r>
                <a:r>
                  <a:rPr lang="tr-TR" sz="1600" dirty="0">
                    <a:solidFill>
                      <a:schemeClr val="accent6">
                        <a:lumMod val="75000"/>
                      </a:schemeClr>
                    </a:solidFill>
                    <a:latin typeface="Cambria Math"/>
                    <a:ea typeface="Cambria Math"/>
                    <a:cs typeface="Arial" pitchFamily="34" charset="0"/>
                  </a:rPr>
                  <a:t>𝜮 </a:t>
                </a:r>
                <a14:m>
                  <m:oMath xmlns:m="http://schemas.openxmlformats.org/officeDocument/2006/math">
                    <m:f>
                      <m:fPr>
                        <m:ctrlPr>
                          <a:rPr lang="tr-TR" sz="1600" i="1" smtClean="0">
                            <a:solidFill>
                              <a:schemeClr val="accent6">
                                <a:lumMod val="75000"/>
                              </a:schemeClr>
                            </a:solidFill>
                            <a:latin typeface="Cambria Math" panose="02040503050406030204" pitchFamily="18" charset="0"/>
                            <a:ea typeface="Cambria Math"/>
                            <a:cs typeface="Arial" pitchFamily="34" charset="0"/>
                          </a:rPr>
                        </m:ctrlPr>
                      </m:fPr>
                      <m:num>
                        <m:r>
                          <m:rPr>
                            <m:nor/>
                          </m:rPr>
                          <a:rPr lang="tr-TR" sz="1600" dirty="0">
                            <a:solidFill>
                              <a:schemeClr val="accent6">
                                <a:lumMod val="75000"/>
                              </a:schemeClr>
                            </a:solidFill>
                            <a:latin typeface="Arial" pitchFamily="34" charset="0"/>
                            <a:cs typeface="Arial" pitchFamily="34" charset="0"/>
                          </a:rPr>
                          <m:t>N</m:t>
                        </m:r>
                        <m:r>
                          <m:rPr>
                            <m:nor/>
                          </m:rPr>
                          <a:rPr lang="tr-TR" sz="1600" baseline="-25000" dirty="0">
                            <a:solidFill>
                              <a:schemeClr val="accent6">
                                <a:lumMod val="75000"/>
                              </a:schemeClr>
                            </a:solidFill>
                            <a:latin typeface="Arial" pitchFamily="34" charset="0"/>
                            <a:cs typeface="Arial" pitchFamily="34" charset="0"/>
                          </a:rPr>
                          <m:t>i</m:t>
                        </m:r>
                      </m:num>
                      <m:den>
                        <m:r>
                          <a:rPr lang="tr-TR" sz="1600" b="0" i="1" smtClean="0">
                            <a:solidFill>
                              <a:schemeClr val="accent6">
                                <a:lumMod val="75000"/>
                              </a:schemeClr>
                            </a:solidFill>
                            <a:latin typeface="Cambria Math"/>
                            <a:ea typeface="Cambria Math"/>
                            <a:cs typeface="Arial" pitchFamily="34" charset="0"/>
                          </a:rPr>
                          <m:t>𝑁</m:t>
                        </m:r>
                      </m:den>
                    </m:f>
                    <m:r>
                      <m:rPr>
                        <m:nor/>
                      </m:rPr>
                      <a:rPr lang="tr-TR" sz="1600" b="0" i="0" dirty="0" smtClean="0">
                        <a:solidFill>
                          <a:schemeClr val="accent6">
                            <a:lumMod val="75000"/>
                          </a:schemeClr>
                        </a:solidFill>
                        <a:latin typeface="Arial" pitchFamily="34" charset="0"/>
                        <a:cs typeface="Arial" pitchFamily="34" charset="0"/>
                      </a:rPr>
                      <m:t>M</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 </m:t>
                    </m:r>
                  </m:oMath>
                </a14:m>
                <a:r>
                  <a:rPr lang="tr-TR" sz="1600" dirty="0">
                    <a:solidFill>
                      <a:schemeClr val="accent6">
                        <a:lumMod val="75000"/>
                      </a:schemeClr>
                    </a:solidFill>
                    <a:latin typeface="Arial" pitchFamily="34" charset="0"/>
                    <a:cs typeface="Arial" pitchFamily="34" charset="0"/>
                  </a:rPr>
                  <a:t>= </a:t>
                </a:r>
                <a:r>
                  <a:rPr lang="tr-TR" sz="1600" dirty="0">
                    <a:solidFill>
                      <a:schemeClr val="accent6">
                        <a:lumMod val="75000"/>
                      </a:schemeClr>
                    </a:solidFill>
                    <a:latin typeface="Cambria Math"/>
                    <a:ea typeface="Cambria Math"/>
                    <a:cs typeface="Arial" pitchFamily="34" charset="0"/>
                  </a:rPr>
                  <a:t>𝜮 </a:t>
                </a:r>
                <a:r>
                  <a:rPr lang="tr-TR" sz="1600" dirty="0" err="1">
                    <a:solidFill>
                      <a:schemeClr val="accent6">
                        <a:lumMod val="75000"/>
                      </a:schemeClr>
                    </a:solidFill>
                    <a:latin typeface="Arial" pitchFamily="34" charset="0"/>
                    <a:cs typeface="Arial" pitchFamily="34" charset="0"/>
                  </a:rPr>
                  <a:t>y</a:t>
                </a:r>
                <a:r>
                  <a:rPr lang="tr-TR" sz="1600" baseline="-25000" dirty="0" err="1">
                    <a:solidFill>
                      <a:schemeClr val="accent6">
                        <a:lumMod val="75000"/>
                      </a:schemeClr>
                    </a:solidFill>
                    <a:latin typeface="Arial" pitchFamily="34" charset="0"/>
                    <a:cs typeface="Arial" pitchFamily="34" charset="0"/>
                  </a:rPr>
                  <a:t>i</a:t>
                </a:r>
                <a:r>
                  <a:rPr lang="tr-TR" sz="1600" dirty="0">
                    <a:solidFill>
                      <a:schemeClr val="accent6">
                        <a:lumMod val="75000"/>
                      </a:schemeClr>
                    </a:solidFill>
                    <a:cs typeface="Arial" pitchFamily="34" charset="0"/>
                  </a:rPr>
                  <a:t> </a:t>
                </a:r>
                <a14:m>
                  <m:oMath xmlns:m="http://schemas.openxmlformats.org/officeDocument/2006/math">
                    <m:r>
                      <m:rPr>
                        <m:nor/>
                      </m:rPr>
                      <a:rPr lang="tr-TR" sz="1600" dirty="0">
                        <a:solidFill>
                          <a:schemeClr val="accent6">
                            <a:lumMod val="75000"/>
                          </a:schemeClr>
                        </a:solidFill>
                        <a:latin typeface="Arial" pitchFamily="34" charset="0"/>
                        <a:cs typeface="Arial" pitchFamily="34" charset="0"/>
                      </a:rPr>
                      <m:t>M</m:t>
                    </m:r>
                    <m:r>
                      <m:rPr>
                        <m:nor/>
                      </m:rPr>
                      <a:rPr lang="tr-TR" sz="1600" baseline="-25000" dirty="0">
                        <a:solidFill>
                          <a:schemeClr val="accent6">
                            <a:lumMod val="75000"/>
                          </a:schemeClr>
                        </a:solidFill>
                        <a:latin typeface="Arial" pitchFamily="34" charset="0"/>
                        <a:cs typeface="Arial" pitchFamily="34" charset="0"/>
                      </a:rPr>
                      <m:t>i</m:t>
                    </m:r>
                  </m:oMath>
                </a14:m>
                <a:endParaRPr lang="tr-TR" sz="1600" dirty="0">
                  <a:solidFill>
                    <a:schemeClr val="accent6">
                      <a:lumMod val="75000"/>
                    </a:schemeClr>
                  </a:solidFill>
                  <a:latin typeface="Arial" pitchFamily="34" charset="0"/>
                  <a:cs typeface="Arial" pitchFamily="34" charset="0"/>
                </a:endParaRPr>
              </a:p>
            </p:txBody>
          </p:sp>
        </mc:Choice>
        <mc:Fallback xmlns="">
          <p:sp>
            <p:nvSpPr>
              <p:cNvPr id="6" name="Dikdörtgen 5"/>
              <p:cNvSpPr>
                <a:spLocks noRot="1" noChangeAspect="1" noMove="1" noResize="1" noEditPoints="1" noAdjustHandles="1" noChangeArrowheads="1" noChangeShapeType="1" noTextEdit="1"/>
              </p:cNvSpPr>
              <p:nvPr/>
            </p:nvSpPr>
            <p:spPr>
              <a:xfrm>
                <a:off x="179512" y="3437495"/>
                <a:ext cx="7560840" cy="985141"/>
              </a:xfrm>
              <a:prstGeom prst="rect">
                <a:avLst/>
              </a:prstGeom>
              <a:blipFill rotWithShape="1">
                <a:blip r:embed="rId4"/>
                <a:stretch>
                  <a:fillRect l="-403" t="-1863" b="-1863"/>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8" name="Dikdörtgen 7"/>
              <p:cNvSpPr/>
              <p:nvPr/>
            </p:nvSpPr>
            <p:spPr>
              <a:xfrm>
                <a:off x="179512" y="4517158"/>
                <a:ext cx="7842002" cy="989245"/>
              </a:xfrm>
              <a:prstGeom prst="rect">
                <a:avLst/>
              </a:prstGeom>
            </p:spPr>
            <p:txBody>
              <a:bodyPr wrap="square">
                <a:spAutoFit/>
              </a:bodyPr>
              <a:lstStyle/>
              <a:p>
                <a:r>
                  <a:rPr lang="tr-TR" sz="1600" dirty="0">
                    <a:latin typeface="Arial" pitchFamily="34" charset="0"/>
                    <a:cs typeface="Arial" pitchFamily="34" charset="0"/>
                  </a:rPr>
                  <a:t>ifadesinden bulunabilir. Bir karışımın i bileşeninin kütle ve </a:t>
                </a:r>
                <a:r>
                  <a:rPr lang="tr-TR" sz="1600" dirty="0" err="1">
                    <a:latin typeface="Arial" pitchFamily="34" charset="0"/>
                    <a:cs typeface="Arial" pitchFamily="34" charset="0"/>
                  </a:rPr>
                  <a:t>mol</a:t>
                </a:r>
                <a:r>
                  <a:rPr lang="tr-TR" sz="1600" dirty="0">
                    <a:latin typeface="Arial" pitchFamily="34" charset="0"/>
                    <a:cs typeface="Arial" pitchFamily="34" charset="0"/>
                  </a:rPr>
                  <a:t> kesirleri arasında,</a:t>
                </a:r>
              </a:p>
              <a:p>
                <a:endParaRPr lang="tr-TR" sz="1600" dirty="0">
                  <a:solidFill>
                    <a:schemeClr val="accent6">
                      <a:lumMod val="75000"/>
                    </a:schemeClr>
                  </a:solidFill>
                  <a:latin typeface="Arial" pitchFamily="34" charset="0"/>
                  <a:cs typeface="Arial" pitchFamily="34" charset="0"/>
                </a:endParaRPr>
              </a:p>
              <a:p>
                <a:r>
                  <a:rPr lang="tr-TR" sz="1600" dirty="0">
                    <a:solidFill>
                      <a:schemeClr val="accent6">
                        <a:lumMod val="75000"/>
                      </a:schemeClr>
                    </a:solidFill>
                    <a:latin typeface="Arial" pitchFamily="34" charset="0"/>
                    <a:cs typeface="Arial" pitchFamily="34" charset="0"/>
                  </a:rPr>
                  <a:t>                      W</a:t>
                </a:r>
                <a:r>
                  <a:rPr lang="tr-TR" sz="1600" baseline="-25000" dirty="0" err="1">
                    <a:solidFill>
                      <a:schemeClr val="accent6">
                        <a:lumMod val="75000"/>
                      </a:schemeClr>
                    </a:solidFill>
                    <a:latin typeface="Arial" pitchFamily="34" charset="0"/>
                    <a:cs typeface="Arial" pitchFamily="34" charset="0"/>
                  </a:rPr>
                  <a:t>i</a:t>
                </a:r>
                <a:r>
                  <a:rPr lang="tr-TR" sz="1600" baseline="-25000" dirty="0">
                    <a:solidFill>
                      <a:schemeClr val="accent6">
                        <a:lumMod val="75000"/>
                      </a:schemeClr>
                    </a:solidFill>
                    <a:latin typeface="Arial" pitchFamily="34" charset="0"/>
                    <a:cs typeface="Arial" pitchFamily="34" charset="0"/>
                  </a:rPr>
                  <a:t> </a:t>
                </a:r>
                <a:r>
                  <a:rPr lang="tr-TR" sz="1600" dirty="0">
                    <a:solidFill>
                      <a:schemeClr val="accent6">
                        <a:lumMod val="75000"/>
                      </a:schemeClr>
                    </a:solidFill>
                    <a:latin typeface="Arial" pitchFamily="34" charset="0"/>
                    <a:cs typeface="Arial" pitchFamily="34" charset="0"/>
                  </a:rPr>
                  <a:t> = </a:t>
                </a:r>
                <a14:m>
                  <m:oMath xmlns:m="http://schemas.openxmlformats.org/officeDocument/2006/math">
                    <m:f>
                      <m:fPr>
                        <m:ctrlPr>
                          <a:rPr lang="tr-TR" sz="1600" i="1">
                            <a:solidFill>
                              <a:schemeClr val="accent6">
                                <a:lumMod val="75000"/>
                              </a:schemeClr>
                            </a:solidFill>
                            <a:latin typeface="Cambria Math" panose="02040503050406030204" pitchFamily="18" charset="0"/>
                            <a:cs typeface="Arial" pitchFamily="34" charset="0"/>
                          </a:rPr>
                        </m:ctrlPr>
                      </m:fPr>
                      <m:num>
                        <m:r>
                          <m:rPr>
                            <m:nor/>
                          </m:rPr>
                          <a:rPr lang="tr-TR" sz="1600" dirty="0">
                            <a:solidFill>
                              <a:schemeClr val="accent6">
                                <a:lumMod val="75000"/>
                              </a:schemeClr>
                            </a:solidFill>
                            <a:latin typeface="Arial" pitchFamily="34" charset="0"/>
                            <a:cs typeface="Arial" pitchFamily="34" charset="0"/>
                          </a:rPr>
                          <m:t>p</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 </m:t>
                        </m:r>
                      </m:num>
                      <m:den>
                        <m:r>
                          <a:rPr lang="tr-TR" sz="1600" i="1">
                            <a:solidFill>
                              <a:schemeClr val="accent6">
                                <a:lumMod val="75000"/>
                              </a:schemeClr>
                            </a:solidFill>
                            <a:latin typeface="Cambria Math"/>
                            <a:cs typeface="Arial" pitchFamily="34" charset="0"/>
                          </a:rPr>
                          <m:t>𝑝</m:t>
                        </m:r>
                      </m:den>
                    </m:f>
                  </m:oMath>
                </a14:m>
                <a:r>
                  <a:rPr lang="tr-TR" sz="1600" dirty="0">
                    <a:solidFill>
                      <a:schemeClr val="accent6">
                        <a:lumMod val="75000"/>
                      </a:schemeClr>
                    </a:solidFill>
                    <a:latin typeface="Arial" pitchFamily="34" charset="0"/>
                    <a:cs typeface="Arial" pitchFamily="34" charset="0"/>
                  </a:rPr>
                  <a:t> = </a:t>
                </a:r>
                <a14:m>
                  <m:oMath xmlns:m="http://schemas.openxmlformats.org/officeDocument/2006/math">
                    <m:f>
                      <m:fPr>
                        <m:ctrlPr>
                          <a:rPr lang="tr-TR" sz="1600" i="1" smtClean="0">
                            <a:solidFill>
                              <a:schemeClr val="accent6">
                                <a:lumMod val="75000"/>
                              </a:schemeClr>
                            </a:solidFill>
                            <a:latin typeface="Cambria Math" panose="02040503050406030204" pitchFamily="18" charset="0"/>
                            <a:cs typeface="Arial" pitchFamily="34" charset="0"/>
                          </a:rPr>
                        </m:ctrlPr>
                      </m:fPr>
                      <m:num>
                        <m:r>
                          <m:rPr>
                            <m:nor/>
                          </m:rPr>
                          <a:rPr lang="tr-TR" sz="1600" dirty="0">
                            <a:solidFill>
                              <a:schemeClr val="accent6">
                                <a:lumMod val="75000"/>
                              </a:schemeClr>
                            </a:solidFill>
                            <a:latin typeface="Arial" pitchFamily="34" charset="0"/>
                            <a:cs typeface="Arial" pitchFamily="34" charset="0"/>
                          </a:rPr>
                          <m:t>C</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M</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 </m:t>
                        </m:r>
                      </m:num>
                      <m:den>
                        <m:r>
                          <a:rPr lang="tr-TR" sz="1600" b="0" i="1" smtClean="0">
                            <a:solidFill>
                              <a:schemeClr val="accent6">
                                <a:lumMod val="75000"/>
                              </a:schemeClr>
                            </a:solidFill>
                            <a:latin typeface="Cambria Math"/>
                            <a:cs typeface="Arial" pitchFamily="34" charset="0"/>
                          </a:rPr>
                          <m:t>𝐶𝑀</m:t>
                        </m:r>
                      </m:den>
                    </m:f>
                  </m:oMath>
                </a14:m>
                <a:r>
                  <a:rPr lang="tr-TR" sz="1600" dirty="0">
                    <a:solidFill>
                      <a:schemeClr val="accent6">
                        <a:lumMod val="75000"/>
                      </a:schemeClr>
                    </a:solidFill>
                    <a:latin typeface="Arial" pitchFamily="34" charset="0"/>
                    <a:cs typeface="Arial" pitchFamily="34" charset="0"/>
                  </a:rPr>
                  <a:t> = </a:t>
                </a:r>
                <a:r>
                  <a:rPr lang="tr-TR" sz="1600" dirty="0" err="1">
                    <a:solidFill>
                      <a:schemeClr val="accent6">
                        <a:lumMod val="75000"/>
                      </a:schemeClr>
                    </a:solidFill>
                    <a:latin typeface="Arial" pitchFamily="34" charset="0"/>
                    <a:cs typeface="Arial" pitchFamily="34" charset="0"/>
                  </a:rPr>
                  <a:t>y</a:t>
                </a:r>
                <a:r>
                  <a:rPr lang="tr-TR" sz="1600" baseline="-25000" dirty="0" err="1">
                    <a:solidFill>
                      <a:schemeClr val="accent6">
                        <a:lumMod val="75000"/>
                      </a:schemeClr>
                    </a:solidFill>
                    <a:latin typeface="Arial" pitchFamily="34" charset="0"/>
                    <a:cs typeface="Arial" pitchFamily="34" charset="0"/>
                  </a:rPr>
                  <a:t>i</a:t>
                </a:r>
                <a:r>
                  <a:rPr lang="tr-TR" sz="1600" dirty="0">
                    <a:solidFill>
                      <a:schemeClr val="accent6">
                        <a:lumMod val="75000"/>
                      </a:schemeClr>
                    </a:solidFill>
                    <a:cs typeface="Arial" pitchFamily="34" charset="0"/>
                  </a:rPr>
                  <a:t> </a:t>
                </a:r>
                <a14:m>
                  <m:oMath xmlns:m="http://schemas.openxmlformats.org/officeDocument/2006/math">
                    <m:f>
                      <m:fPr>
                        <m:ctrlPr>
                          <a:rPr lang="tr-TR" sz="1600" i="1">
                            <a:solidFill>
                              <a:schemeClr val="accent6">
                                <a:lumMod val="75000"/>
                              </a:schemeClr>
                            </a:solidFill>
                            <a:latin typeface="Cambria Math" panose="02040503050406030204" pitchFamily="18" charset="0"/>
                            <a:cs typeface="Arial" pitchFamily="34" charset="0"/>
                          </a:rPr>
                        </m:ctrlPr>
                      </m:fPr>
                      <m:num>
                        <m:r>
                          <m:rPr>
                            <m:nor/>
                          </m:rPr>
                          <a:rPr lang="tr-TR" sz="1600" b="0" i="0" smtClean="0">
                            <a:solidFill>
                              <a:schemeClr val="accent6">
                                <a:lumMod val="75000"/>
                              </a:schemeClr>
                            </a:solidFill>
                            <a:latin typeface="Cambria Math"/>
                            <a:cs typeface="Arial" pitchFamily="34" charset="0"/>
                          </a:rPr>
                          <m:t>M</m:t>
                        </m:r>
                        <m:r>
                          <m:rPr>
                            <m:nor/>
                          </m:rPr>
                          <a:rPr lang="tr-TR" sz="1600" baseline="-25000" dirty="0">
                            <a:solidFill>
                              <a:schemeClr val="accent6">
                                <a:lumMod val="75000"/>
                              </a:schemeClr>
                            </a:solidFill>
                            <a:latin typeface="Arial" pitchFamily="34" charset="0"/>
                            <a:cs typeface="Arial" pitchFamily="34" charset="0"/>
                          </a:rPr>
                          <m:t>i</m:t>
                        </m:r>
                        <m:r>
                          <m:rPr>
                            <m:nor/>
                          </m:rPr>
                          <a:rPr lang="tr-TR" sz="1600" dirty="0">
                            <a:solidFill>
                              <a:schemeClr val="accent6">
                                <a:lumMod val="75000"/>
                              </a:schemeClr>
                            </a:solidFill>
                            <a:latin typeface="Arial" pitchFamily="34" charset="0"/>
                            <a:cs typeface="Arial" pitchFamily="34" charset="0"/>
                          </a:rPr>
                          <m:t> </m:t>
                        </m:r>
                      </m:num>
                      <m:den>
                        <m:r>
                          <a:rPr lang="tr-TR" sz="1600" b="0" i="1" dirty="0" smtClean="0">
                            <a:solidFill>
                              <a:schemeClr val="accent6">
                                <a:lumMod val="75000"/>
                              </a:schemeClr>
                            </a:solidFill>
                            <a:latin typeface="Cambria Math"/>
                            <a:cs typeface="Arial" pitchFamily="34" charset="0"/>
                          </a:rPr>
                          <m:t>𝑀</m:t>
                        </m:r>
                      </m:den>
                    </m:f>
                  </m:oMath>
                </a14:m>
                <a:r>
                  <a:rPr lang="tr-TR" sz="1600" dirty="0">
                    <a:solidFill>
                      <a:schemeClr val="accent6">
                        <a:lumMod val="75000"/>
                      </a:schemeClr>
                    </a:solidFill>
                    <a:latin typeface="Arial" pitchFamily="34" charset="0"/>
                    <a:cs typeface="Arial" pitchFamily="34" charset="0"/>
                  </a:rPr>
                  <a:t> </a:t>
                </a:r>
              </a:p>
            </p:txBody>
          </p:sp>
        </mc:Choice>
        <mc:Fallback xmlns="">
          <p:sp>
            <p:nvSpPr>
              <p:cNvPr id="8" name="Dikdörtgen 7"/>
              <p:cNvSpPr>
                <a:spLocks noRot="1" noChangeAspect="1" noMove="1" noResize="1" noEditPoints="1" noAdjustHandles="1" noChangeArrowheads="1" noChangeShapeType="1" noTextEdit="1"/>
              </p:cNvSpPr>
              <p:nvPr/>
            </p:nvSpPr>
            <p:spPr>
              <a:xfrm>
                <a:off x="179512" y="4517158"/>
                <a:ext cx="7842002" cy="989245"/>
              </a:xfrm>
              <a:prstGeom prst="rect">
                <a:avLst/>
              </a:prstGeom>
              <a:blipFill rotWithShape="1">
                <a:blip r:embed="rId5"/>
                <a:stretch>
                  <a:fillRect l="-389" t="-1852" b="-1235"/>
                </a:stretch>
              </a:blipFill>
            </p:spPr>
            <p:txBody>
              <a:bodyPr/>
              <a:lstStyle/>
              <a:p>
                <a:r>
                  <a:rPr lang="tr-TR">
                    <a:noFill/>
                  </a:rPr>
                  <a:t> </a:t>
                </a:r>
              </a:p>
            </p:txBody>
          </p:sp>
        </mc:Fallback>
      </mc:AlternateContent>
      <p:sp>
        <p:nvSpPr>
          <p:cNvPr id="10" name="Dikdörtgen 9"/>
          <p:cNvSpPr/>
          <p:nvPr/>
        </p:nvSpPr>
        <p:spPr>
          <a:xfrm>
            <a:off x="179512" y="5503783"/>
            <a:ext cx="7797655" cy="1354217"/>
          </a:xfrm>
          <a:prstGeom prst="rect">
            <a:avLst/>
          </a:prstGeom>
        </p:spPr>
        <p:txBody>
          <a:bodyPr wrap="square">
            <a:spAutoFit/>
          </a:bodyPr>
          <a:lstStyle/>
          <a:p>
            <a:r>
              <a:rPr lang="tr-TR" sz="1600" dirty="0">
                <a:latin typeface="Arial" pitchFamily="34" charset="0"/>
                <a:cs typeface="Arial" pitchFamily="34" charset="0"/>
              </a:rPr>
              <a:t>ilişkisi vardır. Yukarıda, bir yerdeki derişim tanımı için iki farklı yaklaşım verilmektedir; hangi yaklaşımın kullanımının daha iyi olduğu merak edilebilir. Gerçekte uygun cevap halihazırdaki duruma bağlıdır. Her iki yaklaşım eşdeğerdir; verilen bir problem için en iyi yaklaşım, istenilen çözümü daha kolay şekilde verendir</a:t>
            </a:r>
            <a:r>
              <a:rPr lang="tr-TR" dirty="0"/>
              <a:t>.</a:t>
            </a:r>
          </a:p>
        </p:txBody>
      </p:sp>
    </p:spTree>
    <p:extLst>
      <p:ext uri="{BB962C8B-B14F-4D97-AF65-F5344CB8AC3E}">
        <p14:creationId xmlns:p14="http://schemas.microsoft.com/office/powerpoint/2010/main" val="37727343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2339</TotalTime>
  <Words>713</Words>
  <Application>Microsoft Office PowerPoint</Application>
  <PresentationFormat>Ekran Gösterisi (4:3)</PresentationFormat>
  <Paragraphs>43</Paragraphs>
  <Slides>5</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5</vt:i4>
      </vt:variant>
    </vt:vector>
  </HeadingPairs>
  <TitlesOfParts>
    <vt:vector size="13" baseType="lpstr">
      <vt:lpstr>Arial</vt:lpstr>
      <vt:lpstr>Calibri</vt:lpstr>
      <vt:lpstr>Calibri Light</vt:lpstr>
      <vt:lpstr>Cambria Math</vt:lpstr>
      <vt:lpstr>Trebuchet MS</vt:lpstr>
      <vt:lpstr>Wingdings</vt:lpstr>
      <vt:lpstr>Wingdings 2</vt:lpstr>
      <vt:lpstr>Zengin</vt:lpstr>
      <vt:lpstr>KÜTLE TRANSfERİ </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ISI VE KÜTLE TRANSERİ</dc:title>
  <dc:creator>user</dc:creator>
  <cp:lastModifiedBy>Birce Mercanoglu Taban</cp:lastModifiedBy>
  <cp:revision>230</cp:revision>
  <dcterms:created xsi:type="dcterms:W3CDTF">2021-04-23T08:56:10Z</dcterms:created>
  <dcterms:modified xsi:type="dcterms:W3CDTF">2021-11-16T07:06:46Z</dcterms:modified>
</cp:coreProperties>
</file>