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3EA0-4275-4013-8884-3D5B1E3653C4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20377-F478-40A7-8659-1A5AB2373F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2779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3EA0-4275-4013-8884-3D5B1E3653C4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20377-F478-40A7-8659-1A5AB2373F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0653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3EA0-4275-4013-8884-3D5B1E3653C4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20377-F478-40A7-8659-1A5AB2373F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694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3EA0-4275-4013-8884-3D5B1E3653C4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20377-F478-40A7-8659-1A5AB2373F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6386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3EA0-4275-4013-8884-3D5B1E3653C4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20377-F478-40A7-8659-1A5AB2373F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6811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3EA0-4275-4013-8884-3D5B1E3653C4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20377-F478-40A7-8659-1A5AB2373F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2346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3EA0-4275-4013-8884-3D5B1E3653C4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20377-F478-40A7-8659-1A5AB2373F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9011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3EA0-4275-4013-8884-3D5B1E3653C4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20377-F478-40A7-8659-1A5AB2373F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2214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3EA0-4275-4013-8884-3D5B1E3653C4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20377-F478-40A7-8659-1A5AB2373F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0687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3EA0-4275-4013-8884-3D5B1E3653C4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20377-F478-40A7-8659-1A5AB2373F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8938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3EA0-4275-4013-8884-3D5B1E3653C4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20377-F478-40A7-8659-1A5AB2373F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6789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13EA0-4275-4013-8884-3D5B1E3653C4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920377-F478-40A7-8659-1A5AB2373F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201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about:blank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about:blank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about:blank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about:blank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62187330-ABFC-FF4C-84B4-AFBF16568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B1002AA2-4BB0-D04A-A000-38EA748E37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VI. Uluslararası Çalışma Örgütü</a:t>
            </a:r>
          </a:p>
        </p:txBody>
      </p:sp>
    </p:spTree>
    <p:extLst>
      <p:ext uri="{BB962C8B-B14F-4D97-AF65-F5344CB8AC3E}">
        <p14:creationId xmlns:p14="http://schemas.microsoft.com/office/powerpoint/2010/main" val="8779323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ILO SÖZLEŞMELERİ</a:t>
            </a:r>
          </a:p>
        </p:txBody>
      </p:sp>
      <p:sp>
        <p:nvSpPr>
          <p:cNvPr id="266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40000" lnSpcReduction="20000"/>
          </a:bodyPr>
          <a:lstStyle/>
          <a:p>
            <a:pPr>
              <a:lnSpc>
                <a:spcPct val="80000"/>
              </a:lnSpc>
            </a:pPr>
            <a:r>
              <a:rPr lang="tr-TR" sz="800">
                <a:hlinkClick r:id="rId2"/>
              </a:rPr>
              <a:t>115 No’lu Radyasyondan Korunma Sözleşmesi</a:t>
            </a:r>
            <a:br>
              <a:rPr lang="tr-TR" sz="800">
                <a:hlinkClick r:id="rId2"/>
              </a:rPr>
            </a:br>
            <a:endParaRPr lang="tr-TR" sz="800"/>
          </a:p>
          <a:p>
            <a:pPr>
              <a:lnSpc>
                <a:spcPct val="80000"/>
              </a:lnSpc>
            </a:pPr>
            <a:r>
              <a:rPr lang="tr-TR" sz="800">
                <a:hlinkClick r:id="rId2"/>
              </a:rPr>
              <a:t>116 No’lu Son Maddelerin Revizyonu Sözleşmesi</a:t>
            </a:r>
            <a:br>
              <a:rPr lang="tr-TR" sz="800">
                <a:hlinkClick r:id="rId2"/>
              </a:rPr>
            </a:br>
            <a:endParaRPr lang="tr-TR" sz="800"/>
          </a:p>
          <a:p>
            <a:pPr>
              <a:lnSpc>
                <a:spcPct val="80000"/>
              </a:lnSpc>
            </a:pPr>
            <a:r>
              <a:rPr lang="tr-TR" sz="800">
                <a:hlinkClick r:id="rId2"/>
              </a:rPr>
              <a:t>118 No’lu Muamele Eşitliği (Sosyal Güvenlik) Sözleşmesi</a:t>
            </a:r>
            <a:br>
              <a:rPr lang="tr-TR" sz="800">
                <a:hlinkClick r:id="rId2"/>
              </a:rPr>
            </a:br>
            <a:endParaRPr lang="tr-TR" sz="800"/>
          </a:p>
          <a:p>
            <a:pPr>
              <a:lnSpc>
                <a:spcPct val="80000"/>
              </a:lnSpc>
            </a:pPr>
            <a:r>
              <a:rPr lang="tr-TR" sz="800">
                <a:hlinkClick r:id="rId2"/>
              </a:rPr>
              <a:t>119 No’lu Makinaların Korunma Tertibatı ile Techizi Sözleşmesi</a:t>
            </a:r>
            <a:br>
              <a:rPr lang="tr-TR" sz="800">
                <a:hlinkClick r:id="rId2"/>
              </a:rPr>
            </a:br>
            <a:endParaRPr lang="tr-TR" sz="800"/>
          </a:p>
          <a:p>
            <a:pPr>
              <a:lnSpc>
                <a:spcPct val="80000"/>
              </a:lnSpc>
            </a:pPr>
            <a:r>
              <a:rPr lang="tr-TR" sz="800">
                <a:hlinkClick r:id="rId2"/>
              </a:rPr>
              <a:t>122 No’lu İstihdam Politikası Sözleşmesi</a:t>
            </a:r>
            <a:br>
              <a:rPr lang="tr-TR" sz="800">
                <a:hlinkClick r:id="rId2"/>
              </a:rPr>
            </a:br>
            <a:endParaRPr lang="tr-TR" sz="800"/>
          </a:p>
          <a:p>
            <a:pPr>
              <a:lnSpc>
                <a:spcPct val="80000"/>
              </a:lnSpc>
            </a:pPr>
            <a:r>
              <a:rPr lang="tr-TR" sz="800">
                <a:hlinkClick r:id="rId2"/>
              </a:rPr>
              <a:t>123 No’lu Asgari Yaş (Yeraltı İşleri) Sözleşmesi</a:t>
            </a:r>
            <a:br>
              <a:rPr lang="tr-TR" sz="800">
                <a:hlinkClick r:id="rId2"/>
              </a:rPr>
            </a:br>
            <a:endParaRPr lang="tr-TR" sz="800"/>
          </a:p>
          <a:p>
            <a:pPr>
              <a:lnSpc>
                <a:spcPct val="80000"/>
              </a:lnSpc>
            </a:pPr>
            <a:r>
              <a:rPr lang="tr-TR" sz="800">
                <a:hlinkClick r:id="rId2"/>
              </a:rPr>
              <a:t>127 No’lu Azami Ağırlık Sözleşmesi</a:t>
            </a:r>
            <a:br>
              <a:rPr lang="tr-TR" sz="800">
                <a:hlinkClick r:id="rId2"/>
              </a:rPr>
            </a:br>
            <a:endParaRPr lang="tr-TR" sz="800"/>
          </a:p>
          <a:p>
            <a:pPr>
              <a:lnSpc>
                <a:spcPct val="80000"/>
              </a:lnSpc>
            </a:pPr>
            <a:r>
              <a:rPr lang="tr-TR" sz="800">
                <a:hlinkClick r:id="rId2"/>
              </a:rPr>
              <a:t>133 No'lu Mürettebatın Gemide Barındırılmasına İlişkin Sözleşme (İlave Hükümler)</a:t>
            </a:r>
            <a:br>
              <a:rPr lang="tr-TR" sz="800">
                <a:hlinkClick r:id="rId2"/>
              </a:rPr>
            </a:br>
            <a:endParaRPr lang="tr-TR" sz="800"/>
          </a:p>
          <a:p>
            <a:pPr>
              <a:lnSpc>
                <a:spcPct val="80000"/>
              </a:lnSpc>
            </a:pPr>
            <a:r>
              <a:rPr lang="tr-TR" sz="800">
                <a:hlinkClick r:id="rId2"/>
              </a:rPr>
              <a:t>134 No'lu İş Kazalarının Önlenmesine (Gemiadamları) İlişkin Sözleşme</a:t>
            </a:r>
            <a:r>
              <a:rPr lang="tr-TR" sz="800"/>
              <a:t/>
            </a:r>
            <a:br>
              <a:rPr lang="tr-TR" sz="800"/>
            </a:br>
            <a:endParaRPr lang="tr-TR" sz="800"/>
          </a:p>
          <a:p>
            <a:pPr>
              <a:lnSpc>
                <a:spcPct val="80000"/>
              </a:lnSpc>
            </a:pPr>
            <a:r>
              <a:rPr lang="tr-TR" sz="800">
                <a:hlinkClick r:id="rId2"/>
              </a:rPr>
              <a:t>135 No’lu İşçi Temsilcileri Sözleşmesi</a:t>
            </a:r>
            <a:br>
              <a:rPr lang="tr-TR" sz="800">
                <a:hlinkClick r:id="rId2"/>
              </a:rPr>
            </a:br>
            <a:endParaRPr lang="tr-TR" sz="800"/>
          </a:p>
          <a:p>
            <a:pPr>
              <a:lnSpc>
                <a:spcPct val="80000"/>
              </a:lnSpc>
            </a:pPr>
            <a:r>
              <a:rPr lang="tr-TR" sz="800">
                <a:hlinkClick r:id="rId2"/>
              </a:rPr>
              <a:t>138 No’lu Asgari Yaş Sözleşmesi</a:t>
            </a:r>
            <a:br>
              <a:rPr lang="tr-TR" sz="800">
                <a:hlinkClick r:id="rId2"/>
              </a:rPr>
            </a:br>
            <a:endParaRPr lang="tr-TR" sz="800"/>
          </a:p>
          <a:p>
            <a:pPr>
              <a:lnSpc>
                <a:spcPct val="80000"/>
              </a:lnSpc>
            </a:pPr>
            <a:r>
              <a:rPr lang="tr-TR" sz="800">
                <a:hlinkClick r:id="rId2"/>
              </a:rPr>
              <a:t>142 No’lu İnsan Kaynaklarının Geliştirilmesi Sözleşmesi</a:t>
            </a:r>
            <a:br>
              <a:rPr lang="tr-TR" sz="800">
                <a:hlinkClick r:id="rId2"/>
              </a:rPr>
            </a:br>
            <a:endParaRPr lang="tr-TR" sz="800"/>
          </a:p>
          <a:p>
            <a:pPr>
              <a:lnSpc>
                <a:spcPct val="80000"/>
              </a:lnSpc>
            </a:pPr>
            <a:r>
              <a:rPr lang="tr-TR" sz="800">
                <a:hlinkClick r:id="rId2"/>
              </a:rPr>
              <a:t>144 No’lu Üçlü Danışma (Uluslararası Çalışma Standartları) Sözleşmesi</a:t>
            </a:r>
            <a:br>
              <a:rPr lang="tr-TR" sz="800">
                <a:hlinkClick r:id="rId2"/>
              </a:rPr>
            </a:br>
            <a:endParaRPr lang="tr-TR" sz="800"/>
          </a:p>
          <a:p>
            <a:pPr>
              <a:lnSpc>
                <a:spcPct val="80000"/>
              </a:lnSpc>
            </a:pPr>
            <a:r>
              <a:rPr lang="tr-TR" sz="800">
                <a:hlinkClick r:id="rId2"/>
              </a:rPr>
              <a:t>146 No'lu Gemiadamlarının Yıllık Ücretli İznine İlişkin Sözleşme</a:t>
            </a:r>
            <a:r>
              <a:rPr lang="tr-TR" sz="800"/>
              <a:t/>
            </a:r>
            <a:br>
              <a:rPr lang="tr-TR" sz="800"/>
            </a:br>
            <a:endParaRPr lang="tr-TR" sz="800"/>
          </a:p>
          <a:p>
            <a:pPr>
              <a:lnSpc>
                <a:spcPct val="80000"/>
              </a:lnSpc>
            </a:pPr>
            <a:r>
              <a:rPr lang="tr-TR" sz="800">
                <a:hlinkClick r:id="rId2"/>
              </a:rPr>
              <a:t>151 No’lu Çalışma İlişkileri (Kamu Hizmeti) Sözleşmesi</a:t>
            </a:r>
            <a:br>
              <a:rPr lang="tr-TR" sz="800">
                <a:hlinkClick r:id="rId2"/>
              </a:rPr>
            </a:br>
            <a:endParaRPr lang="tr-TR" sz="800"/>
          </a:p>
          <a:p>
            <a:pPr>
              <a:lnSpc>
                <a:spcPct val="80000"/>
              </a:lnSpc>
            </a:pPr>
            <a:r>
              <a:rPr lang="tr-TR" sz="800">
                <a:hlinkClick r:id="rId2"/>
              </a:rPr>
              <a:t>152 No'lu Liman İşlerinde Sağlık ve Güvenliğe İlişkin Sözleşme</a:t>
            </a:r>
            <a:r>
              <a:rPr lang="tr-TR" sz="800"/>
              <a:t/>
            </a:r>
            <a:br>
              <a:rPr lang="tr-TR" sz="800"/>
            </a:br>
            <a:endParaRPr lang="tr-TR" sz="800"/>
          </a:p>
          <a:p>
            <a:pPr>
              <a:lnSpc>
                <a:spcPct val="80000"/>
              </a:lnSpc>
            </a:pPr>
            <a:r>
              <a:rPr lang="tr-TR" sz="800">
                <a:hlinkClick r:id="rId2"/>
              </a:rPr>
              <a:t>153 No'lu Karayolları Taşımacılığında Çalışma Saatleri ve Dinlenme Sürelerine İlişkin Sözleşme</a:t>
            </a:r>
            <a:r>
              <a:rPr lang="tr-TR" sz="800"/>
              <a:t/>
            </a:r>
            <a:br>
              <a:rPr lang="tr-TR" sz="800"/>
            </a:br>
            <a:endParaRPr lang="tr-TR" sz="800"/>
          </a:p>
          <a:p>
            <a:pPr>
              <a:lnSpc>
                <a:spcPct val="80000"/>
              </a:lnSpc>
            </a:pPr>
            <a:r>
              <a:rPr lang="tr-TR" sz="800">
                <a:hlinkClick r:id="rId2"/>
              </a:rPr>
              <a:t>155 No'lu İş Sağliği ve Güvenliği ve Çalışma Ortamına İlişkin Sözleşme </a:t>
            </a:r>
            <a:br>
              <a:rPr lang="tr-TR" sz="800">
                <a:hlinkClick r:id="rId2"/>
              </a:rPr>
            </a:br>
            <a:endParaRPr lang="tr-TR" sz="800"/>
          </a:p>
          <a:p>
            <a:pPr>
              <a:lnSpc>
                <a:spcPct val="80000"/>
              </a:lnSpc>
            </a:pPr>
            <a:r>
              <a:rPr lang="tr-TR" sz="800">
                <a:hlinkClick r:id="rId2"/>
              </a:rPr>
              <a:t>158 No’lu Hizmet İlişkisine Son Verilmesi Sözleşmesi</a:t>
            </a:r>
            <a:br>
              <a:rPr lang="tr-TR" sz="800">
                <a:hlinkClick r:id="rId2"/>
              </a:rPr>
            </a:br>
            <a:endParaRPr lang="tr-TR" sz="800"/>
          </a:p>
          <a:p>
            <a:pPr>
              <a:lnSpc>
                <a:spcPct val="80000"/>
              </a:lnSpc>
            </a:pPr>
            <a:r>
              <a:rPr lang="tr-TR" sz="800">
                <a:hlinkClick r:id="rId2"/>
              </a:rPr>
              <a:t>159 No’lu Mesleki Rehabilitasyon ve İstihdam (Sakatlar) Sözleşmesi</a:t>
            </a:r>
            <a:br>
              <a:rPr lang="tr-TR" sz="800">
                <a:hlinkClick r:id="rId2"/>
              </a:rPr>
            </a:br>
            <a:endParaRPr lang="tr-TR" sz="800"/>
          </a:p>
          <a:p>
            <a:pPr>
              <a:lnSpc>
                <a:spcPct val="80000"/>
              </a:lnSpc>
            </a:pPr>
            <a:r>
              <a:rPr lang="tr-TR" sz="800">
                <a:hlinkClick r:id="rId2"/>
              </a:rPr>
              <a:t>161 No'lu Sağlık Hizmetlerine İlişkin Sözleşme </a:t>
            </a:r>
            <a:br>
              <a:rPr lang="tr-TR" sz="800">
                <a:hlinkClick r:id="rId2"/>
              </a:rPr>
            </a:br>
            <a:endParaRPr lang="tr-TR" sz="800"/>
          </a:p>
          <a:p>
            <a:pPr>
              <a:lnSpc>
                <a:spcPct val="80000"/>
              </a:lnSpc>
            </a:pPr>
            <a:r>
              <a:rPr lang="tr-TR" sz="800">
                <a:hlinkClick r:id="rId2"/>
              </a:rPr>
              <a:t>164 No'lu Gemiadamlarının Sağlığının Korunması ve Tıbbi Bakımına İlişkin Sözleşme</a:t>
            </a:r>
            <a:r>
              <a:rPr lang="tr-TR" sz="800"/>
              <a:t/>
            </a:r>
            <a:br>
              <a:rPr lang="tr-TR" sz="800"/>
            </a:br>
            <a:endParaRPr lang="tr-TR" sz="800"/>
          </a:p>
          <a:p>
            <a:pPr>
              <a:lnSpc>
                <a:spcPct val="80000"/>
              </a:lnSpc>
            </a:pPr>
            <a:r>
              <a:rPr lang="tr-TR" sz="800">
                <a:hlinkClick r:id="rId2"/>
              </a:rPr>
              <a:t>166 No'lu Gemiadamlarının Ülkelerine Geri Gönderilmesine İlişkin Sözleşme</a:t>
            </a:r>
            <a:r>
              <a:rPr lang="tr-TR" sz="800"/>
              <a:t/>
            </a:r>
            <a:br>
              <a:rPr lang="tr-TR" sz="800"/>
            </a:br>
            <a:endParaRPr lang="tr-TR" sz="800"/>
          </a:p>
          <a:p>
            <a:pPr>
              <a:lnSpc>
                <a:spcPct val="80000"/>
              </a:lnSpc>
            </a:pPr>
            <a:r>
              <a:rPr lang="tr-TR" sz="800">
                <a:hlinkClick r:id="rId2"/>
              </a:rPr>
              <a:t>182 No’lu En Kötü Biçimlerdeki Çocuk İşçiliğinin Yasaklanması ve Ortadan Kaldırılmasına İlişkin Acil Eylem Sözleşmesi</a:t>
            </a:r>
            <a:br>
              <a:rPr lang="tr-TR" sz="800">
                <a:hlinkClick r:id="rId2"/>
              </a:rPr>
            </a:br>
            <a:endParaRPr lang="tr-TR" sz="800"/>
          </a:p>
          <a:p>
            <a:pPr>
              <a:lnSpc>
                <a:spcPct val="80000"/>
              </a:lnSpc>
            </a:pPr>
            <a:endParaRPr lang="tr-TR" sz="800"/>
          </a:p>
          <a:p>
            <a:pPr>
              <a:lnSpc>
                <a:spcPct val="80000"/>
              </a:lnSpc>
            </a:pPr>
            <a:endParaRPr lang="tr-TR" sz="800"/>
          </a:p>
          <a:p>
            <a:pPr>
              <a:lnSpc>
                <a:spcPct val="80000"/>
              </a:lnSpc>
            </a:pPr>
            <a:endParaRPr lang="tr-TR" sz="800"/>
          </a:p>
        </p:txBody>
      </p:sp>
    </p:spTree>
    <p:extLst>
      <p:ext uri="{BB962C8B-B14F-4D97-AF65-F5344CB8AC3E}">
        <p14:creationId xmlns:p14="http://schemas.microsoft.com/office/powerpoint/2010/main" val="24420095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ILO’nun GÜNDEMİ</a:t>
            </a:r>
          </a:p>
        </p:txBody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İnsana Yakışır İş </a:t>
            </a:r>
          </a:p>
          <a:p>
            <a:r>
              <a:rPr lang="tr-TR"/>
              <a:t>Kadın-Erkek Eşitliği</a:t>
            </a:r>
          </a:p>
          <a:p>
            <a:r>
              <a:rPr lang="tr-TR"/>
              <a:t>Çocuk İşçiliğinin Kaldırılması</a:t>
            </a:r>
          </a:p>
          <a:p>
            <a:r>
              <a:rPr lang="tr-TR"/>
              <a:t>Sosyal Diyalog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733690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Refah Devleti (Sosyal Devlet)</a:t>
            </a: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2024034" y="1714488"/>
          <a:ext cx="8229600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1870’ler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1930’lar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1960-1970’ler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1980’ler Sonrası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Başlangıç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Pekiştirme-Sağlamlaştırma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Büyüme-Yayılma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Sorgulanma?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8178261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Devlet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Ekonomi politikaları yanında sosyal politikaları da düşünmek</a:t>
            </a:r>
          </a:p>
          <a:p>
            <a:r>
              <a:rPr lang="tr-TR" dirty="0"/>
              <a:t>Bunu gerçekleştirebilmek için kamu harcamaları yapmak</a:t>
            </a:r>
          </a:p>
          <a:p>
            <a:r>
              <a:rPr lang="tr-TR" dirty="0"/>
              <a:t>Sosyal vatandaşlığı önemsemek</a:t>
            </a:r>
          </a:p>
          <a:p>
            <a:r>
              <a:rPr lang="tr-TR" dirty="0"/>
              <a:t>Toplumsal uzlaşmayı hedeflemek</a:t>
            </a:r>
          </a:p>
        </p:txBody>
      </p:sp>
    </p:spTree>
    <p:extLst>
      <p:ext uri="{BB962C8B-B14F-4D97-AF65-F5344CB8AC3E}">
        <p14:creationId xmlns:p14="http://schemas.microsoft.com/office/powerpoint/2010/main" val="3387003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981200" y="428610"/>
          <a:ext cx="8229600" cy="62554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26195">
                <a:tc>
                  <a:txBody>
                    <a:bodyPr/>
                    <a:lstStyle/>
                    <a:p>
                      <a:r>
                        <a:rPr lang="tr-TR" sz="1800" dirty="0"/>
                        <a:t>1945-1980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1980</a:t>
                      </a:r>
                      <a:r>
                        <a:rPr lang="tr-TR" sz="1800" baseline="0" dirty="0"/>
                        <a:t> Sonrası</a:t>
                      </a:r>
                      <a:endParaRPr lang="tr-T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26195">
                <a:tc>
                  <a:txBody>
                    <a:bodyPr/>
                    <a:lstStyle/>
                    <a:p>
                      <a:r>
                        <a:rPr lang="tr-TR" sz="1800" dirty="0" err="1"/>
                        <a:t>Keynesyen</a:t>
                      </a:r>
                      <a:r>
                        <a:rPr lang="tr-TR" sz="1800" dirty="0"/>
                        <a:t> Politikalar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err="1"/>
                        <a:t>Neoliberal</a:t>
                      </a:r>
                      <a:r>
                        <a:rPr lang="tr-TR" sz="1800" baseline="0" dirty="0"/>
                        <a:t> Politikalar</a:t>
                      </a:r>
                      <a:endParaRPr lang="tr-T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98726">
                <a:tc>
                  <a:txBody>
                    <a:bodyPr/>
                    <a:lstStyle/>
                    <a:p>
                      <a:r>
                        <a:rPr lang="tr-TR" sz="1800" dirty="0"/>
                        <a:t>Ulusal Ekonomiler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Uluslararası</a:t>
                      </a:r>
                      <a:r>
                        <a:rPr lang="tr-TR" sz="1800" baseline="0" dirty="0"/>
                        <a:t> Ekonomi</a:t>
                      </a:r>
                    </a:p>
                    <a:p>
                      <a:r>
                        <a:rPr lang="tr-TR" sz="1800" baseline="0" dirty="0"/>
                        <a:t>Global Ekonomi</a:t>
                      </a:r>
                    </a:p>
                    <a:p>
                      <a:r>
                        <a:rPr lang="tr-TR" sz="1800" baseline="0" dirty="0"/>
                        <a:t>Küreselleşme</a:t>
                      </a:r>
                      <a:endParaRPr lang="tr-T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25776">
                <a:tc>
                  <a:txBody>
                    <a:bodyPr/>
                    <a:lstStyle/>
                    <a:p>
                      <a:r>
                        <a:rPr lang="tr-TR" sz="1800" dirty="0"/>
                        <a:t>Sosyal Devlet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Piyasa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26195">
                <a:tc>
                  <a:txBody>
                    <a:bodyPr/>
                    <a:lstStyle/>
                    <a:p>
                      <a:r>
                        <a:rPr lang="tr-TR" sz="1800" dirty="0"/>
                        <a:t>Sosyal Haklar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Bireysel</a:t>
                      </a:r>
                      <a:r>
                        <a:rPr lang="tr-TR" sz="1800" baseline="0" dirty="0"/>
                        <a:t> Haklar</a:t>
                      </a:r>
                      <a:endParaRPr lang="tr-T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26195">
                <a:tc>
                  <a:txBody>
                    <a:bodyPr/>
                    <a:lstStyle/>
                    <a:p>
                      <a:r>
                        <a:rPr lang="tr-TR" sz="1800" dirty="0"/>
                        <a:t>Yurttaş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Müşteri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26195">
                <a:tc>
                  <a:txBody>
                    <a:bodyPr/>
                    <a:lstStyle/>
                    <a:p>
                      <a:r>
                        <a:rPr lang="tr-TR" sz="1800" dirty="0"/>
                        <a:t>İdeolojik</a:t>
                      </a:r>
                      <a:r>
                        <a:rPr lang="tr-TR" sz="1800" baseline="0" dirty="0"/>
                        <a:t> Kavramlar</a:t>
                      </a:r>
                    </a:p>
                    <a:p>
                      <a:r>
                        <a:rPr lang="tr-TR" sz="1800" baseline="0" dirty="0"/>
                        <a:t>Eşitlik, Toplum, Devlet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İdeolojik Kavramlar</a:t>
                      </a:r>
                    </a:p>
                    <a:p>
                      <a:r>
                        <a:rPr lang="tr-TR" sz="1800" dirty="0"/>
                        <a:t>Özgürlük,</a:t>
                      </a:r>
                      <a:r>
                        <a:rPr lang="tr-TR" sz="1800" baseline="0" dirty="0"/>
                        <a:t> Birey, Piyasa</a:t>
                      </a:r>
                      <a:endParaRPr lang="tr-T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597183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800" dirty="0"/>
              <a:t>ILO</a:t>
            </a:r>
            <a:br>
              <a:rPr lang="tr-TR" sz="3800" dirty="0"/>
            </a:br>
            <a:r>
              <a:rPr lang="tr-TR" sz="2400" dirty="0"/>
              <a:t>(</a:t>
            </a:r>
            <a:r>
              <a:rPr lang="tr-TR" sz="2400" dirty="0" err="1"/>
              <a:t>International</a:t>
            </a:r>
            <a:r>
              <a:rPr lang="tr-TR" sz="2400" dirty="0"/>
              <a:t> </a:t>
            </a:r>
            <a:r>
              <a:rPr lang="tr-TR" sz="2400" dirty="0" err="1"/>
              <a:t>Labour</a:t>
            </a:r>
            <a:r>
              <a:rPr lang="tr-TR" sz="2400" dirty="0"/>
              <a:t> </a:t>
            </a:r>
            <a:r>
              <a:rPr lang="tr-TR" sz="2400" dirty="0" err="1"/>
              <a:t>Organisation</a:t>
            </a:r>
            <a:r>
              <a:rPr lang="tr-TR" sz="2400" dirty="0"/>
              <a:t>)</a:t>
            </a:r>
            <a:br>
              <a:rPr lang="tr-TR" sz="2400" dirty="0"/>
            </a:br>
            <a:r>
              <a:rPr lang="tr-TR" sz="2400" dirty="0"/>
              <a:t>(Uluslararası Çalışma Örgütü)</a:t>
            </a:r>
          </a:p>
        </p:txBody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ILO </a:t>
            </a:r>
            <a:r>
              <a:rPr lang="tr-TR" dirty="0">
                <a:hlinkClick r:id="rId2" tooltip="1919"/>
              </a:rPr>
              <a:t>1919</a:t>
            </a:r>
            <a:r>
              <a:rPr lang="tr-TR" dirty="0"/>
              <a:t>'da </a:t>
            </a:r>
            <a:r>
              <a:rPr lang="tr-TR" b="1" dirty="0" err="1">
                <a:hlinkClick r:id="rId2" tooltip="Versailles Barış Anlaşması"/>
              </a:rPr>
              <a:t>Versailles</a:t>
            </a:r>
            <a:r>
              <a:rPr lang="tr-TR" b="1" dirty="0">
                <a:hlinkClick r:id="rId2" tooltip="Versailles Barış Anlaşması"/>
              </a:rPr>
              <a:t> Barış Anlaşması</a:t>
            </a:r>
            <a:r>
              <a:rPr lang="tr-TR" dirty="0"/>
              <a:t> uyarınca kurulmuştur</a:t>
            </a:r>
          </a:p>
          <a:p>
            <a:r>
              <a:rPr lang="tr-TR" dirty="0"/>
              <a:t> </a:t>
            </a:r>
            <a:r>
              <a:rPr lang="tr-TR" dirty="0">
                <a:hlinkClick r:id="rId2" tooltip="1946"/>
              </a:rPr>
              <a:t>1946</a:t>
            </a:r>
            <a:r>
              <a:rPr lang="tr-TR" dirty="0"/>
              <a:t> yılında BM'nin (Birleşmiş Milletler) uzmanlık kuruluşu olmuştur. </a:t>
            </a:r>
          </a:p>
          <a:p>
            <a:pPr>
              <a:buFont typeface="Wingdings" pitchFamily="2" charset="2"/>
              <a:buNone/>
            </a:pPr>
            <a:r>
              <a:rPr lang="tr-TR" dirty="0"/>
              <a:t>		</a:t>
            </a:r>
            <a:r>
              <a:rPr lang="tr-TR" dirty="0" err="1"/>
              <a:t>Filadelfiya</a:t>
            </a:r>
            <a:r>
              <a:rPr lang="tr-TR" dirty="0"/>
              <a:t> Bildirgesi(1944)</a:t>
            </a:r>
          </a:p>
          <a:p>
            <a:pPr>
              <a:buFont typeface="Wingdings" pitchFamily="2" charset="2"/>
              <a:buNone/>
            </a:pPr>
            <a:r>
              <a:rPr lang="tr-TR" dirty="0"/>
              <a:t>		“Emek meta değildir.”</a:t>
            </a:r>
          </a:p>
        </p:txBody>
      </p:sp>
    </p:spTree>
    <p:extLst>
      <p:ext uri="{BB962C8B-B14F-4D97-AF65-F5344CB8AC3E}">
        <p14:creationId xmlns:p14="http://schemas.microsoft.com/office/powerpoint/2010/main" val="356191504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ILO</a:t>
            </a:r>
          </a:p>
        </p:txBody>
      </p:sp>
      <p:sp>
        <p:nvSpPr>
          <p:cNvPr id="259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Sosyal adalet ilkeleri, evrensel insan ve çalışma haklarının korunması temelinde kurulmuştur. 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203722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ILO</a:t>
            </a:r>
          </a:p>
        </p:txBody>
      </p:sp>
      <p:sp>
        <p:nvSpPr>
          <p:cNvPr id="262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Birleşmiş Milletler içinde ILO eşit katılımlı işçi ve işveren örgütleri ve de hükümetin yönetim organları ile birlikte üçlü bir yapı oluşturmaktadır.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939310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ILO</a:t>
            </a:r>
          </a:p>
        </p:txBody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Temel çalışma hakları,</a:t>
            </a:r>
          </a:p>
          <a:p>
            <a:r>
              <a:rPr lang="tr-TR"/>
              <a:t>Örgütlenme hakkı, </a:t>
            </a:r>
          </a:p>
          <a:p>
            <a:r>
              <a:rPr lang="tr-TR"/>
              <a:t>Zoraki emeğin ortadan kaldırılması, </a:t>
            </a:r>
          </a:p>
          <a:p>
            <a:r>
              <a:rPr lang="tr-TR"/>
              <a:t>Fırsat eşitliği, </a:t>
            </a:r>
          </a:p>
          <a:p>
            <a:r>
              <a:rPr lang="tr-TR"/>
              <a:t>Çalışma hayatı ile ilişkili diğer konularda asgari standartlar koymaktadır.  </a:t>
            </a:r>
          </a:p>
        </p:txBody>
      </p:sp>
    </p:spTree>
    <p:extLst>
      <p:ext uri="{BB962C8B-B14F-4D97-AF65-F5344CB8AC3E}">
        <p14:creationId xmlns:p14="http://schemas.microsoft.com/office/powerpoint/2010/main" val="324422401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ILO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  <a:p>
            <a:r>
              <a:rPr lang="tr-TR"/>
              <a:t>ILO uluslararası çalışma standartlarını sözleşmeler ve tavsiyeler yoluyla ifade etmektedir. </a:t>
            </a:r>
          </a:p>
          <a:p>
            <a:pPr>
              <a:buFont typeface="Wingdings" pitchFamily="2" charset="2"/>
              <a:buNone/>
            </a:pPr>
            <a:r>
              <a:rPr lang="tr-TR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207996891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ILO SÖZLEŞMELERİ</a:t>
            </a:r>
          </a:p>
        </p:txBody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183 Sözleşme</a:t>
            </a:r>
          </a:p>
          <a:p>
            <a:pPr>
              <a:buFont typeface="Wingdings" pitchFamily="2" charset="2"/>
              <a:buNone/>
            </a:pPr>
            <a:endParaRPr lang="tr-TR"/>
          </a:p>
          <a:p>
            <a:pPr>
              <a:buFont typeface="Wingdings" pitchFamily="2" charset="2"/>
              <a:buNone/>
            </a:pPr>
            <a:r>
              <a:rPr lang="tr-TR"/>
              <a:t>	Temel Haklar</a:t>
            </a:r>
          </a:p>
          <a:p>
            <a:r>
              <a:rPr lang="tr-TR"/>
              <a:t>	Örgütlenme ve Toplu Pazarlık Özgürlüğü</a:t>
            </a:r>
          </a:p>
          <a:p>
            <a:r>
              <a:rPr lang="tr-TR"/>
              <a:t>	Zorla Çalıştırma</a:t>
            </a:r>
          </a:p>
          <a:p>
            <a:r>
              <a:rPr lang="tr-TR"/>
              <a:t>	Ayrımcılığa Karşı Koruma</a:t>
            </a:r>
          </a:p>
          <a:p>
            <a:pPr>
              <a:buFont typeface="Wingdings" pitchFamily="2" charset="2"/>
              <a:buNone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864187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ILO SÖZLEŞMELERİ</a:t>
            </a:r>
          </a:p>
        </p:txBody>
      </p:sp>
      <p:sp>
        <p:nvSpPr>
          <p:cNvPr id="264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80000"/>
              </a:lnSpc>
            </a:pPr>
            <a:r>
              <a:rPr lang="tr-TR" sz="900" b="1"/>
              <a:t>TÜRKİYE CUMHURIYETİ TARAFINDAN ONAYLANAN ILO SÖZLEŞMELERİ (Ocak 2004 İTİBARİYLE)</a:t>
            </a:r>
            <a:endParaRPr lang="tr-TR" sz="900" b="1">
              <a:hlinkClick r:id="rId2"/>
            </a:endParaRPr>
          </a:p>
          <a:p>
            <a:pPr>
              <a:lnSpc>
                <a:spcPct val="80000"/>
              </a:lnSpc>
            </a:pPr>
            <a:r>
              <a:rPr lang="tr-TR" sz="900" b="1">
                <a:hlinkClick r:id="rId2"/>
              </a:rPr>
              <a:t>(English)</a:t>
            </a:r>
            <a:endParaRPr lang="tr-TR" sz="900"/>
          </a:p>
          <a:p>
            <a:pPr>
              <a:lnSpc>
                <a:spcPct val="80000"/>
              </a:lnSpc>
            </a:pPr>
            <a:r>
              <a:rPr lang="tr-TR" sz="900">
                <a:hlinkClick r:id="rId2"/>
              </a:rPr>
              <a:t>2 No’lu İşsizlik Sözleşmesi</a:t>
            </a:r>
            <a:r>
              <a:rPr lang="tr-TR" sz="900"/>
              <a:t/>
            </a:r>
            <a:br>
              <a:rPr lang="tr-TR" sz="900"/>
            </a:br>
            <a:endParaRPr lang="tr-TR" sz="900"/>
          </a:p>
          <a:p>
            <a:pPr>
              <a:lnSpc>
                <a:spcPct val="80000"/>
              </a:lnSpc>
            </a:pPr>
            <a:r>
              <a:rPr lang="tr-TR" sz="900">
                <a:hlinkClick r:id="rId2"/>
              </a:rPr>
              <a:t>11 No’lu Örgütlenme Özgürlüğü (Tarım) Sözleşmesi</a:t>
            </a:r>
            <a:r>
              <a:rPr lang="tr-TR" sz="900"/>
              <a:t/>
            </a:r>
            <a:br>
              <a:rPr lang="tr-TR" sz="900"/>
            </a:br>
            <a:endParaRPr lang="tr-TR" sz="900"/>
          </a:p>
          <a:p>
            <a:pPr>
              <a:lnSpc>
                <a:spcPct val="80000"/>
              </a:lnSpc>
            </a:pPr>
            <a:r>
              <a:rPr lang="tr-TR" sz="900">
                <a:hlinkClick r:id="rId2"/>
              </a:rPr>
              <a:t>14 No’lu Haftalık Dinlenme (Sanayi) Sözleşmesi</a:t>
            </a:r>
            <a:br>
              <a:rPr lang="tr-TR" sz="900">
                <a:hlinkClick r:id="rId2"/>
              </a:rPr>
            </a:br>
            <a:endParaRPr lang="tr-TR" sz="900"/>
          </a:p>
          <a:p>
            <a:pPr>
              <a:lnSpc>
                <a:spcPct val="80000"/>
              </a:lnSpc>
            </a:pPr>
            <a:r>
              <a:rPr lang="tr-TR" sz="900">
                <a:hlinkClick r:id="rId2"/>
              </a:rPr>
              <a:t>15 Nol’lu Asgari Yaş (Trimciler ve Ateşçiler) Sözleşmesi</a:t>
            </a:r>
            <a:br>
              <a:rPr lang="tr-TR" sz="900">
                <a:hlinkClick r:id="rId2"/>
              </a:rPr>
            </a:br>
            <a:endParaRPr lang="tr-TR" sz="900"/>
          </a:p>
          <a:p>
            <a:pPr>
              <a:lnSpc>
                <a:spcPct val="80000"/>
              </a:lnSpc>
            </a:pPr>
            <a:r>
              <a:rPr lang="tr-TR" sz="900">
                <a:hlinkClick r:id="rId2"/>
              </a:rPr>
              <a:t>26 No’lu Asgari Ücret Belirleme Yöntemi Sözleşmesi</a:t>
            </a:r>
            <a:br>
              <a:rPr lang="tr-TR" sz="900">
                <a:hlinkClick r:id="rId2"/>
              </a:rPr>
            </a:br>
            <a:endParaRPr lang="tr-TR" sz="900"/>
          </a:p>
          <a:p>
            <a:pPr>
              <a:lnSpc>
                <a:spcPct val="80000"/>
              </a:lnSpc>
            </a:pPr>
            <a:r>
              <a:rPr lang="tr-TR" sz="900">
                <a:hlinkClick r:id="rId2"/>
              </a:rPr>
              <a:t>29 No’lu Zorla Çalıştırma Sözleşmesi</a:t>
            </a:r>
            <a:br>
              <a:rPr lang="tr-TR" sz="900">
                <a:hlinkClick r:id="rId2"/>
              </a:rPr>
            </a:br>
            <a:endParaRPr lang="tr-TR" sz="900"/>
          </a:p>
          <a:p>
            <a:pPr>
              <a:lnSpc>
                <a:spcPct val="80000"/>
              </a:lnSpc>
            </a:pPr>
            <a:r>
              <a:rPr lang="tr-TR" sz="900">
                <a:hlinkClick r:id="rId2"/>
              </a:rPr>
              <a:t>34 No’lu Ücretli İş Bulma Büroları Sözleşmesi</a:t>
            </a:r>
            <a:br>
              <a:rPr lang="tr-TR" sz="900">
                <a:hlinkClick r:id="rId2"/>
              </a:rPr>
            </a:br>
            <a:endParaRPr lang="tr-TR" sz="900"/>
          </a:p>
          <a:p>
            <a:pPr>
              <a:lnSpc>
                <a:spcPct val="80000"/>
              </a:lnSpc>
            </a:pPr>
            <a:r>
              <a:rPr lang="tr-TR" sz="900">
                <a:hlinkClick r:id="rId2"/>
              </a:rPr>
              <a:t>42 No’lu İşçinin Tazmini (Meslek Hastalıkları) Sözleşmesi (Revize)</a:t>
            </a:r>
            <a:br>
              <a:rPr lang="tr-TR" sz="900">
                <a:hlinkClick r:id="rId2"/>
              </a:rPr>
            </a:br>
            <a:endParaRPr lang="tr-TR" sz="900"/>
          </a:p>
          <a:p>
            <a:pPr>
              <a:lnSpc>
                <a:spcPct val="80000"/>
              </a:lnSpc>
            </a:pPr>
            <a:r>
              <a:rPr lang="tr-TR" sz="900">
                <a:hlinkClick r:id="rId2"/>
              </a:rPr>
              <a:t>45 No’lu Yeraltı İşleri (Kadınlar) Sözleşmesi</a:t>
            </a:r>
            <a:br>
              <a:rPr lang="tr-TR" sz="900">
                <a:hlinkClick r:id="rId2"/>
              </a:rPr>
            </a:br>
            <a:endParaRPr lang="tr-TR" sz="900"/>
          </a:p>
          <a:p>
            <a:pPr>
              <a:lnSpc>
                <a:spcPct val="80000"/>
              </a:lnSpc>
            </a:pPr>
            <a:r>
              <a:rPr lang="tr-TR" sz="900">
                <a:hlinkClick r:id="rId2"/>
              </a:rPr>
              <a:t>53 No'lu Ticaret Gemilerinde Çalışan Kaptanlar Ve Gemi Zabitlerinin Meslekî Yeterliliklerinin Asgari İcaplarına İlişkin Sözleşme</a:t>
            </a:r>
            <a:r>
              <a:rPr lang="tr-TR" sz="900"/>
              <a:t/>
            </a:r>
            <a:br>
              <a:rPr lang="tr-TR" sz="900"/>
            </a:br>
            <a:endParaRPr lang="tr-TR" sz="900"/>
          </a:p>
          <a:p>
            <a:pPr>
              <a:lnSpc>
                <a:spcPct val="80000"/>
              </a:lnSpc>
            </a:pPr>
            <a:r>
              <a:rPr lang="tr-TR" sz="900">
                <a:hlinkClick r:id="rId2"/>
              </a:rPr>
              <a:t>55 No'lu Gemiadamlarının Hastalanması, Yaralanması ya da Ölümü Halinde Armatörün Sorumluluğuna İlişkin Sözleşme</a:t>
            </a:r>
            <a:r>
              <a:rPr lang="tr-TR" sz="900"/>
              <a:t/>
            </a:r>
            <a:br>
              <a:rPr lang="tr-TR" sz="900"/>
            </a:br>
            <a:endParaRPr lang="tr-TR" sz="900"/>
          </a:p>
          <a:p>
            <a:pPr>
              <a:lnSpc>
                <a:spcPct val="80000"/>
              </a:lnSpc>
            </a:pPr>
            <a:r>
              <a:rPr lang="tr-TR" sz="900">
                <a:hlinkClick r:id="rId2"/>
              </a:rPr>
              <a:t>58 No’lu Asgari Yaş (Deniz) Sözleşmesi (Revize)</a:t>
            </a:r>
            <a:br>
              <a:rPr lang="tr-TR" sz="900">
                <a:hlinkClick r:id="rId2"/>
              </a:rPr>
            </a:br>
            <a:endParaRPr lang="tr-TR" sz="900"/>
          </a:p>
          <a:p>
            <a:pPr>
              <a:lnSpc>
                <a:spcPct val="80000"/>
              </a:lnSpc>
            </a:pPr>
            <a:r>
              <a:rPr lang="tr-TR" sz="900">
                <a:hlinkClick r:id="rId2"/>
              </a:rPr>
              <a:t>59 No’lu Asgari Yaş (Sanayi) Sözleşmesi (Revize)</a:t>
            </a:r>
            <a:br>
              <a:rPr lang="tr-TR" sz="900">
                <a:hlinkClick r:id="rId2"/>
              </a:rPr>
            </a:br>
            <a:endParaRPr lang="tr-TR" sz="900"/>
          </a:p>
          <a:p>
            <a:pPr>
              <a:lnSpc>
                <a:spcPct val="80000"/>
              </a:lnSpc>
            </a:pPr>
            <a:r>
              <a:rPr lang="tr-TR" sz="900">
                <a:hlinkClick r:id="rId2"/>
              </a:rPr>
              <a:t>68 No'lu Gemilerde Mürettebat İçin İaşe ve Yemek Hizmetlerine İlişkin Sözleşme</a:t>
            </a:r>
            <a:r>
              <a:rPr lang="tr-TR" sz="900"/>
              <a:t/>
            </a:r>
            <a:br>
              <a:rPr lang="tr-TR" sz="900"/>
            </a:br>
            <a:endParaRPr lang="tr-TR" sz="900"/>
          </a:p>
          <a:p>
            <a:pPr>
              <a:lnSpc>
                <a:spcPct val="80000"/>
              </a:lnSpc>
            </a:pPr>
            <a:r>
              <a:rPr lang="tr-TR" sz="900">
                <a:hlinkClick r:id="rId2"/>
              </a:rPr>
              <a:t>69 No'lu Gemi Aşçılarının Mesleki Ehliyet Diplomalarına İlişkin Sözleşme</a:t>
            </a:r>
            <a:r>
              <a:rPr lang="tr-TR" sz="900"/>
              <a:t/>
            </a:r>
            <a:br>
              <a:rPr lang="tr-TR" sz="900"/>
            </a:br>
            <a:endParaRPr lang="tr-TR" sz="900"/>
          </a:p>
          <a:p>
            <a:pPr>
              <a:lnSpc>
                <a:spcPct val="80000"/>
              </a:lnSpc>
            </a:pPr>
            <a:r>
              <a:rPr lang="tr-TR" sz="900">
                <a:hlinkClick r:id="rId2"/>
              </a:rPr>
              <a:t>73 No'lu Gemiadamlarının Sağlık Muayenesine İlişkin Sözleşme</a:t>
            </a:r>
            <a:r>
              <a:rPr lang="tr-TR" sz="900"/>
              <a:t/>
            </a:r>
            <a:br>
              <a:rPr lang="tr-TR" sz="900"/>
            </a:br>
            <a:endParaRPr lang="tr-TR" sz="900"/>
          </a:p>
        </p:txBody>
      </p:sp>
    </p:spTree>
    <p:extLst>
      <p:ext uri="{BB962C8B-B14F-4D97-AF65-F5344CB8AC3E}">
        <p14:creationId xmlns:p14="http://schemas.microsoft.com/office/powerpoint/2010/main" val="2843065008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ILO SÖZLEŞMELERİ</a:t>
            </a:r>
          </a:p>
        </p:txBody>
      </p:sp>
      <p:sp>
        <p:nvSpPr>
          <p:cNvPr id="265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80000"/>
              </a:lnSpc>
            </a:pPr>
            <a:endParaRPr lang="tr-TR" sz="900"/>
          </a:p>
          <a:p>
            <a:pPr>
              <a:lnSpc>
                <a:spcPct val="80000"/>
              </a:lnSpc>
            </a:pPr>
            <a:r>
              <a:rPr lang="tr-TR" sz="900">
                <a:hlinkClick r:id="rId2"/>
              </a:rPr>
              <a:t>77 No’lu Gençlerin Tıbbi Muayenesi (Sanayi) Sözleşmesi</a:t>
            </a:r>
            <a:br>
              <a:rPr lang="tr-TR" sz="900">
                <a:hlinkClick r:id="rId2"/>
              </a:rPr>
            </a:br>
            <a:endParaRPr lang="tr-TR" sz="900"/>
          </a:p>
          <a:p>
            <a:pPr>
              <a:lnSpc>
                <a:spcPct val="80000"/>
              </a:lnSpc>
            </a:pPr>
            <a:r>
              <a:rPr lang="tr-TR" sz="900">
                <a:hlinkClick r:id="rId2"/>
              </a:rPr>
              <a:t>80 No’lu Son Maddelerin Revizyonu Sözleşmesi</a:t>
            </a:r>
            <a:br>
              <a:rPr lang="tr-TR" sz="900">
                <a:hlinkClick r:id="rId2"/>
              </a:rPr>
            </a:br>
            <a:endParaRPr lang="tr-TR" sz="900"/>
          </a:p>
          <a:p>
            <a:pPr>
              <a:lnSpc>
                <a:spcPct val="80000"/>
              </a:lnSpc>
            </a:pPr>
            <a:r>
              <a:rPr lang="tr-TR" sz="900">
                <a:hlinkClick r:id="rId2"/>
              </a:rPr>
              <a:t>81 No’lu İş Teftişi Sözleşmesi</a:t>
            </a:r>
            <a:br>
              <a:rPr lang="tr-TR" sz="900">
                <a:hlinkClick r:id="rId2"/>
              </a:rPr>
            </a:br>
            <a:endParaRPr lang="tr-TR" sz="900"/>
          </a:p>
          <a:p>
            <a:pPr>
              <a:lnSpc>
                <a:spcPct val="80000"/>
              </a:lnSpc>
            </a:pPr>
            <a:r>
              <a:rPr lang="tr-TR" sz="900">
                <a:hlinkClick r:id="rId2"/>
              </a:rPr>
              <a:t>87 No’lu Sendika Özgürlüğü ve Sendikalaşma Hakkının Korunması Sözleşmesi</a:t>
            </a:r>
            <a:br>
              <a:rPr lang="tr-TR" sz="900">
                <a:hlinkClick r:id="rId2"/>
              </a:rPr>
            </a:br>
            <a:endParaRPr lang="tr-TR" sz="900"/>
          </a:p>
          <a:p>
            <a:pPr>
              <a:lnSpc>
                <a:spcPct val="80000"/>
              </a:lnSpc>
            </a:pPr>
            <a:r>
              <a:rPr lang="tr-TR" sz="900">
                <a:hlinkClick r:id="rId2"/>
              </a:rPr>
              <a:t>88 No’lu İş ve İşçi Bulma Servisi Kurulması Sözleşmesi</a:t>
            </a:r>
            <a:r>
              <a:rPr lang="tr-TR" sz="900"/>
              <a:t/>
            </a:r>
            <a:br>
              <a:rPr lang="tr-TR" sz="900"/>
            </a:br>
            <a:endParaRPr lang="tr-TR" sz="900"/>
          </a:p>
          <a:p>
            <a:pPr>
              <a:lnSpc>
                <a:spcPct val="80000"/>
              </a:lnSpc>
            </a:pPr>
            <a:r>
              <a:rPr lang="tr-TR" sz="900">
                <a:hlinkClick r:id="rId2"/>
              </a:rPr>
              <a:t>92 No'lu Mürettebatin Gemide Barınmasına İlişkin Sözleşme</a:t>
            </a:r>
            <a:r>
              <a:rPr lang="tr-TR" sz="900"/>
              <a:t/>
            </a:r>
            <a:br>
              <a:rPr lang="tr-TR" sz="900"/>
            </a:br>
            <a:endParaRPr lang="tr-TR" sz="900"/>
          </a:p>
          <a:p>
            <a:pPr>
              <a:lnSpc>
                <a:spcPct val="80000"/>
              </a:lnSpc>
            </a:pPr>
            <a:r>
              <a:rPr lang="tr-TR" sz="900">
                <a:hlinkClick r:id="rId2"/>
              </a:rPr>
              <a:t>94 No’lu Çalışma Şartları (Kamu Sözleşmeleri) Sözleşmesi</a:t>
            </a:r>
            <a:br>
              <a:rPr lang="tr-TR" sz="900">
                <a:hlinkClick r:id="rId2"/>
              </a:rPr>
            </a:br>
            <a:endParaRPr lang="tr-TR" sz="900"/>
          </a:p>
          <a:p>
            <a:pPr>
              <a:lnSpc>
                <a:spcPct val="80000"/>
              </a:lnSpc>
            </a:pPr>
            <a:r>
              <a:rPr lang="tr-TR" sz="900">
                <a:hlinkClick r:id="rId2"/>
              </a:rPr>
              <a:t>95 No’lu Ücretlerin Korunması Sözleşmesi</a:t>
            </a:r>
            <a:br>
              <a:rPr lang="tr-TR" sz="900">
                <a:hlinkClick r:id="rId2"/>
              </a:rPr>
            </a:br>
            <a:endParaRPr lang="tr-TR" sz="900"/>
          </a:p>
          <a:p>
            <a:pPr>
              <a:lnSpc>
                <a:spcPct val="80000"/>
              </a:lnSpc>
            </a:pPr>
            <a:r>
              <a:rPr lang="tr-TR" sz="900">
                <a:hlinkClick r:id="rId2"/>
              </a:rPr>
              <a:t>96 No’lu Ücretli İş Bulma Büroları Sözleşmesi (Revize)</a:t>
            </a:r>
            <a:br>
              <a:rPr lang="tr-TR" sz="900">
                <a:hlinkClick r:id="rId2"/>
              </a:rPr>
            </a:br>
            <a:endParaRPr lang="tr-TR" sz="900"/>
          </a:p>
          <a:p>
            <a:pPr>
              <a:lnSpc>
                <a:spcPct val="80000"/>
              </a:lnSpc>
            </a:pPr>
            <a:r>
              <a:rPr lang="tr-TR" sz="900">
                <a:hlinkClick r:id="rId2"/>
              </a:rPr>
              <a:t>98 No’lu Örgütlenme ve Toplu Pazarlık Hakkı Sözleşmesi</a:t>
            </a:r>
            <a:br>
              <a:rPr lang="tr-TR" sz="900">
                <a:hlinkClick r:id="rId2"/>
              </a:rPr>
            </a:br>
            <a:endParaRPr lang="tr-TR" sz="900"/>
          </a:p>
          <a:p>
            <a:pPr>
              <a:lnSpc>
                <a:spcPct val="80000"/>
              </a:lnSpc>
            </a:pPr>
            <a:r>
              <a:rPr lang="tr-TR" sz="900">
                <a:hlinkClick r:id="rId2"/>
              </a:rPr>
              <a:t>99 No’lu Asgari Ücret Tespit Mekanizması (Tarım) Sözleşmesi</a:t>
            </a:r>
            <a:br>
              <a:rPr lang="tr-TR" sz="900">
                <a:hlinkClick r:id="rId2"/>
              </a:rPr>
            </a:br>
            <a:endParaRPr lang="tr-TR" sz="900"/>
          </a:p>
          <a:p>
            <a:pPr>
              <a:lnSpc>
                <a:spcPct val="80000"/>
              </a:lnSpc>
            </a:pPr>
            <a:r>
              <a:rPr lang="tr-TR" sz="900">
                <a:hlinkClick r:id="rId2"/>
              </a:rPr>
              <a:t>100 No’lu Eşit Ücret Sözleşmesi</a:t>
            </a:r>
            <a:br>
              <a:rPr lang="tr-TR" sz="900">
                <a:hlinkClick r:id="rId2"/>
              </a:rPr>
            </a:br>
            <a:endParaRPr lang="tr-TR" sz="900"/>
          </a:p>
          <a:p>
            <a:pPr>
              <a:lnSpc>
                <a:spcPct val="80000"/>
              </a:lnSpc>
            </a:pPr>
            <a:r>
              <a:rPr lang="tr-TR" sz="900">
                <a:hlinkClick r:id="rId2"/>
              </a:rPr>
              <a:t>102 No’lu Sosyal Güvenlik (Asgari Standartlar) Sözleşmesi</a:t>
            </a:r>
            <a:br>
              <a:rPr lang="tr-TR" sz="900">
                <a:hlinkClick r:id="rId2"/>
              </a:rPr>
            </a:br>
            <a:endParaRPr lang="tr-TR" sz="900"/>
          </a:p>
          <a:p>
            <a:pPr>
              <a:lnSpc>
                <a:spcPct val="80000"/>
              </a:lnSpc>
            </a:pPr>
            <a:r>
              <a:rPr lang="tr-TR" sz="900">
                <a:hlinkClick r:id="rId2"/>
              </a:rPr>
              <a:t>105 No’lu Zorla Çalıştırmanın Kaldırılması Sözleşmesi</a:t>
            </a:r>
            <a:br>
              <a:rPr lang="tr-TR" sz="900">
                <a:hlinkClick r:id="rId2"/>
              </a:rPr>
            </a:br>
            <a:endParaRPr lang="tr-TR" sz="900"/>
          </a:p>
          <a:p>
            <a:pPr>
              <a:lnSpc>
                <a:spcPct val="80000"/>
              </a:lnSpc>
            </a:pPr>
            <a:r>
              <a:rPr lang="tr-TR" sz="900">
                <a:hlinkClick r:id="rId2"/>
              </a:rPr>
              <a:t>108 No'lu Gemiadamları Ulusal Kimlik Katlarına İlişkin Sözleşme</a:t>
            </a:r>
            <a:r>
              <a:rPr lang="tr-TR" sz="900"/>
              <a:t/>
            </a:r>
            <a:br>
              <a:rPr lang="tr-TR" sz="900"/>
            </a:br>
            <a:endParaRPr lang="tr-TR" sz="900"/>
          </a:p>
          <a:p>
            <a:pPr>
              <a:lnSpc>
                <a:spcPct val="80000"/>
              </a:lnSpc>
            </a:pPr>
            <a:r>
              <a:rPr lang="tr-TR" sz="900">
                <a:hlinkClick r:id="rId2"/>
              </a:rPr>
              <a:t>111 No’lu Ayırımcılık (İş ve Meslek) Sözleşmesi</a:t>
            </a:r>
            <a:br>
              <a:rPr lang="tr-TR" sz="900">
                <a:hlinkClick r:id="rId2"/>
              </a:rPr>
            </a:br>
            <a:endParaRPr lang="tr-TR" sz="900"/>
          </a:p>
        </p:txBody>
      </p:sp>
    </p:spTree>
    <p:extLst>
      <p:ext uri="{BB962C8B-B14F-4D97-AF65-F5344CB8AC3E}">
        <p14:creationId xmlns:p14="http://schemas.microsoft.com/office/powerpoint/2010/main" val="2690003244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228</Words>
  <Application>Microsoft Office PowerPoint</Application>
  <PresentationFormat>Geniş ekran</PresentationFormat>
  <Paragraphs>127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Office Teması</vt:lpstr>
      <vt:lpstr>PowerPoint Sunusu</vt:lpstr>
      <vt:lpstr>ILO (International Labour Organisation) (Uluslararası Çalışma Örgütü)</vt:lpstr>
      <vt:lpstr>ILO</vt:lpstr>
      <vt:lpstr>ILO</vt:lpstr>
      <vt:lpstr>ILO</vt:lpstr>
      <vt:lpstr>ILO</vt:lpstr>
      <vt:lpstr>ILO SÖZLEŞMELERİ</vt:lpstr>
      <vt:lpstr>ILO SÖZLEŞMELERİ</vt:lpstr>
      <vt:lpstr>ILO SÖZLEŞMELERİ</vt:lpstr>
      <vt:lpstr>ILO SÖZLEŞMELERİ</vt:lpstr>
      <vt:lpstr>ILO’nun GÜNDEMİ</vt:lpstr>
      <vt:lpstr>Refah Devleti (Sosyal Devlet)</vt:lpstr>
      <vt:lpstr>Sosyal Devlet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Asus</dc:creator>
  <cp:lastModifiedBy>Asus</cp:lastModifiedBy>
  <cp:revision>1</cp:revision>
  <dcterms:created xsi:type="dcterms:W3CDTF">2020-06-24T22:51:09Z</dcterms:created>
  <dcterms:modified xsi:type="dcterms:W3CDTF">2020-06-24T22:51:28Z</dcterms:modified>
</cp:coreProperties>
</file>