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74" r:id="rId3"/>
    <p:sldId id="257" r:id="rId4"/>
    <p:sldId id="258" r:id="rId5"/>
    <p:sldId id="259" r:id="rId6"/>
    <p:sldId id="260" r:id="rId7"/>
    <p:sldId id="261" r:id="rId8"/>
    <p:sldId id="262" r:id="rId9"/>
    <p:sldId id="263" r:id="rId10"/>
    <p:sldId id="273" r:id="rId11"/>
    <p:sldId id="269" r:id="rId12"/>
    <p:sldId id="272" r:id="rId13"/>
    <p:sldId id="271" r:id="rId14"/>
    <p:sldId id="270" r:id="rId15"/>
    <p:sldId id="264" r:id="rId16"/>
    <p:sldId id="275" r:id="rId17"/>
    <p:sldId id="276" r:id="rId18"/>
    <p:sldId id="277" r:id="rId19"/>
    <p:sldId id="278" r:id="rId20"/>
    <p:sldId id="279" r:id="rId21"/>
    <p:sldId id="280" r:id="rId22"/>
    <p:sldId id="281" r:id="rId23"/>
    <p:sldId id="282" r:id="rId24"/>
    <p:sldId id="283" r:id="rId25"/>
    <p:sldId id="265" r:id="rId26"/>
    <p:sldId id="266"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DF5C8-68CA-4C8C-BB78-F7342E31EECE}" type="datetimeFigureOut">
              <a:rPr lang="en-US" smtClean="0"/>
              <a:t>3/20/2019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7EF24-5C96-4B0D-AD4D-6C55EFCF949B}" type="slidenum">
              <a:rPr lang="en-US" smtClean="0"/>
              <a:t>‹#›</a:t>
            </a:fld>
            <a:endParaRPr lang="en-US"/>
          </a:p>
        </p:txBody>
      </p:sp>
    </p:spTree>
    <p:extLst>
      <p:ext uri="{BB962C8B-B14F-4D97-AF65-F5344CB8AC3E}">
        <p14:creationId xmlns:p14="http://schemas.microsoft.com/office/powerpoint/2010/main" val="2469943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 2018</a:t>
            </a:r>
            <a:endParaRPr lang="en-US" dirty="0"/>
          </a:p>
        </p:txBody>
      </p:sp>
      <p:sp>
        <p:nvSpPr>
          <p:cNvPr id="5" name="Footer Placeholder 4"/>
          <p:cNvSpPr>
            <a:spLocks noGrp="1"/>
          </p:cNvSpPr>
          <p:nvPr>
            <p:ph type="ftr" sz="quarter" idx="11"/>
          </p:nvPr>
        </p:nvSpPr>
        <p:spPr/>
        <p:txBody>
          <a:bodyPr/>
          <a:lstStyle/>
          <a:p>
            <a:r>
              <a:rPr lang="tr-TR" dirty="0" smtClean="0"/>
              <a:t>Kuramdan Uygulamaya Programlama Öğretimi</a:t>
            </a:r>
            <a:endParaRPr lang="en-US" dirty="0" smtClean="0"/>
          </a:p>
        </p:txBody>
      </p:sp>
      <p:sp>
        <p:nvSpPr>
          <p:cNvPr id="6" name="Slide Number Placeholder 5"/>
          <p:cNvSpPr>
            <a:spLocks noGrp="1"/>
          </p:cNvSpPr>
          <p:nvPr>
            <p:ph type="sldNum" sz="quarter" idx="12"/>
          </p:nvPr>
        </p:nvSpPr>
        <p:spPr/>
        <p:txBody>
          <a:bodyPr/>
          <a:lstStyle/>
          <a:p>
            <a:fld id="{21BDECD0-44A4-40B4-8A9E-AC2682E4C7A3}" type="slidenum">
              <a:rPr lang="en-US" smtClean="0"/>
              <a:t>‹#›</a:t>
            </a:fld>
            <a:endParaRPr lang="en-US"/>
          </a:p>
        </p:txBody>
      </p:sp>
    </p:spTree>
    <p:extLst>
      <p:ext uri="{BB962C8B-B14F-4D97-AF65-F5344CB8AC3E}">
        <p14:creationId xmlns:p14="http://schemas.microsoft.com/office/powerpoint/2010/main" val="297086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accent1">
                    <a:lumMod val="75000"/>
                  </a:schemeClr>
                </a:solidFill>
              </a:defRPr>
            </a:lvl1pPr>
          </a:lstStyle>
          <a:p>
            <a:r>
              <a:rPr lang="en-US" smtClean="0"/>
              <a:t>© 2018</a:t>
            </a:r>
            <a:endParaRPr lang="en-US" dirty="0"/>
          </a:p>
        </p:txBody>
      </p:sp>
      <p:sp>
        <p:nvSpPr>
          <p:cNvPr id="5" name="Footer Placeholder 4"/>
          <p:cNvSpPr>
            <a:spLocks noGrp="1"/>
          </p:cNvSpPr>
          <p:nvPr>
            <p:ph type="ftr" sz="quarter" idx="11"/>
          </p:nvPr>
        </p:nvSpPr>
        <p:spPr/>
        <p:txBody>
          <a:bodyPr/>
          <a:lstStyle>
            <a:lvl1pPr>
              <a:defRPr>
                <a:solidFill>
                  <a:schemeClr val="accent1">
                    <a:lumMod val="75000"/>
                  </a:schemeClr>
                </a:solidFill>
              </a:defRPr>
            </a:lvl1pPr>
          </a:lstStyle>
          <a:p>
            <a:r>
              <a:rPr lang="tr-TR" dirty="0" smtClean="0"/>
              <a:t>Kuramdan Uygulamaya Programlama Öğretimi</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schemeClr>
                </a:solidFill>
              </a:defRPr>
            </a:lvl1pPr>
          </a:lstStyle>
          <a:p>
            <a:fld id="{21BDECD0-44A4-40B4-8A9E-AC2682E4C7A3}" type="slidenum">
              <a:rPr lang="en-US" smtClean="0"/>
              <a:pPr/>
              <a:t>‹#›</a:t>
            </a:fld>
            <a:endParaRPr lang="en-US"/>
          </a:p>
        </p:txBody>
      </p:sp>
      <p:cxnSp>
        <p:nvCxnSpPr>
          <p:cNvPr id="10" name="Straight Connector 9"/>
          <p:cNvCxnSpPr/>
          <p:nvPr userDrawn="1"/>
        </p:nvCxnSpPr>
        <p:spPr>
          <a:xfrm>
            <a:off x="838200" y="6176963"/>
            <a:ext cx="10515599" cy="0"/>
          </a:xfrm>
          <a:prstGeom prst="line">
            <a:avLst/>
          </a:prstGeom>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838200" y="1690688"/>
            <a:ext cx="10515599" cy="0"/>
          </a:xfrm>
          <a:prstGeom prst="line">
            <a:avLst/>
          </a:prstGeom>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489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 2018</a:t>
            </a:r>
            <a:endParaRPr lang="en-US" dirty="0"/>
          </a:p>
        </p:txBody>
      </p:sp>
      <p:sp>
        <p:nvSpPr>
          <p:cNvPr id="5" name="Footer Placeholder 4"/>
          <p:cNvSpPr>
            <a:spLocks noGrp="1"/>
          </p:cNvSpPr>
          <p:nvPr>
            <p:ph type="ftr" sz="quarter" idx="11"/>
          </p:nvPr>
        </p:nvSpPr>
        <p:spPr/>
        <p:txBody>
          <a:bodyPr/>
          <a:lstStyle/>
          <a:p>
            <a:r>
              <a:rPr lang="tr-TR" dirty="0" smtClean="0"/>
              <a:t>Kuramdan Uygulamaya Programlama Öğretimi</a:t>
            </a:r>
            <a:endParaRPr lang="en-US" dirty="0" smtClean="0"/>
          </a:p>
        </p:txBody>
      </p:sp>
      <p:sp>
        <p:nvSpPr>
          <p:cNvPr id="6" name="Slide Number Placeholder 5"/>
          <p:cNvSpPr>
            <a:spLocks noGrp="1"/>
          </p:cNvSpPr>
          <p:nvPr>
            <p:ph type="sldNum" sz="quarter" idx="12"/>
          </p:nvPr>
        </p:nvSpPr>
        <p:spPr/>
        <p:txBody>
          <a:bodyPr/>
          <a:lstStyle/>
          <a:p>
            <a:fld id="{21BDECD0-44A4-40B4-8A9E-AC2682E4C7A3}" type="slidenum">
              <a:rPr lang="en-US" smtClean="0"/>
              <a:t>‹#›</a:t>
            </a:fld>
            <a:endParaRPr lang="en-US"/>
          </a:p>
        </p:txBody>
      </p:sp>
    </p:spTree>
    <p:extLst>
      <p:ext uri="{BB962C8B-B14F-4D97-AF65-F5344CB8AC3E}">
        <p14:creationId xmlns:p14="http://schemas.microsoft.com/office/powerpoint/2010/main" val="3985366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 2018</a:t>
            </a:r>
            <a:endParaRPr lang="en-US" dirty="0"/>
          </a:p>
        </p:txBody>
      </p:sp>
      <p:sp>
        <p:nvSpPr>
          <p:cNvPr id="6" name="Footer Placeholder 5"/>
          <p:cNvSpPr>
            <a:spLocks noGrp="1"/>
          </p:cNvSpPr>
          <p:nvPr>
            <p:ph type="ftr" sz="quarter" idx="11"/>
          </p:nvPr>
        </p:nvSpPr>
        <p:spPr/>
        <p:txBody>
          <a:bodyPr/>
          <a:lstStyle/>
          <a:p>
            <a:r>
              <a:rPr lang="tr-TR" dirty="0" smtClean="0"/>
              <a:t>Kuramdan Uygulamaya Programlama Öğretimi</a:t>
            </a:r>
            <a:endParaRPr lang="en-US" dirty="0" smtClean="0"/>
          </a:p>
        </p:txBody>
      </p:sp>
      <p:sp>
        <p:nvSpPr>
          <p:cNvPr id="7" name="Slide Number Placeholder 6"/>
          <p:cNvSpPr>
            <a:spLocks noGrp="1"/>
          </p:cNvSpPr>
          <p:nvPr>
            <p:ph type="sldNum" sz="quarter" idx="12"/>
          </p:nvPr>
        </p:nvSpPr>
        <p:spPr/>
        <p:txBody>
          <a:bodyPr/>
          <a:lstStyle/>
          <a:p>
            <a:fld id="{21BDECD0-44A4-40B4-8A9E-AC2682E4C7A3}" type="slidenum">
              <a:rPr lang="en-US" smtClean="0"/>
              <a:t>‹#›</a:t>
            </a:fld>
            <a:endParaRPr lang="en-US"/>
          </a:p>
        </p:txBody>
      </p:sp>
    </p:spTree>
    <p:extLst>
      <p:ext uri="{BB962C8B-B14F-4D97-AF65-F5344CB8AC3E}">
        <p14:creationId xmlns:p14="http://schemas.microsoft.com/office/powerpoint/2010/main" val="3279280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 2018</a:t>
            </a:r>
            <a:endParaRPr lang="en-US" dirty="0"/>
          </a:p>
        </p:txBody>
      </p:sp>
      <p:sp>
        <p:nvSpPr>
          <p:cNvPr id="8" name="Footer Placeholder 7"/>
          <p:cNvSpPr>
            <a:spLocks noGrp="1"/>
          </p:cNvSpPr>
          <p:nvPr>
            <p:ph type="ftr" sz="quarter" idx="11"/>
          </p:nvPr>
        </p:nvSpPr>
        <p:spPr/>
        <p:txBody>
          <a:bodyPr/>
          <a:lstStyle/>
          <a:p>
            <a:r>
              <a:rPr lang="tr-TR" dirty="0" smtClean="0"/>
              <a:t>Kuramdan Uygulamaya Programlama Öğretimi</a:t>
            </a:r>
            <a:endParaRPr lang="en-US" dirty="0" smtClean="0"/>
          </a:p>
        </p:txBody>
      </p:sp>
      <p:sp>
        <p:nvSpPr>
          <p:cNvPr id="9" name="Slide Number Placeholder 8"/>
          <p:cNvSpPr>
            <a:spLocks noGrp="1"/>
          </p:cNvSpPr>
          <p:nvPr>
            <p:ph type="sldNum" sz="quarter" idx="12"/>
          </p:nvPr>
        </p:nvSpPr>
        <p:spPr/>
        <p:txBody>
          <a:bodyPr/>
          <a:lstStyle/>
          <a:p>
            <a:fld id="{21BDECD0-44A4-40B4-8A9E-AC2682E4C7A3}" type="slidenum">
              <a:rPr lang="en-US" smtClean="0"/>
              <a:t>‹#›</a:t>
            </a:fld>
            <a:endParaRPr lang="en-US"/>
          </a:p>
        </p:txBody>
      </p:sp>
    </p:spTree>
    <p:extLst>
      <p:ext uri="{BB962C8B-B14F-4D97-AF65-F5344CB8AC3E}">
        <p14:creationId xmlns:p14="http://schemas.microsoft.com/office/powerpoint/2010/main" val="196805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 2018</a:t>
            </a:r>
            <a:endParaRPr lang="en-US" dirty="0"/>
          </a:p>
        </p:txBody>
      </p:sp>
      <p:sp>
        <p:nvSpPr>
          <p:cNvPr id="4" name="Footer Placeholder 3"/>
          <p:cNvSpPr>
            <a:spLocks noGrp="1"/>
          </p:cNvSpPr>
          <p:nvPr>
            <p:ph type="ftr" sz="quarter" idx="11"/>
          </p:nvPr>
        </p:nvSpPr>
        <p:spPr/>
        <p:txBody>
          <a:bodyPr/>
          <a:lstStyle/>
          <a:p>
            <a:r>
              <a:rPr lang="tr-TR" dirty="0" smtClean="0"/>
              <a:t>Kuramdan Uygulamaya Programlama Öğretimi</a:t>
            </a:r>
            <a:endParaRPr lang="en-US" dirty="0" smtClean="0"/>
          </a:p>
        </p:txBody>
      </p:sp>
      <p:sp>
        <p:nvSpPr>
          <p:cNvPr id="5" name="Slide Number Placeholder 4"/>
          <p:cNvSpPr>
            <a:spLocks noGrp="1"/>
          </p:cNvSpPr>
          <p:nvPr>
            <p:ph type="sldNum" sz="quarter" idx="12"/>
          </p:nvPr>
        </p:nvSpPr>
        <p:spPr/>
        <p:txBody>
          <a:bodyPr/>
          <a:lstStyle/>
          <a:p>
            <a:fld id="{21BDECD0-44A4-40B4-8A9E-AC2682E4C7A3}" type="slidenum">
              <a:rPr lang="en-US" smtClean="0"/>
              <a:t>‹#›</a:t>
            </a:fld>
            <a:endParaRPr lang="en-US"/>
          </a:p>
        </p:txBody>
      </p:sp>
    </p:spTree>
    <p:extLst>
      <p:ext uri="{BB962C8B-B14F-4D97-AF65-F5344CB8AC3E}">
        <p14:creationId xmlns:p14="http://schemas.microsoft.com/office/powerpoint/2010/main" val="1801848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2018</a:t>
            </a:r>
            <a:endParaRPr lang="en-US" dirty="0"/>
          </a:p>
        </p:txBody>
      </p:sp>
      <p:sp>
        <p:nvSpPr>
          <p:cNvPr id="3" name="Footer Placeholder 2"/>
          <p:cNvSpPr>
            <a:spLocks noGrp="1"/>
          </p:cNvSpPr>
          <p:nvPr>
            <p:ph type="ftr" sz="quarter" idx="11"/>
          </p:nvPr>
        </p:nvSpPr>
        <p:spPr/>
        <p:txBody>
          <a:bodyPr/>
          <a:lstStyle/>
          <a:p>
            <a:r>
              <a:rPr lang="tr-TR" dirty="0" smtClean="0"/>
              <a:t>Kuramdan Uygulamaya Programlama Öğretimi</a:t>
            </a:r>
            <a:endParaRPr lang="en-US" dirty="0" smtClean="0"/>
          </a:p>
        </p:txBody>
      </p:sp>
      <p:sp>
        <p:nvSpPr>
          <p:cNvPr id="4" name="Slide Number Placeholder 3"/>
          <p:cNvSpPr>
            <a:spLocks noGrp="1"/>
          </p:cNvSpPr>
          <p:nvPr>
            <p:ph type="sldNum" sz="quarter" idx="12"/>
          </p:nvPr>
        </p:nvSpPr>
        <p:spPr/>
        <p:txBody>
          <a:bodyPr/>
          <a:lstStyle/>
          <a:p>
            <a:fld id="{21BDECD0-44A4-40B4-8A9E-AC2682E4C7A3}" type="slidenum">
              <a:rPr lang="en-US" smtClean="0"/>
              <a:t>‹#›</a:t>
            </a:fld>
            <a:endParaRPr lang="en-US"/>
          </a:p>
        </p:txBody>
      </p:sp>
    </p:spTree>
    <p:extLst>
      <p:ext uri="{BB962C8B-B14F-4D97-AF65-F5344CB8AC3E}">
        <p14:creationId xmlns:p14="http://schemas.microsoft.com/office/powerpoint/2010/main" val="1285947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 2018</a:t>
            </a:r>
            <a:endParaRPr lang="en-US" dirty="0" smtClean="0"/>
          </a:p>
        </p:txBody>
      </p:sp>
      <p:sp>
        <p:nvSpPr>
          <p:cNvPr id="6" name="Footer Placeholder 5"/>
          <p:cNvSpPr>
            <a:spLocks noGrp="1"/>
          </p:cNvSpPr>
          <p:nvPr>
            <p:ph type="ftr" sz="quarter" idx="11"/>
          </p:nvPr>
        </p:nvSpPr>
        <p:spPr/>
        <p:txBody>
          <a:bodyPr/>
          <a:lstStyle/>
          <a:p>
            <a:r>
              <a:rPr lang="tr-TR" dirty="0" smtClean="0"/>
              <a:t>Kuramdan Uygulamaya Programlama Öğretimi</a:t>
            </a:r>
            <a:endParaRPr lang="en-US" dirty="0" smtClean="0"/>
          </a:p>
        </p:txBody>
      </p:sp>
      <p:sp>
        <p:nvSpPr>
          <p:cNvPr id="7" name="Slide Number Placeholder 6"/>
          <p:cNvSpPr>
            <a:spLocks noGrp="1"/>
          </p:cNvSpPr>
          <p:nvPr>
            <p:ph type="sldNum" sz="quarter" idx="12"/>
          </p:nvPr>
        </p:nvSpPr>
        <p:spPr/>
        <p:txBody>
          <a:bodyPr/>
          <a:lstStyle/>
          <a:p>
            <a:fld id="{21BDECD0-44A4-40B4-8A9E-AC2682E4C7A3}" type="slidenum">
              <a:rPr lang="en-US" smtClean="0"/>
              <a:t>‹#›</a:t>
            </a:fld>
            <a:endParaRPr lang="en-US"/>
          </a:p>
        </p:txBody>
      </p:sp>
    </p:spTree>
    <p:extLst>
      <p:ext uri="{BB962C8B-B14F-4D97-AF65-F5344CB8AC3E}">
        <p14:creationId xmlns:p14="http://schemas.microsoft.com/office/powerpoint/2010/main" val="1207262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lumMod val="75000"/>
                  </a:schemeClr>
                </a:solidFill>
              </a:defRPr>
            </a:lvl1pPr>
          </a:lstStyle>
          <a:p>
            <a:r>
              <a:rPr lang="en-US" smtClean="0"/>
              <a:t>© 2018</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lumMod val="75000"/>
                  </a:schemeClr>
                </a:solidFill>
              </a:defRPr>
            </a:lvl1pPr>
          </a:lstStyle>
          <a:p>
            <a:r>
              <a:rPr lang="tr-TR" smtClean="0"/>
              <a:t>Kuramdan Uygulamaya Programlama Öğretimi</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lumMod val="75000"/>
                  </a:schemeClr>
                </a:solidFill>
              </a:defRPr>
            </a:lvl1pPr>
          </a:lstStyle>
          <a:p>
            <a:fld id="{21BDECD0-44A4-40B4-8A9E-AC2682E4C7A3}" type="slidenum">
              <a:rPr lang="en-US" smtClean="0"/>
              <a:pPr/>
              <a:t>‹#›</a:t>
            </a:fld>
            <a:endParaRPr lang="en-US" dirty="0"/>
          </a:p>
        </p:txBody>
      </p:sp>
      <p:cxnSp>
        <p:nvCxnSpPr>
          <p:cNvPr id="7" name="Straight Connector 6"/>
          <p:cNvCxnSpPr/>
          <p:nvPr userDrawn="1"/>
        </p:nvCxnSpPr>
        <p:spPr>
          <a:xfrm>
            <a:off x="838200" y="6176963"/>
            <a:ext cx="10515599" cy="0"/>
          </a:xfrm>
          <a:prstGeom prst="line">
            <a:avLst/>
          </a:prstGeom>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838200" y="1690688"/>
            <a:ext cx="10515599" cy="0"/>
          </a:xfrm>
          <a:prstGeom prst="line">
            <a:avLst/>
          </a:prstGeom>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0"/>
          <a:stretch>
            <a:fillRect/>
          </a:stretch>
        </p:blipFill>
        <p:spPr>
          <a:xfrm>
            <a:off x="10513574" y="9790"/>
            <a:ext cx="1680451" cy="1068456"/>
          </a:xfrm>
          <a:prstGeom prst="rect">
            <a:avLst/>
          </a:prstGeom>
        </p:spPr>
      </p:pic>
      <p:cxnSp>
        <p:nvCxnSpPr>
          <p:cNvPr id="10" name="Straight Connector 9"/>
          <p:cNvCxnSpPr/>
          <p:nvPr userDrawn="1"/>
        </p:nvCxnSpPr>
        <p:spPr>
          <a:xfrm>
            <a:off x="836772" y="1723444"/>
            <a:ext cx="10515599" cy="0"/>
          </a:xfrm>
          <a:prstGeom prst="line">
            <a:avLst/>
          </a:prstGeom>
          <a:ln>
            <a:solidFill>
              <a:schemeClr val="accent2">
                <a:lumMod val="75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38200" y="6209988"/>
            <a:ext cx="10515599" cy="0"/>
          </a:xfrm>
          <a:prstGeom prst="line">
            <a:avLst/>
          </a:prstGeom>
          <a:ln>
            <a:solidFill>
              <a:schemeClr val="accent2">
                <a:lumMod val="75000"/>
              </a:schemeClr>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49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p:txStyles>
    <p:title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Bölüm </a:t>
            </a:r>
            <a:r>
              <a:rPr lang="tr-TR" dirty="0" smtClean="0"/>
              <a:t>9</a:t>
            </a:r>
            <a:endParaRPr lang="en-US" dirty="0"/>
          </a:p>
        </p:txBody>
      </p:sp>
      <p:sp>
        <p:nvSpPr>
          <p:cNvPr id="3" name="Subtitle 2"/>
          <p:cNvSpPr>
            <a:spLocks noGrp="1"/>
          </p:cNvSpPr>
          <p:nvPr>
            <p:ph type="subTitle" idx="1"/>
          </p:nvPr>
        </p:nvSpPr>
        <p:spPr>
          <a:xfrm>
            <a:off x="1524000" y="3602038"/>
            <a:ext cx="9144000" cy="866445"/>
          </a:xfrm>
        </p:spPr>
        <p:txBody>
          <a:bodyPr>
            <a:normAutofit/>
          </a:bodyPr>
          <a:lstStyle/>
          <a:p>
            <a:r>
              <a:rPr lang="tr-TR" dirty="0">
                <a:solidFill>
                  <a:schemeClr val="bg2">
                    <a:lumMod val="50000"/>
                  </a:schemeClr>
                </a:solidFill>
              </a:rPr>
              <a:t>Blok Tabanlı Programlama</a:t>
            </a:r>
            <a:endParaRPr lang="en-US" dirty="0">
              <a:solidFill>
                <a:schemeClr val="bg2">
                  <a:lumMod val="50000"/>
                </a:schemeClr>
              </a:solidFill>
            </a:endParaRPr>
          </a:p>
        </p:txBody>
      </p:sp>
      <p:sp>
        <p:nvSpPr>
          <p:cNvPr id="4" name="Subtitle 2"/>
          <p:cNvSpPr txBox="1">
            <a:spLocks/>
          </p:cNvSpPr>
          <p:nvPr/>
        </p:nvSpPr>
        <p:spPr>
          <a:xfrm>
            <a:off x="1524000" y="4919004"/>
            <a:ext cx="9144000" cy="8664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dirty="0">
                <a:solidFill>
                  <a:schemeClr val="accent2">
                    <a:lumMod val="75000"/>
                  </a:schemeClr>
                </a:solidFill>
              </a:rPr>
              <a:t>Prof. Dr. </a:t>
            </a:r>
            <a:r>
              <a:rPr lang="tr-TR" dirty="0" smtClean="0">
                <a:solidFill>
                  <a:schemeClr val="accent2">
                    <a:lumMod val="75000"/>
                  </a:schemeClr>
                </a:solidFill>
              </a:rPr>
              <a:t>Erman YÜKSELTÜRK</a:t>
            </a:r>
            <a:endParaRPr lang="tr-TR" dirty="0">
              <a:solidFill>
                <a:schemeClr val="accent2">
                  <a:lumMod val="75000"/>
                </a:schemeClr>
              </a:solidFill>
            </a:endParaRPr>
          </a:p>
          <a:p>
            <a:r>
              <a:rPr lang="tr-TR" dirty="0" smtClean="0">
                <a:solidFill>
                  <a:schemeClr val="accent2">
                    <a:lumMod val="75000"/>
                  </a:schemeClr>
                </a:solidFill>
              </a:rPr>
              <a:t>Dr. </a:t>
            </a:r>
            <a:r>
              <a:rPr lang="tr-TR" dirty="0" err="1" smtClean="0">
                <a:solidFill>
                  <a:schemeClr val="accent2">
                    <a:lumMod val="75000"/>
                  </a:schemeClr>
                </a:solidFill>
              </a:rPr>
              <a:t>Öğr</a:t>
            </a:r>
            <a:r>
              <a:rPr lang="tr-TR" dirty="0" smtClean="0">
                <a:solidFill>
                  <a:schemeClr val="accent2">
                    <a:lumMod val="75000"/>
                  </a:schemeClr>
                </a:solidFill>
              </a:rPr>
              <a:t>. Görevlisi </a:t>
            </a:r>
            <a:r>
              <a:rPr lang="tr-TR" dirty="0" err="1" smtClean="0">
                <a:solidFill>
                  <a:schemeClr val="accent2">
                    <a:lumMod val="75000"/>
                  </a:schemeClr>
                </a:solidFill>
              </a:rPr>
              <a:t>Memet</a:t>
            </a:r>
            <a:r>
              <a:rPr lang="tr-TR" dirty="0" smtClean="0">
                <a:solidFill>
                  <a:schemeClr val="accent2">
                    <a:lumMod val="75000"/>
                  </a:schemeClr>
                </a:solidFill>
              </a:rPr>
              <a:t> ÜÇGÜL</a:t>
            </a:r>
            <a:endParaRPr lang="en-US" dirty="0">
              <a:solidFill>
                <a:schemeClr val="accent2">
                  <a:lumMod val="75000"/>
                </a:schemeClr>
              </a:solidFill>
            </a:endParaRPr>
          </a:p>
        </p:txBody>
      </p:sp>
    </p:spTree>
    <p:extLst>
      <p:ext uri="{BB962C8B-B14F-4D97-AF65-F5344CB8AC3E}">
        <p14:creationId xmlns:p14="http://schemas.microsoft.com/office/powerpoint/2010/main" val="2908792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Blok Tabanlı Programlama Araçları</a:t>
            </a:r>
            <a:endParaRPr lang="tr-TR" dirty="0"/>
          </a:p>
        </p:txBody>
      </p:sp>
      <p:sp>
        <p:nvSpPr>
          <p:cNvPr id="7" name="Date Placeholder 6"/>
          <p:cNvSpPr>
            <a:spLocks noGrp="1"/>
          </p:cNvSpPr>
          <p:nvPr>
            <p:ph type="dt" sz="half" idx="10"/>
          </p:nvPr>
        </p:nvSpPr>
        <p:spPr/>
        <p:txBody>
          <a:bodyPr/>
          <a:lstStyle/>
          <a:p>
            <a:r>
              <a:rPr lang="en-US" smtClean="0"/>
              <a:t>© 2018</a:t>
            </a:r>
            <a:endParaRPr lang="en-US" dirty="0"/>
          </a:p>
        </p:txBody>
      </p:sp>
      <p:sp>
        <p:nvSpPr>
          <p:cNvPr id="8" name="Footer Placeholder 7"/>
          <p:cNvSpPr>
            <a:spLocks noGrp="1"/>
          </p:cNvSpPr>
          <p:nvPr>
            <p:ph type="ftr" sz="quarter" idx="11"/>
          </p:nvPr>
        </p:nvSpPr>
        <p:spPr/>
        <p:txBody>
          <a:bodyPr/>
          <a:lstStyle/>
          <a:p>
            <a:r>
              <a:rPr lang="tr-TR" dirty="0"/>
              <a:t>Blok Tabanlı Programlama</a:t>
            </a:r>
            <a:endParaRPr lang="en-US" dirty="0" smtClean="0"/>
          </a:p>
        </p:txBody>
      </p:sp>
      <p:sp>
        <p:nvSpPr>
          <p:cNvPr id="9" name="Slide Number Placeholder 8"/>
          <p:cNvSpPr>
            <a:spLocks noGrp="1"/>
          </p:cNvSpPr>
          <p:nvPr>
            <p:ph type="sldNum" sz="quarter" idx="12"/>
          </p:nvPr>
        </p:nvSpPr>
        <p:spPr/>
        <p:txBody>
          <a:bodyPr/>
          <a:lstStyle/>
          <a:p>
            <a:fld id="{21BDECD0-44A4-40B4-8A9E-AC2682E4C7A3}" type="slidenum">
              <a:rPr lang="en-US" smtClean="0"/>
              <a:t>10</a:t>
            </a:fld>
            <a:endParaRPr lang="en-US"/>
          </a:p>
        </p:txBody>
      </p:sp>
      <p:graphicFrame>
        <p:nvGraphicFramePr>
          <p:cNvPr id="12" name="İçerik Yer Tutucusu 5"/>
          <p:cNvGraphicFramePr>
            <a:graphicFrameLocks noGrp="1"/>
          </p:cNvGraphicFramePr>
          <p:nvPr>
            <p:ph idx="1"/>
            <p:extLst>
              <p:ext uri="{D42A27DB-BD31-4B8C-83A1-F6EECF244321}">
                <p14:modId xmlns:p14="http://schemas.microsoft.com/office/powerpoint/2010/main" val="921029821"/>
              </p:ext>
            </p:extLst>
          </p:nvPr>
        </p:nvGraphicFramePr>
        <p:xfrm>
          <a:off x="827822" y="1790163"/>
          <a:ext cx="11059378" cy="4654458"/>
        </p:xfrm>
        <a:graphic>
          <a:graphicData uri="http://schemas.openxmlformats.org/drawingml/2006/table">
            <a:tbl>
              <a:tblPr firstRow="1" bandRow="1">
                <a:tableStyleId>{F5AB1C69-6EDB-4FF4-983F-18BD219EF322}</a:tableStyleId>
              </a:tblPr>
              <a:tblGrid>
                <a:gridCol w="928743"/>
                <a:gridCol w="896719"/>
                <a:gridCol w="9233916"/>
              </a:tblGrid>
              <a:tr h="823801">
                <a:tc>
                  <a:txBody>
                    <a:bodyPr/>
                    <a:lstStyle/>
                    <a:p>
                      <a:pPr algn="just">
                        <a:lnSpc>
                          <a:spcPct val="150000"/>
                        </a:lnSpc>
                        <a:spcAft>
                          <a:spcPts val="0"/>
                        </a:spcAft>
                      </a:pPr>
                      <a:r>
                        <a:rPr lang="tr-TR" sz="1800" dirty="0">
                          <a:effectLst/>
                          <a:latin typeface="Roboto Condensed" panose="02000000000000000000" pitchFamily="2" charset="0"/>
                          <a:ea typeface="Roboto Condensed" panose="02000000000000000000" pitchFamily="2" charset="0"/>
                          <a:cs typeface="Roboto Condensed" panose="02000000000000000000" pitchFamily="2" charset="0"/>
                        </a:rPr>
                        <a:t>Seviye</a:t>
                      </a:r>
                    </a:p>
                  </a:txBody>
                  <a:tcPr marL="68580" marR="68580" marT="0" marB="0"/>
                </a:tc>
                <a:tc>
                  <a:txBody>
                    <a:bodyPr/>
                    <a:lstStyle/>
                    <a:p>
                      <a:pPr algn="just">
                        <a:lnSpc>
                          <a:spcPct val="150000"/>
                        </a:lnSpc>
                        <a:spcAft>
                          <a:spcPts val="0"/>
                        </a:spcAft>
                      </a:pPr>
                      <a:r>
                        <a:rPr lang="tr-TR" sz="1800" dirty="0">
                          <a:effectLst/>
                          <a:latin typeface="Roboto Condensed" panose="02000000000000000000" pitchFamily="2" charset="0"/>
                          <a:ea typeface="Roboto Condensed" panose="02000000000000000000" pitchFamily="2" charset="0"/>
                          <a:cs typeface="Roboto Condensed" panose="02000000000000000000" pitchFamily="2" charset="0"/>
                        </a:rPr>
                        <a:t>Yaş</a:t>
                      </a:r>
                    </a:p>
                  </a:txBody>
                  <a:tcPr marL="68580" marR="68580" marT="0" marB="0"/>
                </a:tc>
                <a:tc>
                  <a:txBody>
                    <a:bodyPr/>
                    <a:lstStyle/>
                    <a:p>
                      <a:pPr algn="just">
                        <a:lnSpc>
                          <a:spcPct val="150000"/>
                        </a:lnSpc>
                        <a:spcAft>
                          <a:spcPts val="0"/>
                        </a:spcAft>
                      </a:pPr>
                      <a:r>
                        <a:rPr lang="tr-TR" sz="1800" dirty="0">
                          <a:effectLst/>
                          <a:latin typeface="Roboto Condensed" panose="02000000000000000000" pitchFamily="2" charset="0"/>
                          <a:ea typeface="Roboto Condensed" panose="02000000000000000000" pitchFamily="2" charset="0"/>
                          <a:cs typeface="Roboto Condensed" panose="02000000000000000000" pitchFamily="2" charset="0"/>
                        </a:rPr>
                        <a:t>Özellikleri</a:t>
                      </a:r>
                    </a:p>
                  </a:txBody>
                  <a:tcPr marL="68580" marR="68580" marT="0" marB="0"/>
                </a:tc>
              </a:tr>
              <a:tr h="817668">
                <a:tc>
                  <a:txBody>
                    <a:bodyPr/>
                    <a:lstStyle/>
                    <a:p>
                      <a:pPr algn="just">
                        <a:lnSpc>
                          <a:spcPct val="150000"/>
                        </a:lnSpc>
                        <a:spcAft>
                          <a:spcPts val="0"/>
                        </a:spcAft>
                      </a:pPr>
                      <a:r>
                        <a:rPr lang="tr-TR" sz="1800" dirty="0">
                          <a:effectLst/>
                          <a:latin typeface="Roboto Condensed" panose="02000000000000000000" pitchFamily="2" charset="0"/>
                          <a:ea typeface="Roboto Condensed" panose="02000000000000000000" pitchFamily="2" charset="0"/>
                          <a:cs typeface="Roboto Condensed" panose="02000000000000000000" pitchFamily="2" charset="0"/>
                        </a:rPr>
                        <a:t>1</a:t>
                      </a:r>
                    </a:p>
                  </a:txBody>
                  <a:tcPr marL="68580" marR="68580" marT="0" marB="0"/>
                </a:tc>
                <a:tc>
                  <a:txBody>
                    <a:bodyPr/>
                    <a:lstStyle/>
                    <a:p>
                      <a:pPr algn="just">
                        <a:lnSpc>
                          <a:spcPct val="150000"/>
                        </a:lnSpc>
                        <a:spcAft>
                          <a:spcPts val="0"/>
                        </a:spcAft>
                      </a:pPr>
                      <a:r>
                        <a:rPr lang="tr-TR" sz="1800" dirty="0">
                          <a:effectLst/>
                          <a:latin typeface="Roboto Condensed" panose="02000000000000000000" pitchFamily="2" charset="0"/>
                          <a:ea typeface="Roboto Condensed" panose="02000000000000000000" pitchFamily="2" charset="0"/>
                          <a:cs typeface="Roboto Condensed" panose="02000000000000000000" pitchFamily="2" charset="0"/>
                        </a:rPr>
                        <a:t>2-7</a:t>
                      </a:r>
                    </a:p>
                  </a:txBody>
                  <a:tcPr marL="68580" marR="68580" marT="0" marB="0"/>
                </a:tc>
                <a:tc>
                  <a:txBody>
                    <a:bodyPr/>
                    <a:lstStyle/>
                    <a:p>
                      <a:pPr algn="just">
                        <a:lnSpc>
                          <a:spcPct val="150000"/>
                        </a:lnSpc>
                        <a:spcAft>
                          <a:spcPts val="0"/>
                        </a:spcAft>
                      </a:pPr>
                      <a:r>
                        <a:rPr lang="tr-TR" sz="1800" dirty="0">
                          <a:effectLst/>
                          <a:latin typeface="Roboto Condensed" panose="02000000000000000000" pitchFamily="2" charset="0"/>
                          <a:ea typeface="Roboto Condensed" panose="02000000000000000000" pitchFamily="2" charset="0"/>
                          <a:cs typeface="Roboto Condensed" panose="02000000000000000000" pitchFamily="2" charset="0"/>
                        </a:rPr>
                        <a:t>Sürükle-bırak veya daha basit. Sadece planlama (sıra) öğretir. Soyutlama gerektirmez. Fonksiyonlar, değişkenler, döngüler, veri yapıları gibi özellikleri desteklemez. </a:t>
                      </a:r>
                    </a:p>
                  </a:txBody>
                  <a:tcPr marL="68580" marR="68580" marT="0" marB="0"/>
                </a:tc>
              </a:tr>
              <a:tr h="1142879">
                <a:tc>
                  <a:txBody>
                    <a:bodyPr/>
                    <a:lstStyle/>
                    <a:p>
                      <a:pPr algn="just">
                        <a:lnSpc>
                          <a:spcPct val="150000"/>
                        </a:lnSpc>
                        <a:spcAft>
                          <a:spcPts val="0"/>
                        </a:spcAft>
                      </a:pPr>
                      <a:r>
                        <a:rPr lang="tr-TR" sz="1800" dirty="0">
                          <a:effectLst/>
                          <a:latin typeface="Roboto Condensed" panose="02000000000000000000" pitchFamily="2" charset="0"/>
                          <a:ea typeface="Roboto Condensed" panose="02000000000000000000" pitchFamily="2" charset="0"/>
                          <a:cs typeface="Roboto Condensed" panose="02000000000000000000" pitchFamily="2" charset="0"/>
                        </a:rPr>
                        <a:t>2</a:t>
                      </a:r>
                    </a:p>
                  </a:txBody>
                  <a:tcPr marL="68580" marR="68580" marT="0" marB="0"/>
                </a:tc>
                <a:tc>
                  <a:txBody>
                    <a:bodyPr/>
                    <a:lstStyle/>
                    <a:p>
                      <a:pPr algn="just">
                        <a:lnSpc>
                          <a:spcPct val="150000"/>
                        </a:lnSpc>
                        <a:spcAft>
                          <a:spcPts val="0"/>
                        </a:spcAft>
                      </a:pPr>
                      <a:r>
                        <a:rPr lang="tr-TR" sz="1800">
                          <a:effectLst/>
                          <a:latin typeface="Roboto Condensed" panose="02000000000000000000" pitchFamily="2" charset="0"/>
                          <a:ea typeface="Roboto Condensed" panose="02000000000000000000" pitchFamily="2" charset="0"/>
                          <a:cs typeface="Roboto Condensed" panose="02000000000000000000" pitchFamily="2" charset="0"/>
                        </a:rPr>
                        <a:t>5-10 </a:t>
                      </a:r>
                    </a:p>
                  </a:txBody>
                  <a:tcPr marL="68580" marR="68580" marT="0" marB="0"/>
                </a:tc>
                <a:tc>
                  <a:txBody>
                    <a:bodyPr/>
                    <a:lstStyle/>
                    <a:p>
                      <a:pPr algn="just">
                        <a:lnSpc>
                          <a:spcPct val="150000"/>
                        </a:lnSpc>
                        <a:spcAft>
                          <a:spcPts val="0"/>
                        </a:spcAft>
                      </a:pPr>
                      <a:r>
                        <a:rPr lang="tr-TR" sz="1800" dirty="0">
                          <a:effectLst/>
                          <a:latin typeface="Roboto Condensed" panose="02000000000000000000" pitchFamily="2" charset="0"/>
                          <a:ea typeface="Roboto Condensed" panose="02000000000000000000" pitchFamily="2" charset="0"/>
                          <a:cs typeface="Roboto Condensed" panose="02000000000000000000" pitchFamily="2" charset="0"/>
                        </a:rPr>
                        <a:t>Sürükle-bırak. Soyutlama gerektirmez veya sınırlı şekilde uygulanabilir. Fonksiyonlar, değişkenler, döngüler, veri yapıları gibi özellikleri desteklemez ya da az miktarda destekler. </a:t>
                      </a:r>
                    </a:p>
                  </a:txBody>
                  <a:tcPr marL="68580" marR="68580" marT="0" marB="0"/>
                </a:tc>
              </a:tr>
              <a:tr h="809473">
                <a:tc>
                  <a:txBody>
                    <a:bodyPr/>
                    <a:lstStyle/>
                    <a:p>
                      <a:pPr algn="just">
                        <a:lnSpc>
                          <a:spcPct val="150000"/>
                        </a:lnSpc>
                        <a:spcAft>
                          <a:spcPts val="0"/>
                        </a:spcAft>
                      </a:pPr>
                      <a:r>
                        <a:rPr lang="tr-TR" sz="1800" dirty="0">
                          <a:effectLst/>
                          <a:latin typeface="Roboto Condensed" panose="02000000000000000000" pitchFamily="2" charset="0"/>
                          <a:ea typeface="Roboto Condensed" panose="02000000000000000000" pitchFamily="2" charset="0"/>
                          <a:cs typeface="Roboto Condensed" panose="02000000000000000000" pitchFamily="2" charset="0"/>
                        </a:rPr>
                        <a:t>3</a:t>
                      </a:r>
                    </a:p>
                  </a:txBody>
                  <a:tcPr marL="68580" marR="68580" marT="0" marB="0"/>
                </a:tc>
                <a:tc>
                  <a:txBody>
                    <a:bodyPr/>
                    <a:lstStyle/>
                    <a:p>
                      <a:pPr algn="just">
                        <a:lnSpc>
                          <a:spcPct val="150000"/>
                        </a:lnSpc>
                        <a:spcAft>
                          <a:spcPts val="0"/>
                        </a:spcAft>
                      </a:pPr>
                      <a:r>
                        <a:rPr lang="tr-TR" sz="1800">
                          <a:effectLst/>
                          <a:latin typeface="Roboto Condensed" panose="02000000000000000000" pitchFamily="2" charset="0"/>
                          <a:ea typeface="Roboto Condensed" panose="02000000000000000000" pitchFamily="2" charset="0"/>
                          <a:cs typeface="Roboto Condensed" panose="02000000000000000000" pitchFamily="2" charset="0"/>
                        </a:rPr>
                        <a:t>8-14 </a:t>
                      </a:r>
                    </a:p>
                  </a:txBody>
                  <a:tcPr marL="68580" marR="68580" marT="0" marB="0"/>
                </a:tc>
                <a:tc>
                  <a:txBody>
                    <a:bodyPr/>
                    <a:lstStyle/>
                    <a:p>
                      <a:pPr algn="just">
                        <a:lnSpc>
                          <a:spcPct val="150000"/>
                        </a:lnSpc>
                        <a:spcAft>
                          <a:spcPts val="0"/>
                        </a:spcAft>
                      </a:pPr>
                      <a:r>
                        <a:rPr lang="tr-TR" sz="1800" dirty="0">
                          <a:effectLst/>
                          <a:latin typeface="Roboto Condensed" panose="02000000000000000000" pitchFamily="2" charset="0"/>
                          <a:ea typeface="Roboto Condensed" panose="02000000000000000000" pitchFamily="2" charset="0"/>
                          <a:cs typeface="Roboto Condensed" panose="02000000000000000000" pitchFamily="2" charset="0"/>
                        </a:rPr>
                        <a:t>Sürükle-bırak ve/veya metin tabanlı. Soyutlama içerir. Fonksiyonlar, değişkenler, döngüler, veri yapıları gibi özelliklerin bazılarını veya çoğunu içerir.</a:t>
                      </a:r>
                    </a:p>
                  </a:txBody>
                  <a:tcPr marL="68580" marR="68580" marT="0" marB="0"/>
                </a:tc>
              </a:tr>
              <a:tr h="950297">
                <a:tc>
                  <a:txBody>
                    <a:bodyPr/>
                    <a:lstStyle/>
                    <a:p>
                      <a:pPr algn="just">
                        <a:lnSpc>
                          <a:spcPct val="150000"/>
                        </a:lnSpc>
                        <a:spcAft>
                          <a:spcPts val="0"/>
                        </a:spcAft>
                      </a:pPr>
                      <a:r>
                        <a:rPr lang="tr-TR" sz="1800" kern="1200" dirty="0">
                          <a:effectLst/>
                          <a:latin typeface="Roboto Condensed" panose="02000000000000000000" pitchFamily="2" charset="0"/>
                          <a:ea typeface="Roboto Condensed" panose="02000000000000000000" pitchFamily="2" charset="0"/>
                          <a:cs typeface="Roboto Condensed" panose="02000000000000000000" pitchFamily="2" charset="0"/>
                        </a:rPr>
                        <a:t>4</a:t>
                      </a:r>
                      <a:endParaRPr lang="tr-TR" sz="1800" kern="1200" dirty="0">
                        <a:solidFill>
                          <a:schemeClr val="dk1"/>
                        </a:solidFill>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68580" marR="68580" marT="0" marB="0"/>
                </a:tc>
                <a:tc>
                  <a:txBody>
                    <a:bodyPr/>
                    <a:lstStyle/>
                    <a:p>
                      <a:pPr algn="just">
                        <a:lnSpc>
                          <a:spcPct val="150000"/>
                        </a:lnSpc>
                        <a:spcAft>
                          <a:spcPts val="0"/>
                        </a:spcAft>
                      </a:pPr>
                      <a:r>
                        <a:rPr lang="tr-TR" sz="1800" kern="1200" dirty="0">
                          <a:effectLst/>
                          <a:latin typeface="Roboto Condensed" panose="02000000000000000000" pitchFamily="2" charset="0"/>
                          <a:ea typeface="Roboto Condensed" panose="02000000000000000000" pitchFamily="2" charset="0"/>
                          <a:cs typeface="Roboto Condensed" panose="02000000000000000000" pitchFamily="2" charset="0"/>
                        </a:rPr>
                        <a:t>12 ve üzeri </a:t>
                      </a:r>
                      <a:endParaRPr lang="tr-TR" sz="1800" kern="1200" dirty="0">
                        <a:solidFill>
                          <a:schemeClr val="dk1"/>
                        </a:solidFill>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68580" marR="68580" marT="0" marB="0"/>
                </a:tc>
                <a:tc>
                  <a:txBody>
                    <a:bodyPr/>
                    <a:lstStyle/>
                    <a:p>
                      <a:pPr algn="just">
                        <a:lnSpc>
                          <a:spcPct val="150000"/>
                        </a:lnSpc>
                        <a:spcAft>
                          <a:spcPts val="0"/>
                        </a:spcAft>
                      </a:pPr>
                      <a:r>
                        <a:rPr lang="tr-TR" sz="1800" kern="1200" dirty="0">
                          <a:effectLst/>
                          <a:latin typeface="Roboto Condensed" panose="02000000000000000000" pitchFamily="2" charset="0"/>
                          <a:ea typeface="Roboto Condensed" panose="02000000000000000000" pitchFamily="2" charset="0"/>
                          <a:cs typeface="Roboto Condensed" panose="02000000000000000000" pitchFamily="2" charset="0"/>
                        </a:rPr>
                        <a:t>Sürükle-bırak ve/veya metin tabanlı. Soyutlama içerir. Fonksiyonlar, değişkenler, döngüler, veri yapıları gibi özelliklerinin nerdeyse tamamını destekler. </a:t>
                      </a:r>
                      <a:endParaRPr lang="tr-TR" sz="1800" kern="1200" dirty="0">
                        <a:solidFill>
                          <a:schemeClr val="dk1"/>
                        </a:solidFill>
                        <a:effectLst/>
                        <a:latin typeface="Roboto Condensed" panose="02000000000000000000" pitchFamily="2" charset="0"/>
                        <a:ea typeface="Roboto Condensed" panose="02000000000000000000" pitchFamily="2" charset="0"/>
                        <a:cs typeface="Roboto Condensed" panose="02000000000000000000" pitchFamily="2" charset="0"/>
                      </a:endParaRPr>
                    </a:p>
                  </a:txBody>
                  <a:tcPr marL="68580" marR="68580" marT="0" marB="0"/>
                </a:tc>
              </a:tr>
            </a:tbl>
          </a:graphicData>
        </a:graphic>
      </p:graphicFrame>
    </p:spTree>
    <p:extLst>
      <p:ext uri="{BB962C8B-B14F-4D97-AF65-F5344CB8AC3E}">
        <p14:creationId xmlns:p14="http://schemas.microsoft.com/office/powerpoint/2010/main" val="2688396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dirty="0" err="1"/>
              <a:t>ScratchJr</a:t>
            </a:r>
            <a:r>
              <a:rPr lang="tr-TR" dirty="0"/>
              <a:t> (http://www.scratchjr.org)</a:t>
            </a:r>
            <a:endParaRPr lang="tr-TR" dirty="0"/>
          </a:p>
        </p:txBody>
      </p:sp>
      <p:sp>
        <p:nvSpPr>
          <p:cNvPr id="11" name="Content Placeholder 10"/>
          <p:cNvSpPr>
            <a:spLocks noGrp="1"/>
          </p:cNvSpPr>
          <p:nvPr>
            <p:ph idx="1"/>
          </p:nvPr>
        </p:nvSpPr>
        <p:spPr/>
        <p:txBody>
          <a:bodyPr/>
          <a:lstStyle/>
          <a:p>
            <a:r>
              <a:rPr lang="tr-TR" dirty="0"/>
              <a:t>Küçük çocuklara interaktif öyküler ve oyunlar şeklinde projeler oluşturarak temel programlama kavramlarını keşfetme olanağı sağlayan bir giriş programlama ortamıdır. </a:t>
            </a:r>
          </a:p>
          <a:p>
            <a:r>
              <a:rPr lang="tr-TR" dirty="0" err="1"/>
              <a:t>ScratchJr</a:t>
            </a:r>
            <a:r>
              <a:rPr lang="tr-TR" dirty="0"/>
              <a:t>, </a:t>
            </a:r>
            <a:r>
              <a:rPr lang="tr-TR" dirty="0" err="1"/>
              <a:t>iOS</a:t>
            </a:r>
            <a:r>
              <a:rPr lang="tr-TR" dirty="0"/>
              <a:t> veya </a:t>
            </a:r>
            <a:r>
              <a:rPr lang="tr-TR" dirty="0" err="1"/>
              <a:t>Android</a:t>
            </a:r>
            <a:r>
              <a:rPr lang="tr-TR" dirty="0"/>
              <a:t> işletim sistemlerine sahip 7 </a:t>
            </a:r>
            <a:r>
              <a:rPr lang="tr-TR" dirty="0" err="1"/>
              <a:t>inç'e</a:t>
            </a:r>
            <a:r>
              <a:rPr lang="tr-TR" dirty="0"/>
              <a:t> kadar ekran boyutları olan akıllı telefon cihazları rahatlıkla kullanılabilmektedir. </a:t>
            </a:r>
          </a:p>
          <a:p>
            <a:endParaRPr lang="tr-TR" dirty="0"/>
          </a:p>
        </p:txBody>
      </p:sp>
      <p:sp>
        <p:nvSpPr>
          <p:cNvPr id="7" name="Date Placeholder 6"/>
          <p:cNvSpPr>
            <a:spLocks noGrp="1"/>
          </p:cNvSpPr>
          <p:nvPr>
            <p:ph type="dt" sz="half" idx="10"/>
          </p:nvPr>
        </p:nvSpPr>
        <p:spPr/>
        <p:txBody>
          <a:bodyPr/>
          <a:lstStyle/>
          <a:p>
            <a:r>
              <a:rPr lang="en-US" smtClean="0"/>
              <a:t>© 2018</a:t>
            </a:r>
            <a:endParaRPr lang="en-US" dirty="0"/>
          </a:p>
        </p:txBody>
      </p:sp>
      <p:sp>
        <p:nvSpPr>
          <p:cNvPr id="8" name="Footer Placeholder 7"/>
          <p:cNvSpPr>
            <a:spLocks noGrp="1"/>
          </p:cNvSpPr>
          <p:nvPr>
            <p:ph type="ftr" sz="quarter" idx="11"/>
          </p:nvPr>
        </p:nvSpPr>
        <p:spPr/>
        <p:txBody>
          <a:bodyPr/>
          <a:lstStyle/>
          <a:p>
            <a:r>
              <a:rPr lang="tr-TR" dirty="0"/>
              <a:t>Blok Tabanlı Programlama</a:t>
            </a:r>
            <a:endParaRPr lang="en-US" dirty="0" smtClean="0"/>
          </a:p>
        </p:txBody>
      </p:sp>
      <p:sp>
        <p:nvSpPr>
          <p:cNvPr id="9" name="Slide Number Placeholder 8"/>
          <p:cNvSpPr>
            <a:spLocks noGrp="1"/>
          </p:cNvSpPr>
          <p:nvPr>
            <p:ph type="sldNum" sz="quarter" idx="12"/>
          </p:nvPr>
        </p:nvSpPr>
        <p:spPr/>
        <p:txBody>
          <a:bodyPr/>
          <a:lstStyle/>
          <a:p>
            <a:fld id="{21BDECD0-44A4-40B4-8A9E-AC2682E4C7A3}" type="slidenum">
              <a:rPr lang="en-US" smtClean="0"/>
              <a:t>11</a:t>
            </a:fld>
            <a:endParaRPr lang="en-US"/>
          </a:p>
        </p:txBody>
      </p:sp>
    </p:spTree>
    <p:extLst>
      <p:ext uri="{BB962C8B-B14F-4D97-AF65-F5344CB8AC3E}">
        <p14:creationId xmlns:p14="http://schemas.microsoft.com/office/powerpoint/2010/main" val="1534047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 2018</a:t>
            </a:r>
            <a:endParaRPr lang="en-US" dirty="0"/>
          </a:p>
        </p:txBody>
      </p:sp>
      <p:sp>
        <p:nvSpPr>
          <p:cNvPr id="5" name="Footer Placeholder 4"/>
          <p:cNvSpPr>
            <a:spLocks noGrp="1"/>
          </p:cNvSpPr>
          <p:nvPr>
            <p:ph type="ftr" sz="quarter" idx="11"/>
          </p:nvPr>
        </p:nvSpPr>
        <p:spPr/>
        <p:txBody>
          <a:bodyPr/>
          <a:lstStyle/>
          <a:p>
            <a:r>
              <a:rPr lang="tr-TR" dirty="0"/>
              <a:t>Blok Tabanlı Programlama</a:t>
            </a:r>
            <a:endParaRPr lang="en-US" dirty="0"/>
          </a:p>
        </p:txBody>
      </p:sp>
      <p:sp>
        <p:nvSpPr>
          <p:cNvPr id="6" name="Slide Number Placeholder 5"/>
          <p:cNvSpPr>
            <a:spLocks noGrp="1"/>
          </p:cNvSpPr>
          <p:nvPr>
            <p:ph type="sldNum" sz="quarter" idx="12"/>
          </p:nvPr>
        </p:nvSpPr>
        <p:spPr/>
        <p:txBody>
          <a:bodyPr/>
          <a:lstStyle/>
          <a:p>
            <a:fld id="{21BDECD0-44A4-40B4-8A9E-AC2682E4C7A3}" type="slidenum">
              <a:rPr lang="en-US" smtClean="0"/>
              <a:pPr/>
              <a:t>12</a:t>
            </a:fld>
            <a:endParaRPr lang="en-US"/>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14" y="20252"/>
            <a:ext cx="11926772" cy="6336098"/>
          </a:xfrm>
          <a:prstGeom prst="rect">
            <a:avLst/>
          </a:prstGeom>
        </p:spPr>
      </p:pic>
    </p:spTree>
    <p:extLst>
      <p:ext uri="{BB962C8B-B14F-4D97-AF65-F5344CB8AC3E}">
        <p14:creationId xmlns:p14="http://schemas.microsoft.com/office/powerpoint/2010/main" val="2641789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Code</a:t>
            </a:r>
            <a:r>
              <a:rPr lang="tr-TR" dirty="0"/>
              <a:t>-org (http://code.org)</a:t>
            </a:r>
            <a:endParaRPr lang="tr-TR" dirty="0"/>
          </a:p>
        </p:txBody>
      </p:sp>
      <p:sp>
        <p:nvSpPr>
          <p:cNvPr id="3" name="Content Placeholder 2"/>
          <p:cNvSpPr>
            <a:spLocks noGrp="1"/>
          </p:cNvSpPr>
          <p:nvPr>
            <p:ph idx="1"/>
          </p:nvPr>
        </p:nvSpPr>
        <p:spPr/>
        <p:txBody>
          <a:bodyPr/>
          <a:lstStyle/>
          <a:p>
            <a:r>
              <a:rPr lang="tr-TR" dirty="0" err="1"/>
              <a:t>Code</a:t>
            </a:r>
            <a:r>
              <a:rPr lang="tr-TR" dirty="0"/>
              <a:t>-org, yine küçük yaşlarda programlama başlanabilecek bir diğer blok tabanlı programlama aracıdır. </a:t>
            </a:r>
          </a:p>
          <a:p>
            <a:r>
              <a:rPr lang="tr-TR" dirty="0"/>
              <a:t>Platformda 4 yaş ve üstü, 6 yaş ve üstü gibi çeşitli seviyelerde dersler mevcuttur. </a:t>
            </a:r>
          </a:p>
          <a:p>
            <a:r>
              <a:rPr lang="tr-TR" dirty="0"/>
              <a:t>Başka bir ifadeyle hem eğitmenlere hem de farklı seviyedeki kullanıcılara yönelik eğitimlerin olduğu sitesinde Star </a:t>
            </a:r>
            <a:r>
              <a:rPr lang="tr-TR" dirty="0" err="1"/>
              <a:t>Wars</a:t>
            </a:r>
            <a:r>
              <a:rPr lang="tr-TR" dirty="0"/>
              <a:t>, </a:t>
            </a:r>
            <a:r>
              <a:rPr lang="tr-TR" dirty="0" err="1"/>
              <a:t>MineCraft</a:t>
            </a:r>
            <a:r>
              <a:rPr lang="tr-TR" dirty="0"/>
              <a:t>, Donmuş gibi oyunlarla birçok kişinin ilgisini çekmektedir.</a:t>
            </a:r>
          </a:p>
          <a:p>
            <a:endParaRPr lang="tr-TR" dirty="0"/>
          </a:p>
        </p:txBody>
      </p:sp>
      <p:sp>
        <p:nvSpPr>
          <p:cNvPr id="4" name="Date Placeholder 3"/>
          <p:cNvSpPr>
            <a:spLocks noGrp="1"/>
          </p:cNvSpPr>
          <p:nvPr>
            <p:ph type="dt" sz="half" idx="10"/>
          </p:nvPr>
        </p:nvSpPr>
        <p:spPr/>
        <p:txBody>
          <a:bodyPr/>
          <a:lstStyle/>
          <a:p>
            <a:r>
              <a:rPr lang="en-US" smtClean="0"/>
              <a:t>© 2018</a:t>
            </a:r>
            <a:endParaRPr lang="en-US" dirty="0"/>
          </a:p>
        </p:txBody>
      </p:sp>
      <p:sp>
        <p:nvSpPr>
          <p:cNvPr id="5" name="Footer Placeholder 4"/>
          <p:cNvSpPr>
            <a:spLocks noGrp="1"/>
          </p:cNvSpPr>
          <p:nvPr>
            <p:ph type="ftr" sz="quarter" idx="11"/>
          </p:nvPr>
        </p:nvSpPr>
        <p:spPr/>
        <p:txBody>
          <a:bodyPr/>
          <a:lstStyle/>
          <a:p>
            <a:r>
              <a:rPr lang="tr-TR" dirty="0"/>
              <a:t>Blok Tabanlı Programlama</a:t>
            </a:r>
            <a:endParaRPr lang="en-US" dirty="0"/>
          </a:p>
        </p:txBody>
      </p:sp>
      <p:sp>
        <p:nvSpPr>
          <p:cNvPr id="6" name="Slide Number Placeholder 5"/>
          <p:cNvSpPr>
            <a:spLocks noGrp="1"/>
          </p:cNvSpPr>
          <p:nvPr>
            <p:ph type="sldNum" sz="quarter" idx="12"/>
          </p:nvPr>
        </p:nvSpPr>
        <p:spPr/>
        <p:txBody>
          <a:bodyPr/>
          <a:lstStyle/>
          <a:p>
            <a:fld id="{21BDECD0-44A4-40B4-8A9E-AC2682E4C7A3}" type="slidenum">
              <a:rPr lang="en-US" smtClean="0"/>
              <a:pPr/>
              <a:t>13</a:t>
            </a:fld>
            <a:endParaRPr lang="en-US"/>
          </a:p>
        </p:txBody>
      </p:sp>
      <p:sp>
        <p:nvSpPr>
          <p:cNvPr id="7"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674889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 2018</a:t>
            </a:r>
            <a:endParaRPr lang="en-US" dirty="0"/>
          </a:p>
        </p:txBody>
      </p:sp>
      <p:sp>
        <p:nvSpPr>
          <p:cNvPr id="5" name="Footer Placeholder 4"/>
          <p:cNvSpPr>
            <a:spLocks noGrp="1"/>
          </p:cNvSpPr>
          <p:nvPr>
            <p:ph type="ftr" sz="quarter" idx="11"/>
          </p:nvPr>
        </p:nvSpPr>
        <p:spPr/>
        <p:txBody>
          <a:bodyPr/>
          <a:lstStyle/>
          <a:p>
            <a:r>
              <a:rPr lang="tr-TR" dirty="0"/>
              <a:t>Blok Tabanlı Programlama</a:t>
            </a:r>
            <a:endParaRPr lang="en-US" dirty="0"/>
          </a:p>
        </p:txBody>
      </p:sp>
      <p:sp>
        <p:nvSpPr>
          <p:cNvPr id="6" name="Slide Number Placeholder 5"/>
          <p:cNvSpPr>
            <a:spLocks noGrp="1"/>
          </p:cNvSpPr>
          <p:nvPr>
            <p:ph type="sldNum" sz="quarter" idx="12"/>
          </p:nvPr>
        </p:nvSpPr>
        <p:spPr/>
        <p:txBody>
          <a:bodyPr/>
          <a:lstStyle/>
          <a:p>
            <a:fld id="{21BDECD0-44A4-40B4-8A9E-AC2682E4C7A3}" type="slidenum">
              <a:rPr lang="en-US" smtClean="0"/>
              <a:pPr/>
              <a:t>14</a:t>
            </a:fld>
            <a:endParaRPr lang="en-US"/>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06" y="20350"/>
            <a:ext cx="11926587" cy="6336000"/>
          </a:xfrm>
          <a:prstGeom prst="rect">
            <a:avLst/>
          </a:prstGeom>
        </p:spPr>
      </p:pic>
    </p:spTree>
    <p:extLst>
      <p:ext uri="{BB962C8B-B14F-4D97-AF65-F5344CB8AC3E}">
        <p14:creationId xmlns:p14="http://schemas.microsoft.com/office/powerpoint/2010/main" val="2232855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tr-TR" dirty="0" err="1"/>
              <a:t>Scratch</a:t>
            </a:r>
            <a:r>
              <a:rPr lang="tr-TR" dirty="0"/>
              <a:t> (http://scratch.mit.edu)</a:t>
            </a:r>
            <a:endParaRPr lang="tr-TR" dirty="0"/>
          </a:p>
        </p:txBody>
      </p:sp>
      <p:sp>
        <p:nvSpPr>
          <p:cNvPr id="4" name="Date Placeholder 3"/>
          <p:cNvSpPr>
            <a:spLocks noGrp="1"/>
          </p:cNvSpPr>
          <p:nvPr>
            <p:ph type="dt" sz="half" idx="10"/>
          </p:nvPr>
        </p:nvSpPr>
        <p:spPr/>
        <p:txBody>
          <a:bodyPr/>
          <a:lstStyle/>
          <a:p>
            <a:r>
              <a:rPr lang="en-US" smtClean="0"/>
              <a:t>© 2018</a:t>
            </a:r>
            <a:endParaRPr lang="en-US" dirty="0"/>
          </a:p>
        </p:txBody>
      </p:sp>
      <p:sp>
        <p:nvSpPr>
          <p:cNvPr id="5" name="Footer Placeholder 4"/>
          <p:cNvSpPr>
            <a:spLocks noGrp="1"/>
          </p:cNvSpPr>
          <p:nvPr>
            <p:ph type="ftr" sz="quarter" idx="11"/>
          </p:nvPr>
        </p:nvSpPr>
        <p:spPr/>
        <p:txBody>
          <a:bodyPr/>
          <a:lstStyle/>
          <a:p>
            <a:r>
              <a:rPr lang="tr-TR" dirty="0"/>
              <a:t>Blok Tabanlı Programlama</a:t>
            </a:r>
            <a:endParaRPr lang="en-US" dirty="0"/>
          </a:p>
        </p:txBody>
      </p:sp>
      <p:sp>
        <p:nvSpPr>
          <p:cNvPr id="6" name="Slide Number Placeholder 5"/>
          <p:cNvSpPr>
            <a:spLocks noGrp="1"/>
          </p:cNvSpPr>
          <p:nvPr>
            <p:ph type="sldNum" sz="quarter" idx="12"/>
          </p:nvPr>
        </p:nvSpPr>
        <p:spPr/>
        <p:txBody>
          <a:bodyPr/>
          <a:lstStyle/>
          <a:p>
            <a:fld id="{21BDECD0-44A4-40B4-8A9E-AC2682E4C7A3}" type="slidenum">
              <a:rPr lang="en-US" smtClean="0"/>
              <a:pPr/>
              <a:t>15</a:t>
            </a:fld>
            <a:endParaRPr lang="en-US"/>
          </a:p>
        </p:txBody>
      </p:sp>
      <p:sp>
        <p:nvSpPr>
          <p:cNvPr id="8" name="Content Placeholder 2"/>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err="1"/>
              <a:t>Scratch</a:t>
            </a:r>
            <a:r>
              <a:rPr lang="tr-TR" dirty="0"/>
              <a:t>, MIT Medya Laboratuvarında geliştirilmiş olan ücretsiz bir eğitsel programlama ortamıdır. </a:t>
            </a:r>
          </a:p>
          <a:p>
            <a:r>
              <a:rPr lang="tr-TR" dirty="0"/>
              <a:t>Günümüzde yaklaşık 30 milyon kayıtlı üye ve yüklenmiş 32 milyonun üzerinde projeyi barındıran web </a:t>
            </a:r>
            <a:r>
              <a:rPr lang="tr-TR" dirty="0" err="1"/>
              <a:t>portalı</a:t>
            </a:r>
            <a:r>
              <a:rPr lang="tr-TR" dirty="0"/>
              <a:t> ve interaktif ara yüzüyle </a:t>
            </a:r>
            <a:r>
              <a:rPr lang="tr-TR" dirty="0" err="1"/>
              <a:t>Scratch</a:t>
            </a:r>
            <a:r>
              <a:rPr lang="tr-TR" dirty="0"/>
              <a:t> aracı, programlamayı daha eğlenceli ve daha görsel hale getirmesinin yanı sıra algoritma kavramlarının daha kolay öğrenilmesine yardımcı olmaktadır. </a:t>
            </a:r>
          </a:p>
        </p:txBody>
      </p:sp>
    </p:spTree>
    <p:extLst>
      <p:ext uri="{BB962C8B-B14F-4D97-AF65-F5344CB8AC3E}">
        <p14:creationId xmlns:p14="http://schemas.microsoft.com/office/powerpoint/2010/main" val="3545890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 2018</a:t>
            </a:r>
            <a:endParaRPr lang="en-US" dirty="0"/>
          </a:p>
        </p:txBody>
      </p:sp>
      <p:sp>
        <p:nvSpPr>
          <p:cNvPr id="5" name="Footer Placeholder 4"/>
          <p:cNvSpPr>
            <a:spLocks noGrp="1"/>
          </p:cNvSpPr>
          <p:nvPr>
            <p:ph type="ftr" sz="quarter" idx="11"/>
          </p:nvPr>
        </p:nvSpPr>
        <p:spPr/>
        <p:txBody>
          <a:bodyPr/>
          <a:lstStyle/>
          <a:p>
            <a:r>
              <a:rPr lang="tr-TR" dirty="0"/>
              <a:t>Blok Tabanlı Programlama</a:t>
            </a:r>
            <a:endParaRPr lang="en-US" dirty="0"/>
          </a:p>
        </p:txBody>
      </p:sp>
      <p:sp>
        <p:nvSpPr>
          <p:cNvPr id="6" name="Slide Number Placeholder 5"/>
          <p:cNvSpPr>
            <a:spLocks noGrp="1"/>
          </p:cNvSpPr>
          <p:nvPr>
            <p:ph type="sldNum" sz="quarter" idx="12"/>
          </p:nvPr>
        </p:nvSpPr>
        <p:spPr/>
        <p:txBody>
          <a:bodyPr/>
          <a:lstStyle/>
          <a:p>
            <a:fld id="{21BDECD0-44A4-40B4-8A9E-AC2682E4C7A3}" type="slidenum">
              <a:rPr lang="en-US" smtClean="0"/>
              <a:pPr/>
              <a:t>16</a:t>
            </a:fld>
            <a:endParaRPr lang="en-US"/>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81" y="58874"/>
            <a:ext cx="11926800" cy="6336113"/>
          </a:xfrm>
          <a:prstGeom prst="rect">
            <a:avLst/>
          </a:prstGeom>
        </p:spPr>
      </p:pic>
    </p:spTree>
    <p:extLst>
      <p:ext uri="{BB962C8B-B14F-4D97-AF65-F5344CB8AC3E}">
        <p14:creationId xmlns:p14="http://schemas.microsoft.com/office/powerpoint/2010/main" val="473806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tr-TR" dirty="0"/>
              <a:t>Kodu </a:t>
            </a:r>
            <a:r>
              <a:rPr lang="tr-TR" dirty="0" err="1"/>
              <a:t>game</a:t>
            </a:r>
            <a:r>
              <a:rPr lang="tr-TR" dirty="0"/>
              <a:t> </a:t>
            </a:r>
            <a:r>
              <a:rPr lang="tr-TR" dirty="0" err="1"/>
              <a:t>lab</a:t>
            </a:r>
            <a:r>
              <a:rPr lang="tr-TR" dirty="0"/>
              <a:t> (http://www.kodugamelab.com)</a:t>
            </a:r>
            <a:endParaRPr lang="tr-TR" dirty="0"/>
          </a:p>
        </p:txBody>
      </p:sp>
      <p:sp>
        <p:nvSpPr>
          <p:cNvPr id="4" name="Date Placeholder 3"/>
          <p:cNvSpPr>
            <a:spLocks noGrp="1"/>
          </p:cNvSpPr>
          <p:nvPr>
            <p:ph type="dt" sz="half" idx="10"/>
          </p:nvPr>
        </p:nvSpPr>
        <p:spPr/>
        <p:txBody>
          <a:bodyPr/>
          <a:lstStyle/>
          <a:p>
            <a:r>
              <a:rPr lang="en-US" smtClean="0"/>
              <a:t>© 2018</a:t>
            </a:r>
            <a:endParaRPr lang="en-US" dirty="0"/>
          </a:p>
        </p:txBody>
      </p:sp>
      <p:sp>
        <p:nvSpPr>
          <p:cNvPr id="5" name="Footer Placeholder 4"/>
          <p:cNvSpPr>
            <a:spLocks noGrp="1"/>
          </p:cNvSpPr>
          <p:nvPr>
            <p:ph type="ftr" sz="quarter" idx="11"/>
          </p:nvPr>
        </p:nvSpPr>
        <p:spPr/>
        <p:txBody>
          <a:bodyPr/>
          <a:lstStyle/>
          <a:p>
            <a:r>
              <a:rPr lang="tr-TR" dirty="0"/>
              <a:t>Blok Tabanlı Programlama</a:t>
            </a:r>
            <a:endParaRPr lang="en-US" dirty="0"/>
          </a:p>
        </p:txBody>
      </p:sp>
      <p:sp>
        <p:nvSpPr>
          <p:cNvPr id="6" name="Slide Number Placeholder 5"/>
          <p:cNvSpPr>
            <a:spLocks noGrp="1"/>
          </p:cNvSpPr>
          <p:nvPr>
            <p:ph type="sldNum" sz="quarter" idx="12"/>
          </p:nvPr>
        </p:nvSpPr>
        <p:spPr/>
        <p:txBody>
          <a:bodyPr/>
          <a:lstStyle/>
          <a:p>
            <a:fld id="{21BDECD0-44A4-40B4-8A9E-AC2682E4C7A3}" type="slidenum">
              <a:rPr lang="en-US" smtClean="0"/>
              <a:pPr/>
              <a:t>17</a:t>
            </a:fld>
            <a:endParaRPr lang="en-US"/>
          </a:p>
        </p:txBody>
      </p:sp>
      <p:sp>
        <p:nvSpPr>
          <p:cNvPr id="8" name="Content Placeholder 2"/>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a:t>Kodu (Kodu Game </a:t>
            </a:r>
            <a:r>
              <a:rPr lang="tr-TR" dirty="0" err="1"/>
              <a:t>Lab</a:t>
            </a:r>
            <a:r>
              <a:rPr lang="tr-TR" dirty="0"/>
              <a:t>) çocukların yine istediği oyunları geliştirebildikleri, oynayabildikleri ve yaptıkları oyunları arkadaşlarıyla paylaşabildikleri bir blok tabanlı programlama aracıdır. </a:t>
            </a:r>
          </a:p>
          <a:p>
            <a:r>
              <a:rPr lang="tr-TR" dirty="0"/>
              <a:t>Bu araç ile kullanıcılara kendi oyun evrenlerini tasarlama imkânı verilmektedir. </a:t>
            </a:r>
          </a:p>
          <a:p>
            <a:r>
              <a:rPr lang="tr-TR" dirty="0" err="1"/>
              <a:t>Kodu’yu</a:t>
            </a:r>
            <a:r>
              <a:rPr lang="tr-TR" dirty="0"/>
              <a:t> güçlü kılan görsel bir </a:t>
            </a:r>
            <a:r>
              <a:rPr lang="tr-TR" dirty="0" err="1"/>
              <a:t>arayüz</a:t>
            </a:r>
            <a:r>
              <a:rPr lang="tr-TR" dirty="0"/>
              <a:t> ve nesneye dayalı programlama ilkelerine tam uyumlu olmasıdır. </a:t>
            </a:r>
          </a:p>
          <a:p>
            <a:r>
              <a:rPr lang="tr-TR" dirty="0" err="1"/>
              <a:t>Kodu’da</a:t>
            </a:r>
            <a:r>
              <a:rPr lang="tr-TR" dirty="0"/>
              <a:t> kullanılan programlama dili isimler, fiiller ve sıfatlar üzerine kurulu bir yapı sunmaktadır ve topa yaklaşınca yok et gibi basit cümleler kurarak olaylar yaratabilmeyi sağlamaktadır. </a:t>
            </a:r>
          </a:p>
        </p:txBody>
      </p:sp>
    </p:spTree>
    <p:extLst>
      <p:ext uri="{BB962C8B-B14F-4D97-AF65-F5344CB8AC3E}">
        <p14:creationId xmlns:p14="http://schemas.microsoft.com/office/powerpoint/2010/main" val="3474600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 2018</a:t>
            </a:r>
            <a:endParaRPr lang="en-US" dirty="0"/>
          </a:p>
        </p:txBody>
      </p:sp>
      <p:sp>
        <p:nvSpPr>
          <p:cNvPr id="5" name="Footer Placeholder 4"/>
          <p:cNvSpPr>
            <a:spLocks noGrp="1"/>
          </p:cNvSpPr>
          <p:nvPr>
            <p:ph type="ftr" sz="quarter" idx="11"/>
          </p:nvPr>
        </p:nvSpPr>
        <p:spPr/>
        <p:txBody>
          <a:bodyPr/>
          <a:lstStyle/>
          <a:p>
            <a:r>
              <a:rPr lang="tr-TR" dirty="0"/>
              <a:t>Blok Tabanlı Programlama</a:t>
            </a:r>
            <a:endParaRPr lang="en-US" dirty="0"/>
          </a:p>
        </p:txBody>
      </p:sp>
      <p:sp>
        <p:nvSpPr>
          <p:cNvPr id="6" name="Slide Number Placeholder 5"/>
          <p:cNvSpPr>
            <a:spLocks noGrp="1"/>
          </p:cNvSpPr>
          <p:nvPr>
            <p:ph type="sldNum" sz="quarter" idx="12"/>
          </p:nvPr>
        </p:nvSpPr>
        <p:spPr/>
        <p:txBody>
          <a:bodyPr/>
          <a:lstStyle/>
          <a:p>
            <a:fld id="{21BDECD0-44A4-40B4-8A9E-AC2682E4C7A3}" type="slidenum">
              <a:rPr lang="en-US" smtClean="0"/>
              <a:pPr/>
              <a:t>18</a:t>
            </a:fld>
            <a:endParaRPr lang="en-US"/>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00" y="75518"/>
            <a:ext cx="11926800" cy="6336112"/>
          </a:xfrm>
          <a:prstGeom prst="rect">
            <a:avLst/>
          </a:prstGeom>
        </p:spPr>
      </p:pic>
    </p:spTree>
    <p:extLst>
      <p:ext uri="{BB962C8B-B14F-4D97-AF65-F5344CB8AC3E}">
        <p14:creationId xmlns:p14="http://schemas.microsoft.com/office/powerpoint/2010/main" val="17855716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tr-TR" dirty="0" err="1"/>
              <a:t>App</a:t>
            </a:r>
            <a:r>
              <a:rPr lang="tr-TR" dirty="0"/>
              <a:t> </a:t>
            </a:r>
            <a:r>
              <a:rPr lang="tr-TR" dirty="0" err="1"/>
              <a:t>Inventor</a:t>
            </a:r>
            <a:r>
              <a:rPr lang="tr-TR" dirty="0"/>
              <a:t> (http://appinventor.mit.edu)</a:t>
            </a:r>
            <a:endParaRPr lang="tr-TR" dirty="0"/>
          </a:p>
        </p:txBody>
      </p:sp>
      <p:sp>
        <p:nvSpPr>
          <p:cNvPr id="4" name="Date Placeholder 3"/>
          <p:cNvSpPr>
            <a:spLocks noGrp="1"/>
          </p:cNvSpPr>
          <p:nvPr>
            <p:ph type="dt" sz="half" idx="10"/>
          </p:nvPr>
        </p:nvSpPr>
        <p:spPr/>
        <p:txBody>
          <a:bodyPr/>
          <a:lstStyle/>
          <a:p>
            <a:r>
              <a:rPr lang="en-US" smtClean="0"/>
              <a:t>© 2018</a:t>
            </a:r>
            <a:endParaRPr lang="en-US" dirty="0"/>
          </a:p>
        </p:txBody>
      </p:sp>
      <p:sp>
        <p:nvSpPr>
          <p:cNvPr id="5" name="Footer Placeholder 4"/>
          <p:cNvSpPr>
            <a:spLocks noGrp="1"/>
          </p:cNvSpPr>
          <p:nvPr>
            <p:ph type="ftr" sz="quarter" idx="11"/>
          </p:nvPr>
        </p:nvSpPr>
        <p:spPr/>
        <p:txBody>
          <a:bodyPr/>
          <a:lstStyle/>
          <a:p>
            <a:r>
              <a:rPr lang="tr-TR" dirty="0"/>
              <a:t>Blok Tabanlı Programlama</a:t>
            </a:r>
            <a:endParaRPr lang="en-US" dirty="0"/>
          </a:p>
        </p:txBody>
      </p:sp>
      <p:sp>
        <p:nvSpPr>
          <p:cNvPr id="6" name="Slide Number Placeholder 5"/>
          <p:cNvSpPr>
            <a:spLocks noGrp="1"/>
          </p:cNvSpPr>
          <p:nvPr>
            <p:ph type="sldNum" sz="quarter" idx="12"/>
          </p:nvPr>
        </p:nvSpPr>
        <p:spPr/>
        <p:txBody>
          <a:bodyPr/>
          <a:lstStyle/>
          <a:p>
            <a:fld id="{21BDECD0-44A4-40B4-8A9E-AC2682E4C7A3}" type="slidenum">
              <a:rPr lang="en-US" smtClean="0"/>
              <a:pPr/>
              <a:t>19</a:t>
            </a:fld>
            <a:endParaRPr lang="en-US"/>
          </a:p>
        </p:txBody>
      </p:sp>
      <p:sp>
        <p:nvSpPr>
          <p:cNvPr id="8" name="Content Placeholder 2"/>
          <p:cNvSpPr txBox="1">
            <a:spLocks/>
          </p:cNvSpPr>
          <p:nvPr/>
        </p:nvSpPr>
        <p:spPr>
          <a:xfrm>
            <a:off x="838200" y="1825625"/>
            <a:ext cx="105156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dirty="0" err="1"/>
              <a:t>App</a:t>
            </a:r>
            <a:r>
              <a:rPr lang="tr-TR" dirty="0"/>
              <a:t> </a:t>
            </a:r>
            <a:r>
              <a:rPr lang="tr-TR" dirty="0" err="1"/>
              <a:t>Inventor</a:t>
            </a:r>
            <a:r>
              <a:rPr lang="tr-TR" dirty="0"/>
              <a:t>, mobil uygulamalar geliştirmeye yardımcı olan blok tabanlı bir programlama aracıdır. </a:t>
            </a:r>
            <a:r>
              <a:rPr lang="tr-TR" dirty="0" err="1"/>
              <a:t>Android</a:t>
            </a:r>
            <a:r>
              <a:rPr lang="tr-TR" dirty="0"/>
              <a:t> cihazlarda (akıllı telefon veya tabletlerde) geliştirilen uygulamalar anında test edilebilmekte veya çok kolay bir şekilde “.</a:t>
            </a:r>
            <a:r>
              <a:rPr lang="tr-TR" dirty="0" err="1"/>
              <a:t>apk</a:t>
            </a:r>
            <a:r>
              <a:rPr lang="tr-TR" dirty="0"/>
              <a:t>” uzantılı olan uygulamalar alınıp Google </a:t>
            </a:r>
            <a:r>
              <a:rPr lang="tr-TR" dirty="0" err="1"/>
              <a:t>Play’de</a:t>
            </a:r>
            <a:r>
              <a:rPr lang="tr-TR" dirty="0"/>
              <a:t> yayınlanabilmektedir. </a:t>
            </a:r>
          </a:p>
          <a:p>
            <a:r>
              <a:rPr lang="tr-TR" dirty="0"/>
              <a:t>Bu aracı benzerlerinden ayıran en önemli özellikleri:  </a:t>
            </a:r>
          </a:p>
          <a:p>
            <a:r>
              <a:rPr lang="tr-TR" dirty="0"/>
              <a:t>yetişkinler için de kullanıma uygun olması</a:t>
            </a:r>
          </a:p>
          <a:p>
            <a:r>
              <a:rPr lang="tr-TR" dirty="0"/>
              <a:t>akıllı mobil cihazları hedef alması </a:t>
            </a:r>
          </a:p>
          <a:p>
            <a:r>
              <a:rPr lang="tr-TR" dirty="0"/>
              <a:t>bu cihazlar üzerinde çalışan ve günlük hayatta gerçekten ihtiyaç duyulabilecek uygulamalar hazırlamaya olanak tanımasıdır. </a:t>
            </a:r>
          </a:p>
        </p:txBody>
      </p:sp>
    </p:spTree>
    <p:extLst>
      <p:ext uri="{BB962C8B-B14F-4D97-AF65-F5344CB8AC3E}">
        <p14:creationId xmlns:p14="http://schemas.microsoft.com/office/powerpoint/2010/main" val="1760541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Kazanımlar</a:t>
            </a:r>
            <a:endParaRPr lang="tr-TR" dirty="0"/>
          </a:p>
        </p:txBody>
      </p:sp>
      <p:sp>
        <p:nvSpPr>
          <p:cNvPr id="3" name="Content Placeholder 2"/>
          <p:cNvSpPr>
            <a:spLocks noGrp="1"/>
          </p:cNvSpPr>
          <p:nvPr>
            <p:ph idx="1"/>
          </p:nvPr>
        </p:nvSpPr>
        <p:spPr/>
        <p:txBody>
          <a:bodyPr>
            <a:normAutofit fontScale="85000" lnSpcReduction="20000"/>
          </a:bodyPr>
          <a:lstStyle/>
          <a:p>
            <a:pPr>
              <a:lnSpc>
                <a:spcPct val="110000"/>
              </a:lnSpc>
            </a:pPr>
            <a:r>
              <a:rPr lang="tr-TR" sz="3600" dirty="0"/>
              <a:t>Programlama öğretiminin gelişimini açıklayabilecek,</a:t>
            </a:r>
          </a:p>
          <a:p>
            <a:pPr>
              <a:lnSpc>
                <a:spcPct val="110000"/>
              </a:lnSpc>
            </a:pPr>
            <a:r>
              <a:rPr lang="tr-TR" sz="3600" dirty="0"/>
              <a:t>Blok tabanlı programlama araçlarının ortak özelliklerini sıralayabilecek, </a:t>
            </a:r>
          </a:p>
          <a:p>
            <a:pPr>
              <a:lnSpc>
                <a:spcPct val="110000"/>
              </a:lnSpc>
            </a:pPr>
            <a:r>
              <a:rPr lang="tr-TR" sz="3600" dirty="0"/>
              <a:t>En çok bilinen blok tabanlı programlama araçlarını tanıyacak,</a:t>
            </a:r>
          </a:p>
          <a:p>
            <a:pPr>
              <a:lnSpc>
                <a:spcPct val="110000"/>
              </a:lnSpc>
            </a:pPr>
            <a:r>
              <a:rPr lang="tr-TR" sz="3600" dirty="0"/>
              <a:t>Blok tabanlı programlama ile bilgi </a:t>
            </a:r>
            <a:r>
              <a:rPr lang="tr-TR" sz="3600" dirty="0" err="1"/>
              <a:t>işlemsel</a:t>
            </a:r>
            <a:r>
              <a:rPr lang="tr-TR" sz="3600" dirty="0"/>
              <a:t> düşünmeyi ilişkilendirebilecek, </a:t>
            </a:r>
          </a:p>
          <a:p>
            <a:pPr>
              <a:lnSpc>
                <a:spcPct val="110000"/>
              </a:lnSpc>
            </a:pPr>
            <a:r>
              <a:rPr lang="tr-TR" sz="3600" dirty="0"/>
              <a:t>Blok tabanlı programlama araçlarını derslere adapte edecek öğretim etkinlikleri hazırlayabileceksiniz.</a:t>
            </a:r>
            <a:endParaRPr lang="tr-TR" sz="3600" dirty="0"/>
          </a:p>
          <a:p>
            <a:endParaRPr lang="tr-TR" dirty="0"/>
          </a:p>
        </p:txBody>
      </p:sp>
      <p:sp>
        <p:nvSpPr>
          <p:cNvPr id="4" name="Date Placeholder 3"/>
          <p:cNvSpPr>
            <a:spLocks noGrp="1"/>
          </p:cNvSpPr>
          <p:nvPr>
            <p:ph type="dt" sz="half" idx="10"/>
          </p:nvPr>
        </p:nvSpPr>
        <p:spPr/>
        <p:txBody>
          <a:bodyPr/>
          <a:lstStyle/>
          <a:p>
            <a:r>
              <a:rPr lang="en-US" smtClean="0"/>
              <a:t>© 2018</a:t>
            </a:r>
            <a:endParaRPr lang="en-US" dirty="0"/>
          </a:p>
        </p:txBody>
      </p:sp>
      <p:sp>
        <p:nvSpPr>
          <p:cNvPr id="5" name="Footer Placeholder 4"/>
          <p:cNvSpPr>
            <a:spLocks noGrp="1"/>
          </p:cNvSpPr>
          <p:nvPr>
            <p:ph type="ftr" sz="quarter" idx="11"/>
          </p:nvPr>
        </p:nvSpPr>
        <p:spPr/>
        <p:txBody>
          <a:bodyPr/>
          <a:lstStyle/>
          <a:p>
            <a:r>
              <a:rPr lang="tr-TR" dirty="0"/>
              <a:t>Blok Tabanlı Programlama</a:t>
            </a:r>
            <a:endParaRPr lang="en-US" dirty="0"/>
          </a:p>
        </p:txBody>
      </p:sp>
      <p:sp>
        <p:nvSpPr>
          <p:cNvPr id="6" name="Slide Number Placeholder 5"/>
          <p:cNvSpPr>
            <a:spLocks noGrp="1"/>
          </p:cNvSpPr>
          <p:nvPr>
            <p:ph type="sldNum" sz="quarter" idx="12"/>
          </p:nvPr>
        </p:nvSpPr>
        <p:spPr/>
        <p:txBody>
          <a:bodyPr/>
          <a:lstStyle/>
          <a:p>
            <a:fld id="{21BDECD0-44A4-40B4-8A9E-AC2682E4C7A3}" type="slidenum">
              <a:rPr lang="en-US" smtClean="0"/>
              <a:pPr/>
              <a:t>2</a:t>
            </a:fld>
            <a:endParaRPr lang="en-US"/>
          </a:p>
        </p:txBody>
      </p:sp>
    </p:spTree>
    <p:extLst>
      <p:ext uri="{BB962C8B-B14F-4D97-AF65-F5344CB8AC3E}">
        <p14:creationId xmlns:p14="http://schemas.microsoft.com/office/powerpoint/2010/main" val="25285038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 2018</a:t>
            </a:r>
            <a:endParaRPr lang="en-US" dirty="0"/>
          </a:p>
        </p:txBody>
      </p:sp>
      <p:sp>
        <p:nvSpPr>
          <p:cNvPr id="5" name="Footer Placeholder 4"/>
          <p:cNvSpPr>
            <a:spLocks noGrp="1"/>
          </p:cNvSpPr>
          <p:nvPr>
            <p:ph type="ftr" sz="quarter" idx="11"/>
          </p:nvPr>
        </p:nvSpPr>
        <p:spPr/>
        <p:txBody>
          <a:bodyPr/>
          <a:lstStyle/>
          <a:p>
            <a:r>
              <a:rPr lang="tr-TR" dirty="0"/>
              <a:t>Blok Tabanlı Programlama</a:t>
            </a:r>
            <a:endParaRPr lang="en-US" dirty="0"/>
          </a:p>
        </p:txBody>
      </p:sp>
      <p:sp>
        <p:nvSpPr>
          <p:cNvPr id="6" name="Slide Number Placeholder 5"/>
          <p:cNvSpPr>
            <a:spLocks noGrp="1"/>
          </p:cNvSpPr>
          <p:nvPr>
            <p:ph type="sldNum" sz="quarter" idx="12"/>
          </p:nvPr>
        </p:nvSpPr>
        <p:spPr/>
        <p:txBody>
          <a:bodyPr/>
          <a:lstStyle/>
          <a:p>
            <a:fld id="{21BDECD0-44A4-40B4-8A9E-AC2682E4C7A3}" type="slidenum">
              <a:rPr lang="en-US" smtClean="0"/>
              <a:pPr/>
              <a:t>20</a:t>
            </a:fld>
            <a:endParaRPr lang="en-US"/>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01" y="75518"/>
            <a:ext cx="11926800" cy="6336113"/>
          </a:xfrm>
          <a:prstGeom prst="rect">
            <a:avLst/>
          </a:prstGeom>
        </p:spPr>
      </p:pic>
    </p:spTree>
    <p:extLst>
      <p:ext uri="{BB962C8B-B14F-4D97-AF65-F5344CB8AC3E}">
        <p14:creationId xmlns:p14="http://schemas.microsoft.com/office/powerpoint/2010/main" val="3313439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tr-TR" dirty="0"/>
              <a:t>Alice (http://www.alice.org)</a:t>
            </a:r>
            <a:endParaRPr lang="tr-TR" dirty="0"/>
          </a:p>
        </p:txBody>
      </p:sp>
      <p:sp>
        <p:nvSpPr>
          <p:cNvPr id="4" name="Date Placeholder 3"/>
          <p:cNvSpPr>
            <a:spLocks noGrp="1"/>
          </p:cNvSpPr>
          <p:nvPr>
            <p:ph type="dt" sz="half" idx="10"/>
          </p:nvPr>
        </p:nvSpPr>
        <p:spPr/>
        <p:txBody>
          <a:bodyPr/>
          <a:lstStyle/>
          <a:p>
            <a:r>
              <a:rPr lang="en-US" smtClean="0"/>
              <a:t>© 2018</a:t>
            </a:r>
            <a:endParaRPr lang="en-US" dirty="0"/>
          </a:p>
        </p:txBody>
      </p:sp>
      <p:sp>
        <p:nvSpPr>
          <p:cNvPr id="5" name="Footer Placeholder 4"/>
          <p:cNvSpPr>
            <a:spLocks noGrp="1"/>
          </p:cNvSpPr>
          <p:nvPr>
            <p:ph type="ftr" sz="quarter" idx="11"/>
          </p:nvPr>
        </p:nvSpPr>
        <p:spPr/>
        <p:txBody>
          <a:bodyPr/>
          <a:lstStyle/>
          <a:p>
            <a:r>
              <a:rPr lang="tr-TR" dirty="0"/>
              <a:t>Blok Tabanlı Programlama</a:t>
            </a:r>
            <a:endParaRPr lang="en-US" dirty="0"/>
          </a:p>
        </p:txBody>
      </p:sp>
      <p:sp>
        <p:nvSpPr>
          <p:cNvPr id="6" name="Slide Number Placeholder 5"/>
          <p:cNvSpPr>
            <a:spLocks noGrp="1"/>
          </p:cNvSpPr>
          <p:nvPr>
            <p:ph type="sldNum" sz="quarter" idx="12"/>
          </p:nvPr>
        </p:nvSpPr>
        <p:spPr/>
        <p:txBody>
          <a:bodyPr/>
          <a:lstStyle/>
          <a:p>
            <a:fld id="{21BDECD0-44A4-40B4-8A9E-AC2682E4C7A3}" type="slidenum">
              <a:rPr lang="en-US" smtClean="0"/>
              <a:pPr/>
              <a:t>21</a:t>
            </a:fld>
            <a:endParaRPr lang="en-US"/>
          </a:p>
        </p:txBody>
      </p:sp>
      <p:sp>
        <p:nvSpPr>
          <p:cNvPr id="8" name="Content Placeholder 2"/>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a:t>Alice A-12 düzeyindeki öğrencilere temel bilgi </a:t>
            </a:r>
            <a:r>
              <a:rPr lang="tr-TR" dirty="0" err="1"/>
              <a:t>işlemsel</a:t>
            </a:r>
            <a:r>
              <a:rPr lang="tr-TR" dirty="0"/>
              <a:t> düşünme becerilerini öğretme amacıyla Carnegie-Mellon Üniversitesi'nde geliştirilmiş, sürükle-bırak </a:t>
            </a:r>
            <a:r>
              <a:rPr lang="tr-TR" dirty="0" err="1"/>
              <a:t>arayüzüne</a:t>
            </a:r>
            <a:r>
              <a:rPr lang="tr-TR" dirty="0"/>
              <a:t> sahip üç boyutlu (3B) programlama ortamıdır. </a:t>
            </a:r>
          </a:p>
          <a:p>
            <a:r>
              <a:rPr lang="tr-TR" dirty="0"/>
              <a:t>Alice ile kullanıcılar animasyonları, interaktif öyküleri ve basit 3B oyunları kolaylıkla oluşturabilirler. </a:t>
            </a:r>
          </a:p>
          <a:p>
            <a:r>
              <a:rPr lang="tr-TR" dirty="0"/>
              <a:t>Özellikle Java programla dilinin öğretiminde, çok iyi bir başlangıç ortamıdır. </a:t>
            </a:r>
            <a:r>
              <a:rPr lang="tr-TR" dirty="0" smtClean="0"/>
              <a:t> </a:t>
            </a:r>
            <a:endParaRPr lang="tr-TR" dirty="0"/>
          </a:p>
        </p:txBody>
      </p:sp>
    </p:spTree>
    <p:extLst>
      <p:ext uri="{BB962C8B-B14F-4D97-AF65-F5344CB8AC3E}">
        <p14:creationId xmlns:p14="http://schemas.microsoft.com/office/powerpoint/2010/main" val="33193928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 2018</a:t>
            </a:r>
            <a:endParaRPr lang="en-US" dirty="0"/>
          </a:p>
        </p:txBody>
      </p:sp>
      <p:sp>
        <p:nvSpPr>
          <p:cNvPr id="5" name="Footer Placeholder 4"/>
          <p:cNvSpPr>
            <a:spLocks noGrp="1"/>
          </p:cNvSpPr>
          <p:nvPr>
            <p:ph type="ftr" sz="quarter" idx="11"/>
          </p:nvPr>
        </p:nvSpPr>
        <p:spPr/>
        <p:txBody>
          <a:bodyPr/>
          <a:lstStyle/>
          <a:p>
            <a:r>
              <a:rPr lang="tr-TR" dirty="0"/>
              <a:t>Blok Tabanlı Programlama</a:t>
            </a:r>
            <a:endParaRPr lang="en-US" dirty="0"/>
          </a:p>
        </p:txBody>
      </p:sp>
      <p:sp>
        <p:nvSpPr>
          <p:cNvPr id="6" name="Slide Number Placeholder 5"/>
          <p:cNvSpPr>
            <a:spLocks noGrp="1"/>
          </p:cNvSpPr>
          <p:nvPr>
            <p:ph type="sldNum" sz="quarter" idx="12"/>
          </p:nvPr>
        </p:nvSpPr>
        <p:spPr/>
        <p:txBody>
          <a:bodyPr/>
          <a:lstStyle/>
          <a:p>
            <a:fld id="{21BDECD0-44A4-40B4-8A9E-AC2682E4C7A3}" type="slidenum">
              <a:rPr lang="en-US" smtClean="0"/>
              <a:pPr/>
              <a:t>22</a:t>
            </a:fld>
            <a:endParaRPr lang="en-US"/>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02" y="49760"/>
            <a:ext cx="11926800" cy="6336113"/>
          </a:xfrm>
          <a:prstGeom prst="rect">
            <a:avLst/>
          </a:prstGeom>
        </p:spPr>
      </p:pic>
    </p:spTree>
    <p:extLst>
      <p:ext uri="{BB962C8B-B14F-4D97-AF65-F5344CB8AC3E}">
        <p14:creationId xmlns:p14="http://schemas.microsoft.com/office/powerpoint/2010/main" val="2563502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65125"/>
            <a:ext cx="10515600" cy="1325563"/>
          </a:xfrm>
        </p:spPr>
        <p:txBody>
          <a:bodyPr/>
          <a:lstStyle/>
          <a:p>
            <a:r>
              <a:rPr lang="tr-TR" dirty="0" err="1"/>
              <a:t>Geenfoot</a:t>
            </a:r>
            <a:r>
              <a:rPr lang="tr-TR" dirty="0"/>
              <a:t> (http://www.greenfoot.org)</a:t>
            </a:r>
            <a:endParaRPr lang="tr-TR" dirty="0"/>
          </a:p>
        </p:txBody>
      </p:sp>
      <p:sp>
        <p:nvSpPr>
          <p:cNvPr id="4" name="Date Placeholder 3"/>
          <p:cNvSpPr>
            <a:spLocks noGrp="1"/>
          </p:cNvSpPr>
          <p:nvPr>
            <p:ph type="dt" sz="half" idx="10"/>
          </p:nvPr>
        </p:nvSpPr>
        <p:spPr/>
        <p:txBody>
          <a:bodyPr/>
          <a:lstStyle/>
          <a:p>
            <a:r>
              <a:rPr lang="en-US" smtClean="0"/>
              <a:t>© 2018</a:t>
            </a:r>
            <a:endParaRPr lang="en-US" dirty="0"/>
          </a:p>
        </p:txBody>
      </p:sp>
      <p:sp>
        <p:nvSpPr>
          <p:cNvPr id="5" name="Footer Placeholder 4"/>
          <p:cNvSpPr>
            <a:spLocks noGrp="1"/>
          </p:cNvSpPr>
          <p:nvPr>
            <p:ph type="ftr" sz="quarter" idx="11"/>
          </p:nvPr>
        </p:nvSpPr>
        <p:spPr/>
        <p:txBody>
          <a:bodyPr/>
          <a:lstStyle/>
          <a:p>
            <a:r>
              <a:rPr lang="tr-TR" dirty="0"/>
              <a:t>Blok Tabanlı Programlama</a:t>
            </a:r>
            <a:endParaRPr lang="en-US" dirty="0"/>
          </a:p>
        </p:txBody>
      </p:sp>
      <p:sp>
        <p:nvSpPr>
          <p:cNvPr id="6" name="Slide Number Placeholder 5"/>
          <p:cNvSpPr>
            <a:spLocks noGrp="1"/>
          </p:cNvSpPr>
          <p:nvPr>
            <p:ph type="sldNum" sz="quarter" idx="12"/>
          </p:nvPr>
        </p:nvSpPr>
        <p:spPr/>
        <p:txBody>
          <a:bodyPr/>
          <a:lstStyle/>
          <a:p>
            <a:fld id="{21BDECD0-44A4-40B4-8A9E-AC2682E4C7A3}" type="slidenum">
              <a:rPr lang="en-US" smtClean="0"/>
              <a:pPr/>
              <a:t>23</a:t>
            </a:fld>
            <a:endParaRPr lang="en-US"/>
          </a:p>
        </p:txBody>
      </p:sp>
      <p:sp>
        <p:nvSpPr>
          <p:cNvPr id="8" name="Content Placeholder 2"/>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err="1"/>
              <a:t>Greenfoot</a:t>
            </a:r>
            <a:r>
              <a:rPr lang="tr-TR" dirty="0"/>
              <a:t> Java mantığının kavranmasını sağlar. Bunun için aktörler yaratır. Her bir aktör kendi dünyasında yaşar ve bunlarla bir oyun yapmak, </a:t>
            </a:r>
            <a:r>
              <a:rPr lang="tr-TR" dirty="0" err="1"/>
              <a:t>simulasyon</a:t>
            </a:r>
            <a:r>
              <a:rPr lang="tr-TR" dirty="0"/>
              <a:t> geliştirmek ya da kullanım amacı doğrultusunda kullanmak mümkündür. </a:t>
            </a:r>
          </a:p>
          <a:p>
            <a:r>
              <a:rPr lang="tr-TR" dirty="0" err="1"/>
              <a:t>Greenfoot</a:t>
            </a:r>
            <a:r>
              <a:rPr lang="tr-TR" dirty="0"/>
              <a:t> grafik </a:t>
            </a:r>
            <a:r>
              <a:rPr lang="tr-TR" dirty="0" err="1"/>
              <a:t>arayüzü</a:t>
            </a:r>
            <a:r>
              <a:rPr lang="tr-TR" dirty="0"/>
              <a:t> ile kullanıcıların kolaylıkla sınıflar, örnekler (</a:t>
            </a:r>
            <a:r>
              <a:rPr lang="tr-TR" dirty="0" err="1"/>
              <a:t>instances</a:t>
            </a:r>
            <a:r>
              <a:rPr lang="tr-TR" dirty="0"/>
              <a:t>), üyeler (</a:t>
            </a:r>
            <a:r>
              <a:rPr lang="tr-TR" dirty="0" err="1"/>
              <a:t>members</a:t>
            </a:r>
            <a:r>
              <a:rPr lang="tr-TR" dirty="0"/>
              <a:t>) oluşturmasına ve keşfetmesine olanak sağalmaktadır.</a:t>
            </a:r>
          </a:p>
          <a:p>
            <a:r>
              <a:rPr lang="tr-TR" dirty="0" err="1"/>
              <a:t>Greenfoot</a:t>
            </a:r>
            <a:r>
              <a:rPr lang="tr-TR" dirty="0"/>
              <a:t> ile öğretmenlerin nesne tabanlı programlamanın en önemli ve temel kavramlarını kolayca anlaşılabilir bir şekilde tanıtabilirler.  </a:t>
            </a:r>
          </a:p>
        </p:txBody>
      </p:sp>
    </p:spTree>
    <p:extLst>
      <p:ext uri="{BB962C8B-B14F-4D97-AF65-F5344CB8AC3E}">
        <p14:creationId xmlns:p14="http://schemas.microsoft.com/office/powerpoint/2010/main" val="14968575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 2018</a:t>
            </a:r>
            <a:endParaRPr lang="en-US" dirty="0"/>
          </a:p>
        </p:txBody>
      </p:sp>
      <p:sp>
        <p:nvSpPr>
          <p:cNvPr id="5" name="Footer Placeholder 4"/>
          <p:cNvSpPr>
            <a:spLocks noGrp="1"/>
          </p:cNvSpPr>
          <p:nvPr>
            <p:ph type="ftr" sz="quarter" idx="11"/>
          </p:nvPr>
        </p:nvSpPr>
        <p:spPr/>
        <p:txBody>
          <a:bodyPr/>
          <a:lstStyle/>
          <a:p>
            <a:r>
              <a:rPr lang="tr-TR" dirty="0"/>
              <a:t>Blok Tabanlı Programlama</a:t>
            </a:r>
            <a:endParaRPr lang="en-US" dirty="0"/>
          </a:p>
        </p:txBody>
      </p:sp>
      <p:sp>
        <p:nvSpPr>
          <p:cNvPr id="6" name="Slide Number Placeholder 5"/>
          <p:cNvSpPr>
            <a:spLocks noGrp="1"/>
          </p:cNvSpPr>
          <p:nvPr>
            <p:ph type="sldNum" sz="quarter" idx="12"/>
          </p:nvPr>
        </p:nvSpPr>
        <p:spPr/>
        <p:txBody>
          <a:bodyPr/>
          <a:lstStyle/>
          <a:p>
            <a:fld id="{21BDECD0-44A4-40B4-8A9E-AC2682E4C7A3}" type="slidenum">
              <a:rPr lang="en-US" smtClean="0"/>
              <a:pPr/>
              <a:t>24</a:t>
            </a:fld>
            <a:endParaRPr lang="en-US"/>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02" y="62640"/>
            <a:ext cx="11926800" cy="6336112"/>
          </a:xfrm>
          <a:prstGeom prst="rect">
            <a:avLst/>
          </a:prstGeom>
        </p:spPr>
      </p:pic>
    </p:spTree>
    <p:extLst>
      <p:ext uri="{BB962C8B-B14F-4D97-AF65-F5344CB8AC3E}">
        <p14:creationId xmlns:p14="http://schemas.microsoft.com/office/powerpoint/2010/main" val="25478859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Örnek Etkinlik: Besin Zinciri</a:t>
            </a:r>
            <a:endParaRPr lang="tr-TR" dirty="0"/>
          </a:p>
        </p:txBody>
      </p:sp>
      <p:sp>
        <p:nvSpPr>
          <p:cNvPr id="3" name="Content Placeholder 2"/>
          <p:cNvSpPr>
            <a:spLocks noGrp="1"/>
          </p:cNvSpPr>
          <p:nvPr>
            <p:ph idx="1"/>
          </p:nvPr>
        </p:nvSpPr>
        <p:spPr>
          <a:xfrm>
            <a:off x="838200" y="1825624"/>
            <a:ext cx="10515600" cy="4530725"/>
          </a:xfrm>
        </p:spPr>
        <p:txBody>
          <a:bodyPr>
            <a:normAutofit fontScale="77500" lnSpcReduction="20000"/>
          </a:bodyPr>
          <a:lstStyle/>
          <a:p>
            <a:pPr marL="0" lvl="0" indent="0">
              <a:buNone/>
            </a:pPr>
            <a:r>
              <a:rPr lang="tr-TR" dirty="0"/>
              <a:t>Bu etkinlikte amaç daha çok ortaokul düzeyindeki öğrencilere yönelik “Besin Zincirini” anlatan bir animasyon hazırlanmasıdır. Öğrenciler blok tabanlı programlama ortamlarından birini (örneğin </a:t>
            </a:r>
            <a:r>
              <a:rPr lang="tr-TR" dirty="0" err="1"/>
              <a:t>Greenfoot</a:t>
            </a:r>
            <a:r>
              <a:rPr lang="tr-TR" dirty="0"/>
              <a:t> gibi) kullanarak besin zincirini anlatan bir animasyon hazırlayacaklardır.</a:t>
            </a:r>
          </a:p>
          <a:p>
            <a:pPr marL="0" lvl="0" indent="0">
              <a:buNone/>
            </a:pPr>
            <a:r>
              <a:rPr lang="tr-TR" dirty="0"/>
              <a:t>Uygulama:</a:t>
            </a:r>
          </a:p>
          <a:p>
            <a:pPr lvl="0"/>
            <a:r>
              <a:rPr lang="tr-TR" dirty="0"/>
              <a:t>Tüm sınıf beyin fırtınası yaparak, animasyonda yer alacak karakterlere ve karakterlerin özelliklerine karar veriler. Örneğin; çimen, tavşan, şahin ve güneş. Sonrasında öğrenenler karakterler arasındaki ilişkiyi gösteren bir şema hazırlarlar.</a:t>
            </a:r>
          </a:p>
          <a:p>
            <a:pPr lvl="0"/>
            <a:r>
              <a:rPr lang="tr-TR" dirty="0"/>
              <a:t>Öğrencilerle çimen, tavşan ve şahin arasındaki dengeyi sağlayan faktörleri tartışılır. </a:t>
            </a:r>
          </a:p>
          <a:p>
            <a:pPr lvl="0"/>
            <a:r>
              <a:rPr lang="tr-TR" dirty="0"/>
              <a:t>Her bir öğrencinin blok tabanlı programlama ortamını kullanarak tavşanın çimenleri yediği ve şahinin de tavşanı alıp götürdüğü bir animasyon hazırlamalarını istenir. </a:t>
            </a:r>
          </a:p>
          <a:p>
            <a:pPr lvl="0"/>
            <a:r>
              <a:rPr lang="tr-TR" dirty="0"/>
              <a:t>Animasyonu hazırlayan öğrenciler, başka faktörlerin besin zincirini nasıl etkilediğini anlatan eklemeler yapabilir. Örneğin, tavşan ile beslenen başka bir hayvanın animasyona eklenmesi ile şahin için oluşacak besin kıtlığı ve sonuçlarının anlatıldığı bir animasyon hazırlanabilir.</a:t>
            </a:r>
            <a:endParaRPr lang="tr-TR" dirty="0"/>
          </a:p>
          <a:p>
            <a:endParaRPr lang="tr-TR" dirty="0"/>
          </a:p>
        </p:txBody>
      </p:sp>
      <p:sp>
        <p:nvSpPr>
          <p:cNvPr id="4" name="Date Placeholder 3"/>
          <p:cNvSpPr>
            <a:spLocks noGrp="1"/>
          </p:cNvSpPr>
          <p:nvPr>
            <p:ph type="dt" sz="half" idx="10"/>
          </p:nvPr>
        </p:nvSpPr>
        <p:spPr/>
        <p:txBody>
          <a:bodyPr/>
          <a:lstStyle/>
          <a:p>
            <a:r>
              <a:rPr lang="en-US" smtClean="0"/>
              <a:t>© 2018</a:t>
            </a:r>
            <a:endParaRPr lang="en-US" dirty="0"/>
          </a:p>
        </p:txBody>
      </p:sp>
      <p:sp>
        <p:nvSpPr>
          <p:cNvPr id="5" name="Footer Placeholder 4"/>
          <p:cNvSpPr>
            <a:spLocks noGrp="1"/>
          </p:cNvSpPr>
          <p:nvPr>
            <p:ph type="ftr" sz="quarter" idx="11"/>
          </p:nvPr>
        </p:nvSpPr>
        <p:spPr/>
        <p:txBody>
          <a:bodyPr/>
          <a:lstStyle/>
          <a:p>
            <a:r>
              <a:rPr lang="tr-TR" dirty="0"/>
              <a:t>Blok Tabanlı Programlama</a:t>
            </a:r>
            <a:endParaRPr lang="en-US" dirty="0"/>
          </a:p>
        </p:txBody>
      </p:sp>
      <p:sp>
        <p:nvSpPr>
          <p:cNvPr id="6" name="Slide Number Placeholder 5"/>
          <p:cNvSpPr>
            <a:spLocks noGrp="1"/>
          </p:cNvSpPr>
          <p:nvPr>
            <p:ph type="sldNum" sz="quarter" idx="12"/>
          </p:nvPr>
        </p:nvSpPr>
        <p:spPr/>
        <p:txBody>
          <a:bodyPr/>
          <a:lstStyle/>
          <a:p>
            <a:fld id="{21BDECD0-44A4-40B4-8A9E-AC2682E4C7A3}" type="slidenum">
              <a:rPr lang="en-US" smtClean="0"/>
              <a:pPr/>
              <a:t>25</a:t>
            </a:fld>
            <a:endParaRPr lang="en-US"/>
          </a:p>
        </p:txBody>
      </p:sp>
    </p:spTree>
    <p:extLst>
      <p:ext uri="{BB962C8B-B14F-4D97-AF65-F5344CB8AC3E}">
        <p14:creationId xmlns:p14="http://schemas.microsoft.com/office/powerpoint/2010/main" val="41265821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pPr lvl="0"/>
            <a:r>
              <a:rPr lang="tr-TR" altLang="tr-TR" dirty="0"/>
              <a:t>Bilgi </a:t>
            </a:r>
            <a:r>
              <a:rPr lang="tr-TR" altLang="tr-TR" dirty="0" err="1"/>
              <a:t>İşlemsel</a:t>
            </a:r>
            <a:r>
              <a:rPr lang="tr-TR" altLang="tr-TR" dirty="0"/>
              <a:t> Düşünme Basamakları:</a:t>
            </a:r>
            <a:endParaRPr lang="tr-TR" dirty="0"/>
          </a:p>
        </p:txBody>
      </p:sp>
      <p:sp>
        <p:nvSpPr>
          <p:cNvPr id="12" name="Content Placeholder 11"/>
          <p:cNvSpPr>
            <a:spLocks noGrp="1"/>
          </p:cNvSpPr>
          <p:nvPr>
            <p:ph idx="1"/>
          </p:nvPr>
        </p:nvSpPr>
        <p:spPr>
          <a:xfrm>
            <a:off x="838200" y="1825625"/>
            <a:ext cx="11023242" cy="4351338"/>
          </a:xfrm>
        </p:spPr>
        <p:txBody>
          <a:bodyPr>
            <a:normAutofit/>
          </a:bodyPr>
          <a:lstStyle/>
          <a:p>
            <a:pPr marL="0" indent="0">
              <a:buNone/>
            </a:pPr>
            <a:r>
              <a:rPr lang="tr-TR" altLang="tr-TR" dirty="0"/>
              <a:t>Örnek etkinlikte, bilgi </a:t>
            </a:r>
            <a:r>
              <a:rPr lang="tr-TR" altLang="tr-TR" dirty="0" err="1"/>
              <a:t>işlemsel</a:t>
            </a:r>
            <a:r>
              <a:rPr lang="tr-TR" altLang="tr-TR" dirty="0"/>
              <a:t> düşünmenin aşağıda verilen basamaklarının nasıl kullanıldığını tartışınız.</a:t>
            </a:r>
          </a:p>
          <a:p>
            <a:r>
              <a:rPr lang="tr-TR" altLang="tr-TR" dirty="0"/>
              <a:t>Problemi Ayrıştırma (</a:t>
            </a:r>
            <a:r>
              <a:rPr lang="tr-TR" altLang="tr-TR" dirty="0" err="1"/>
              <a:t>Decomposition</a:t>
            </a:r>
            <a:r>
              <a:rPr lang="tr-TR" altLang="tr-TR" dirty="0"/>
              <a:t>)</a:t>
            </a:r>
          </a:p>
          <a:p>
            <a:r>
              <a:rPr lang="tr-TR" altLang="tr-TR" dirty="0"/>
              <a:t>Soyutlama (</a:t>
            </a:r>
            <a:r>
              <a:rPr lang="tr-TR" altLang="tr-TR" dirty="0" err="1"/>
              <a:t>Abstraction</a:t>
            </a:r>
            <a:r>
              <a:rPr lang="tr-TR" altLang="tr-TR" dirty="0"/>
              <a:t>)</a:t>
            </a:r>
          </a:p>
          <a:p>
            <a:r>
              <a:rPr lang="tr-TR" altLang="tr-TR" dirty="0"/>
              <a:t>Algoritma (</a:t>
            </a:r>
            <a:r>
              <a:rPr lang="tr-TR" altLang="tr-TR" dirty="0" err="1"/>
              <a:t>Algorithm</a:t>
            </a:r>
            <a:r>
              <a:rPr lang="tr-TR" altLang="tr-TR" dirty="0"/>
              <a:t>)</a:t>
            </a:r>
          </a:p>
          <a:p>
            <a:r>
              <a:rPr lang="tr-TR" altLang="tr-TR" dirty="0"/>
              <a:t>Otomasyon / Otomatikleştirme (</a:t>
            </a:r>
            <a:r>
              <a:rPr lang="tr-TR" altLang="tr-TR" dirty="0" err="1"/>
              <a:t>Automation</a:t>
            </a:r>
            <a:r>
              <a:rPr lang="tr-TR" altLang="tr-TR" dirty="0"/>
              <a:t>)</a:t>
            </a:r>
          </a:p>
          <a:p>
            <a:r>
              <a:rPr lang="tr-TR" altLang="tr-TR" dirty="0"/>
              <a:t>Hataları Ayıklama (Debugging)</a:t>
            </a:r>
          </a:p>
          <a:p>
            <a:r>
              <a:rPr lang="tr-TR" altLang="tr-TR" dirty="0"/>
              <a:t>Genelleştirme (</a:t>
            </a:r>
            <a:r>
              <a:rPr lang="tr-TR" altLang="tr-TR" dirty="0" err="1"/>
              <a:t>Generalization</a:t>
            </a:r>
            <a:r>
              <a:rPr lang="tr-TR" altLang="tr-TR" dirty="0" smtClean="0"/>
              <a:t>)</a:t>
            </a:r>
            <a:endParaRPr lang="tr-TR" dirty="0"/>
          </a:p>
        </p:txBody>
      </p:sp>
      <p:sp>
        <p:nvSpPr>
          <p:cNvPr id="4" name="Date Placeholder 3"/>
          <p:cNvSpPr>
            <a:spLocks noGrp="1"/>
          </p:cNvSpPr>
          <p:nvPr>
            <p:ph type="dt" sz="half" idx="10"/>
          </p:nvPr>
        </p:nvSpPr>
        <p:spPr/>
        <p:txBody>
          <a:bodyPr/>
          <a:lstStyle/>
          <a:p>
            <a:r>
              <a:rPr lang="en-US" smtClean="0"/>
              <a:t>© 2018</a:t>
            </a:r>
            <a:endParaRPr lang="en-US" dirty="0"/>
          </a:p>
        </p:txBody>
      </p:sp>
      <p:sp>
        <p:nvSpPr>
          <p:cNvPr id="5" name="Footer Placeholder 4"/>
          <p:cNvSpPr>
            <a:spLocks noGrp="1"/>
          </p:cNvSpPr>
          <p:nvPr>
            <p:ph type="ftr" sz="quarter" idx="11"/>
          </p:nvPr>
        </p:nvSpPr>
        <p:spPr/>
        <p:txBody>
          <a:bodyPr/>
          <a:lstStyle/>
          <a:p>
            <a:r>
              <a:rPr lang="tr-TR" dirty="0"/>
              <a:t>Blok Tabanlı Programlama</a:t>
            </a:r>
            <a:endParaRPr lang="en-US" dirty="0"/>
          </a:p>
        </p:txBody>
      </p:sp>
      <p:sp>
        <p:nvSpPr>
          <p:cNvPr id="6" name="Slide Number Placeholder 5"/>
          <p:cNvSpPr>
            <a:spLocks noGrp="1"/>
          </p:cNvSpPr>
          <p:nvPr>
            <p:ph type="sldNum" sz="quarter" idx="12"/>
          </p:nvPr>
        </p:nvSpPr>
        <p:spPr/>
        <p:txBody>
          <a:bodyPr/>
          <a:lstStyle/>
          <a:p>
            <a:fld id="{21BDECD0-44A4-40B4-8A9E-AC2682E4C7A3}" type="slidenum">
              <a:rPr lang="en-US" smtClean="0"/>
              <a:pPr/>
              <a:t>26</a:t>
            </a:fld>
            <a:endParaRPr lang="en-US"/>
          </a:p>
        </p:txBody>
      </p:sp>
    </p:spTree>
    <p:extLst>
      <p:ext uri="{BB962C8B-B14F-4D97-AF65-F5344CB8AC3E}">
        <p14:creationId xmlns:p14="http://schemas.microsoft.com/office/powerpoint/2010/main" val="15507398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Kaynakça</a:t>
            </a:r>
          </a:p>
        </p:txBody>
      </p:sp>
      <p:sp>
        <p:nvSpPr>
          <p:cNvPr id="3" name="İçerik Yer Tutucusu 2"/>
          <p:cNvSpPr>
            <a:spLocks noGrp="1"/>
          </p:cNvSpPr>
          <p:nvPr>
            <p:ph idx="1"/>
          </p:nvPr>
        </p:nvSpPr>
        <p:spPr/>
        <p:txBody>
          <a:bodyPr/>
          <a:lstStyle/>
          <a:p>
            <a:r>
              <a:rPr lang="tr-TR" dirty="0" smtClean="0"/>
              <a:t>Yükseltürk </a:t>
            </a:r>
            <a:r>
              <a:rPr lang="tr-TR" dirty="0"/>
              <a:t>&amp; </a:t>
            </a:r>
            <a:r>
              <a:rPr lang="tr-TR" dirty="0" smtClean="0"/>
              <a:t>Üçgül (2018</a:t>
            </a:r>
            <a:r>
              <a:rPr lang="tr-TR" dirty="0"/>
              <a:t>). </a:t>
            </a:r>
            <a:r>
              <a:rPr lang="tr-TR" dirty="0" smtClean="0"/>
              <a:t>Blok Tabanlı Programlama. </a:t>
            </a:r>
            <a:r>
              <a:rPr lang="tr-TR" dirty="0"/>
              <a:t>Y. Gülbahar &amp; H. Karal (Editör). Kuramdan Uygulamaya Programlama Öğretimi. </a:t>
            </a:r>
            <a:r>
              <a:rPr lang="tr-TR" dirty="0" smtClean="0"/>
              <a:t>(273-296) </a:t>
            </a:r>
            <a:r>
              <a:rPr lang="tr-TR" dirty="0"/>
              <a:t>Ankara: </a:t>
            </a:r>
            <a:r>
              <a:rPr lang="tr-TR" dirty="0" err="1"/>
              <a:t>Pegem</a:t>
            </a:r>
            <a:r>
              <a:rPr lang="tr-TR" dirty="0"/>
              <a:t> </a:t>
            </a:r>
            <a:r>
              <a:rPr lang="tr-TR" dirty="0" smtClean="0"/>
              <a:t>Akademi.</a:t>
            </a:r>
            <a:endParaRPr lang="tr-TR" dirty="0"/>
          </a:p>
          <a:p>
            <a:endParaRPr lang="tr-TR" dirty="0"/>
          </a:p>
        </p:txBody>
      </p:sp>
      <p:sp>
        <p:nvSpPr>
          <p:cNvPr id="4" name="Veri Yer Tutucusu 3"/>
          <p:cNvSpPr>
            <a:spLocks noGrp="1"/>
          </p:cNvSpPr>
          <p:nvPr>
            <p:ph type="dt" sz="half" idx="10"/>
          </p:nvPr>
        </p:nvSpPr>
        <p:spPr/>
        <p:txBody>
          <a:bodyPr/>
          <a:lstStyle/>
          <a:p>
            <a:r>
              <a:rPr lang="en-US" smtClean="0"/>
              <a:t>© 2018</a:t>
            </a:r>
            <a:endParaRPr lang="en-US" dirty="0"/>
          </a:p>
        </p:txBody>
      </p:sp>
      <p:sp>
        <p:nvSpPr>
          <p:cNvPr id="5" name="Altbilgi Yer Tutucusu 4"/>
          <p:cNvSpPr>
            <a:spLocks noGrp="1"/>
          </p:cNvSpPr>
          <p:nvPr>
            <p:ph type="ftr" sz="quarter" idx="11"/>
          </p:nvPr>
        </p:nvSpPr>
        <p:spPr/>
        <p:txBody>
          <a:bodyPr/>
          <a:lstStyle/>
          <a:p>
            <a:r>
              <a:rPr lang="tr-TR" smtClean="0"/>
              <a:t>Kuramdan Uygulamaya Programlama Öğretimi</a:t>
            </a:r>
            <a:endParaRPr lang="en-US" dirty="0"/>
          </a:p>
        </p:txBody>
      </p:sp>
      <p:sp>
        <p:nvSpPr>
          <p:cNvPr id="6" name="Slayt Numarası Yer Tutucusu 5"/>
          <p:cNvSpPr>
            <a:spLocks noGrp="1"/>
          </p:cNvSpPr>
          <p:nvPr>
            <p:ph type="sldNum" sz="quarter" idx="12"/>
          </p:nvPr>
        </p:nvSpPr>
        <p:spPr/>
        <p:txBody>
          <a:bodyPr/>
          <a:lstStyle/>
          <a:p>
            <a:fld id="{21BDECD0-44A4-40B4-8A9E-AC2682E4C7A3}" type="slidenum">
              <a:rPr lang="en-US" smtClean="0"/>
              <a:pPr/>
              <a:t>27</a:t>
            </a:fld>
            <a:endParaRPr lang="en-US"/>
          </a:p>
        </p:txBody>
      </p:sp>
    </p:spTree>
    <p:extLst>
      <p:ext uri="{BB962C8B-B14F-4D97-AF65-F5344CB8AC3E}">
        <p14:creationId xmlns:p14="http://schemas.microsoft.com/office/powerpoint/2010/main" val="2151853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Programlama Öğretimi</a:t>
            </a:r>
            <a:endParaRPr lang="en-US" dirty="0"/>
          </a:p>
        </p:txBody>
      </p:sp>
      <p:sp>
        <p:nvSpPr>
          <p:cNvPr id="3" name="Content Placeholder 2"/>
          <p:cNvSpPr>
            <a:spLocks noGrp="1"/>
          </p:cNvSpPr>
          <p:nvPr>
            <p:ph idx="1"/>
          </p:nvPr>
        </p:nvSpPr>
        <p:spPr/>
        <p:txBody>
          <a:bodyPr/>
          <a:lstStyle/>
          <a:p>
            <a:r>
              <a:rPr lang="tr-TR" dirty="0" smtClean="0"/>
              <a:t>Programlama becerisi, bilgisayar programı yazabilmenin yanında çağımızda bireylerin sahip olması gereken üst düzey düşünme becerilerini de kullanmayı gerektiren bir beceri olarak karşımıza çıkmaktadır.</a:t>
            </a:r>
          </a:p>
          <a:p>
            <a:r>
              <a:rPr lang="tr-TR" dirty="0" smtClean="0"/>
              <a:t>Program yazabilmek bireye problemlere farklı yönlerden bakabilme ve en kestirme çözümü bulabilme yeteneğini kazandırmaktadır.</a:t>
            </a:r>
          </a:p>
          <a:p>
            <a:r>
              <a:rPr lang="tr-TR" dirty="0" smtClean="0"/>
              <a:t>Problem çözebilme, olaylar arasındaki ilişkileri görebilme ve bilgi </a:t>
            </a:r>
            <a:r>
              <a:rPr lang="tr-TR" dirty="0" err="1" smtClean="0"/>
              <a:t>işlemsel</a:t>
            </a:r>
            <a:r>
              <a:rPr lang="tr-TR" dirty="0" smtClean="0"/>
              <a:t> düşünme gibi bilişsel yetiler kazandırmaktadır.</a:t>
            </a:r>
            <a:r>
              <a:rPr lang="en-US" dirty="0" smtClean="0"/>
              <a:t> </a:t>
            </a:r>
            <a:endParaRPr lang="en-US" dirty="0"/>
          </a:p>
          <a:p>
            <a:endParaRPr lang="en-US" dirty="0"/>
          </a:p>
        </p:txBody>
      </p:sp>
      <p:sp>
        <p:nvSpPr>
          <p:cNvPr id="4" name="Footer Placeholder 3"/>
          <p:cNvSpPr>
            <a:spLocks noGrp="1"/>
          </p:cNvSpPr>
          <p:nvPr>
            <p:ph type="ftr" sz="quarter" idx="11"/>
          </p:nvPr>
        </p:nvSpPr>
        <p:spPr/>
        <p:txBody>
          <a:bodyPr/>
          <a:lstStyle/>
          <a:p>
            <a:r>
              <a:rPr lang="tr-TR" dirty="0"/>
              <a:t>Blok Tabanlı Programlama</a:t>
            </a:r>
            <a:endParaRPr lang="en-US" dirty="0"/>
          </a:p>
        </p:txBody>
      </p:sp>
      <p:sp>
        <p:nvSpPr>
          <p:cNvPr id="6" name="Date Placeholder 5"/>
          <p:cNvSpPr>
            <a:spLocks noGrp="1"/>
          </p:cNvSpPr>
          <p:nvPr>
            <p:ph type="dt" sz="half" idx="10"/>
          </p:nvPr>
        </p:nvSpPr>
        <p:spPr/>
        <p:txBody>
          <a:bodyPr/>
          <a:lstStyle/>
          <a:p>
            <a:r>
              <a:rPr lang="en-US" dirty="0" smtClean="0"/>
              <a:t>© 2018</a:t>
            </a:r>
            <a:endParaRPr lang="en-US" dirty="0"/>
          </a:p>
        </p:txBody>
      </p:sp>
    </p:spTree>
    <p:extLst>
      <p:ext uri="{BB962C8B-B14F-4D97-AF65-F5344CB8AC3E}">
        <p14:creationId xmlns:p14="http://schemas.microsoft.com/office/powerpoint/2010/main" val="4194489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Programlama Öğretimi</a:t>
            </a:r>
            <a:endParaRPr lang="en-US" dirty="0"/>
          </a:p>
        </p:txBody>
      </p:sp>
      <p:sp>
        <p:nvSpPr>
          <p:cNvPr id="3" name="Content Placeholder 2"/>
          <p:cNvSpPr>
            <a:spLocks noGrp="1"/>
          </p:cNvSpPr>
          <p:nvPr>
            <p:ph idx="1"/>
          </p:nvPr>
        </p:nvSpPr>
        <p:spPr/>
        <p:txBody>
          <a:bodyPr/>
          <a:lstStyle/>
          <a:p>
            <a:r>
              <a:rPr lang="tr-TR" dirty="0"/>
              <a:t>Programlama eğitiminin, bilgisayar bilimleri alanında öğrenim görmeye başlayan öğrencilerin bile neredeyse tamamına zorlu bir engel teşkil ettiği iddia edilmektedir.</a:t>
            </a:r>
          </a:p>
          <a:p>
            <a:r>
              <a:rPr lang="tr-TR" dirty="0"/>
              <a:t>Bu durum dikkate alındığında programlama öğretiminde özellikle yeni başlayanlara yönelik basit </a:t>
            </a:r>
            <a:r>
              <a:rPr lang="tr-TR" dirty="0" err="1"/>
              <a:t>arayüzü</a:t>
            </a:r>
            <a:r>
              <a:rPr lang="tr-TR" dirty="0"/>
              <a:t> olan, kod yazımı gerektirmeyen ve oyun tasarımına olanak tanıyan araçların kullanılması önerilmektedir. </a:t>
            </a:r>
          </a:p>
        </p:txBody>
      </p:sp>
      <p:sp>
        <p:nvSpPr>
          <p:cNvPr id="4" name="Date Placeholder 3"/>
          <p:cNvSpPr>
            <a:spLocks noGrp="1"/>
          </p:cNvSpPr>
          <p:nvPr>
            <p:ph type="dt" sz="half" idx="10"/>
          </p:nvPr>
        </p:nvSpPr>
        <p:spPr/>
        <p:txBody>
          <a:bodyPr/>
          <a:lstStyle/>
          <a:p>
            <a:r>
              <a:rPr lang="en-US" smtClean="0"/>
              <a:t>© 2018</a:t>
            </a:r>
            <a:endParaRPr lang="en-US" dirty="0"/>
          </a:p>
        </p:txBody>
      </p:sp>
      <p:sp>
        <p:nvSpPr>
          <p:cNvPr id="5" name="Footer Placeholder 4"/>
          <p:cNvSpPr>
            <a:spLocks noGrp="1"/>
          </p:cNvSpPr>
          <p:nvPr>
            <p:ph type="ftr" sz="quarter" idx="11"/>
          </p:nvPr>
        </p:nvSpPr>
        <p:spPr/>
        <p:txBody>
          <a:bodyPr/>
          <a:lstStyle/>
          <a:p>
            <a:r>
              <a:rPr lang="tr-TR" dirty="0"/>
              <a:t>Blok Tabanlı Programlama</a:t>
            </a:r>
            <a:endParaRPr lang="en-US" dirty="0"/>
          </a:p>
        </p:txBody>
      </p:sp>
      <p:sp>
        <p:nvSpPr>
          <p:cNvPr id="6" name="Slide Number Placeholder 5"/>
          <p:cNvSpPr>
            <a:spLocks noGrp="1"/>
          </p:cNvSpPr>
          <p:nvPr>
            <p:ph type="sldNum" sz="quarter" idx="12"/>
          </p:nvPr>
        </p:nvSpPr>
        <p:spPr/>
        <p:txBody>
          <a:bodyPr/>
          <a:lstStyle/>
          <a:p>
            <a:fld id="{21BDECD0-44A4-40B4-8A9E-AC2682E4C7A3}" type="slidenum">
              <a:rPr lang="en-US" smtClean="0"/>
              <a:pPr/>
              <a:t>4</a:t>
            </a:fld>
            <a:endParaRPr lang="en-US"/>
          </a:p>
        </p:txBody>
      </p:sp>
    </p:spTree>
    <p:extLst>
      <p:ext uri="{BB962C8B-B14F-4D97-AF65-F5344CB8AC3E}">
        <p14:creationId xmlns:p14="http://schemas.microsoft.com/office/powerpoint/2010/main" val="1967587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Neden Blok Tabanlı </a:t>
            </a:r>
            <a:r>
              <a:rPr lang="tr-TR" dirty="0" smtClean="0"/>
              <a:t>Programlama?</a:t>
            </a:r>
            <a:endParaRPr lang="tr-TR" dirty="0"/>
          </a:p>
        </p:txBody>
      </p:sp>
      <p:sp>
        <p:nvSpPr>
          <p:cNvPr id="3" name="Content Placeholder 2"/>
          <p:cNvSpPr>
            <a:spLocks noGrp="1"/>
          </p:cNvSpPr>
          <p:nvPr>
            <p:ph idx="1"/>
          </p:nvPr>
        </p:nvSpPr>
        <p:spPr/>
        <p:txBody>
          <a:bodyPr/>
          <a:lstStyle/>
          <a:p>
            <a:r>
              <a:rPr lang="tr-TR" dirty="0"/>
              <a:t>Blok tabanlı programlama ortamları, sözdizimi yerine hazır görsel bloklar halinde gelen programlama ifadelerinin “sürükle-bırak” yoluyla bir araya getirilerek yazılımların geliştirilmesine olanak sağlarlar.  </a:t>
            </a:r>
          </a:p>
          <a:p>
            <a:r>
              <a:rPr lang="tr-TR" dirty="0"/>
              <a:t>Blok tabanlı programlama ortamları genel olarak iki ana amaç için oluşturulmaktadır.</a:t>
            </a:r>
          </a:p>
          <a:p>
            <a:pPr lvl="1"/>
            <a:r>
              <a:rPr lang="tr-TR" dirty="0"/>
              <a:t>Programlama sözdizimlerini basitleştirmek ve böylece temel programlama bilgisine sahip herkesin programlama yapabilmesini sağlamak</a:t>
            </a:r>
          </a:p>
          <a:p>
            <a:pPr lvl="1"/>
            <a:r>
              <a:rPr lang="tr-TR" dirty="0"/>
              <a:t>Hedef kitlenin ilgisini çekerek ve programlama ile ilgilenen birey sayısını artırmaktır </a:t>
            </a:r>
            <a:endParaRPr lang="tr-TR" dirty="0"/>
          </a:p>
        </p:txBody>
      </p:sp>
      <p:sp>
        <p:nvSpPr>
          <p:cNvPr id="4" name="Date Placeholder 3"/>
          <p:cNvSpPr>
            <a:spLocks noGrp="1"/>
          </p:cNvSpPr>
          <p:nvPr>
            <p:ph type="dt" sz="half" idx="10"/>
          </p:nvPr>
        </p:nvSpPr>
        <p:spPr/>
        <p:txBody>
          <a:bodyPr/>
          <a:lstStyle/>
          <a:p>
            <a:r>
              <a:rPr lang="en-US" smtClean="0"/>
              <a:t>© 2018</a:t>
            </a:r>
            <a:endParaRPr lang="en-US" dirty="0"/>
          </a:p>
        </p:txBody>
      </p:sp>
      <p:sp>
        <p:nvSpPr>
          <p:cNvPr id="5" name="Footer Placeholder 4"/>
          <p:cNvSpPr>
            <a:spLocks noGrp="1"/>
          </p:cNvSpPr>
          <p:nvPr>
            <p:ph type="ftr" sz="quarter" idx="11"/>
          </p:nvPr>
        </p:nvSpPr>
        <p:spPr/>
        <p:txBody>
          <a:bodyPr/>
          <a:lstStyle/>
          <a:p>
            <a:r>
              <a:rPr lang="tr-TR" dirty="0"/>
              <a:t>Blok Tabanlı Programlama</a:t>
            </a:r>
            <a:endParaRPr lang="en-US" dirty="0"/>
          </a:p>
        </p:txBody>
      </p:sp>
      <p:sp>
        <p:nvSpPr>
          <p:cNvPr id="6" name="Slide Number Placeholder 5"/>
          <p:cNvSpPr>
            <a:spLocks noGrp="1"/>
          </p:cNvSpPr>
          <p:nvPr>
            <p:ph type="sldNum" sz="quarter" idx="12"/>
          </p:nvPr>
        </p:nvSpPr>
        <p:spPr/>
        <p:txBody>
          <a:bodyPr/>
          <a:lstStyle/>
          <a:p>
            <a:fld id="{21BDECD0-44A4-40B4-8A9E-AC2682E4C7A3}" type="slidenum">
              <a:rPr lang="en-US" smtClean="0"/>
              <a:pPr/>
              <a:t>5</a:t>
            </a:fld>
            <a:endParaRPr lang="en-US"/>
          </a:p>
        </p:txBody>
      </p:sp>
    </p:spTree>
    <p:extLst>
      <p:ext uri="{BB962C8B-B14F-4D97-AF65-F5344CB8AC3E}">
        <p14:creationId xmlns:p14="http://schemas.microsoft.com/office/powerpoint/2010/main" val="4185187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Blok Tabanlı Programlamanın Avantajları </a:t>
            </a:r>
            <a:endParaRPr lang="tr-TR" dirty="0"/>
          </a:p>
        </p:txBody>
      </p:sp>
      <p:sp>
        <p:nvSpPr>
          <p:cNvPr id="3" name="Content Placeholder 2"/>
          <p:cNvSpPr>
            <a:spLocks noGrp="1"/>
          </p:cNvSpPr>
          <p:nvPr>
            <p:ph idx="1"/>
          </p:nvPr>
        </p:nvSpPr>
        <p:spPr/>
        <p:txBody>
          <a:bodyPr/>
          <a:lstStyle/>
          <a:p>
            <a:r>
              <a:rPr lang="tr-TR" dirty="0"/>
              <a:t>Geliştirilen uygulamalar tekrar kullanılabilir</a:t>
            </a:r>
          </a:p>
          <a:p>
            <a:r>
              <a:rPr lang="tr-TR" dirty="0"/>
              <a:t>Uygulama geliştirme maliyetini kabul edilebilir bir düzeye indirir ve azaltır</a:t>
            </a:r>
          </a:p>
          <a:p>
            <a:r>
              <a:rPr lang="tr-TR" dirty="0"/>
              <a:t>Profesyonel BT becerileri gerektirmez.</a:t>
            </a:r>
          </a:p>
          <a:p>
            <a:r>
              <a:rPr lang="tr-TR" dirty="0"/>
              <a:t>Hızlı uygulama geliştirme mümkündür.</a:t>
            </a:r>
          </a:p>
          <a:p>
            <a:r>
              <a:rPr lang="tr-TR" dirty="0"/>
              <a:t>Bir kullanıcı uygulamaya bir API eklemek istediğinde onay gerektirmez.</a:t>
            </a:r>
          </a:p>
          <a:p>
            <a:r>
              <a:rPr lang="tr-TR" dirty="0"/>
              <a:t>Kullanıcıların ihtiyaçları mükemmel bir şekilde karşılanabilir.</a:t>
            </a:r>
            <a:endParaRPr lang="tr-TR" dirty="0"/>
          </a:p>
        </p:txBody>
      </p:sp>
      <p:sp>
        <p:nvSpPr>
          <p:cNvPr id="4" name="Date Placeholder 3"/>
          <p:cNvSpPr>
            <a:spLocks noGrp="1"/>
          </p:cNvSpPr>
          <p:nvPr>
            <p:ph type="dt" sz="half" idx="10"/>
          </p:nvPr>
        </p:nvSpPr>
        <p:spPr/>
        <p:txBody>
          <a:bodyPr/>
          <a:lstStyle/>
          <a:p>
            <a:r>
              <a:rPr lang="en-US" smtClean="0"/>
              <a:t>© 2018</a:t>
            </a:r>
            <a:endParaRPr lang="en-US" dirty="0"/>
          </a:p>
        </p:txBody>
      </p:sp>
      <p:sp>
        <p:nvSpPr>
          <p:cNvPr id="5" name="Footer Placeholder 4"/>
          <p:cNvSpPr>
            <a:spLocks noGrp="1"/>
          </p:cNvSpPr>
          <p:nvPr>
            <p:ph type="ftr" sz="quarter" idx="11"/>
          </p:nvPr>
        </p:nvSpPr>
        <p:spPr/>
        <p:txBody>
          <a:bodyPr/>
          <a:lstStyle/>
          <a:p>
            <a:r>
              <a:rPr lang="tr-TR" dirty="0"/>
              <a:t>Blok Tabanlı Programlama</a:t>
            </a:r>
            <a:endParaRPr lang="en-US" dirty="0"/>
          </a:p>
        </p:txBody>
      </p:sp>
      <p:sp>
        <p:nvSpPr>
          <p:cNvPr id="6" name="Slide Number Placeholder 5"/>
          <p:cNvSpPr>
            <a:spLocks noGrp="1"/>
          </p:cNvSpPr>
          <p:nvPr>
            <p:ph type="sldNum" sz="quarter" idx="12"/>
          </p:nvPr>
        </p:nvSpPr>
        <p:spPr/>
        <p:txBody>
          <a:bodyPr/>
          <a:lstStyle/>
          <a:p>
            <a:fld id="{21BDECD0-44A4-40B4-8A9E-AC2682E4C7A3}" type="slidenum">
              <a:rPr lang="en-US" smtClean="0"/>
              <a:pPr/>
              <a:t>6</a:t>
            </a:fld>
            <a:endParaRPr lang="en-US"/>
          </a:p>
        </p:txBody>
      </p:sp>
    </p:spTree>
    <p:extLst>
      <p:ext uri="{BB962C8B-B14F-4D97-AF65-F5344CB8AC3E}">
        <p14:creationId xmlns:p14="http://schemas.microsoft.com/office/powerpoint/2010/main" val="3625598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268456" cy="1325563"/>
          </a:xfrm>
        </p:spPr>
        <p:txBody>
          <a:bodyPr>
            <a:normAutofit/>
          </a:bodyPr>
          <a:lstStyle/>
          <a:p>
            <a:r>
              <a:rPr lang="tr-TR" sz="3600" dirty="0"/>
              <a:t>Blok Tabanlı Programlama Araçlarının Temel Özellikleri</a:t>
            </a:r>
            <a:endParaRPr lang="tr-TR" sz="3600" dirty="0"/>
          </a:p>
        </p:txBody>
      </p:sp>
      <p:sp>
        <p:nvSpPr>
          <p:cNvPr id="3" name="Content Placeholder 2"/>
          <p:cNvSpPr>
            <a:spLocks noGrp="1"/>
          </p:cNvSpPr>
          <p:nvPr>
            <p:ph idx="1"/>
          </p:nvPr>
        </p:nvSpPr>
        <p:spPr/>
        <p:txBody>
          <a:bodyPr/>
          <a:lstStyle/>
          <a:p>
            <a:r>
              <a:rPr lang="tr-TR" dirty="0"/>
              <a:t>Blok kod yapısı</a:t>
            </a:r>
          </a:p>
          <a:p>
            <a:r>
              <a:rPr lang="tr-TR" dirty="0"/>
              <a:t>Kolay ara yüz</a:t>
            </a:r>
          </a:p>
          <a:p>
            <a:r>
              <a:rPr lang="tr-TR" dirty="0"/>
              <a:t>Hata ayıklama yapısı</a:t>
            </a:r>
          </a:p>
          <a:p>
            <a:r>
              <a:rPr lang="tr-TR" dirty="0"/>
              <a:t>Çoklu ortam desteği</a:t>
            </a:r>
          </a:p>
          <a:p>
            <a:r>
              <a:rPr lang="tr-TR" dirty="0"/>
              <a:t>Tasarım odaklı yapı</a:t>
            </a:r>
          </a:p>
          <a:p>
            <a:r>
              <a:rPr lang="tr-TR" dirty="0"/>
              <a:t>Çevrimiçi paylaşım</a:t>
            </a:r>
            <a:endParaRPr lang="tr-TR" dirty="0"/>
          </a:p>
        </p:txBody>
      </p:sp>
      <p:sp>
        <p:nvSpPr>
          <p:cNvPr id="4" name="Date Placeholder 3"/>
          <p:cNvSpPr>
            <a:spLocks noGrp="1"/>
          </p:cNvSpPr>
          <p:nvPr>
            <p:ph type="dt" sz="half" idx="10"/>
          </p:nvPr>
        </p:nvSpPr>
        <p:spPr/>
        <p:txBody>
          <a:bodyPr/>
          <a:lstStyle/>
          <a:p>
            <a:r>
              <a:rPr lang="en-US" smtClean="0"/>
              <a:t>© 2018</a:t>
            </a:r>
            <a:endParaRPr lang="en-US" dirty="0"/>
          </a:p>
        </p:txBody>
      </p:sp>
      <p:sp>
        <p:nvSpPr>
          <p:cNvPr id="5" name="Footer Placeholder 4"/>
          <p:cNvSpPr>
            <a:spLocks noGrp="1"/>
          </p:cNvSpPr>
          <p:nvPr>
            <p:ph type="ftr" sz="quarter" idx="11"/>
          </p:nvPr>
        </p:nvSpPr>
        <p:spPr/>
        <p:txBody>
          <a:bodyPr/>
          <a:lstStyle/>
          <a:p>
            <a:r>
              <a:rPr lang="tr-TR" dirty="0"/>
              <a:t>Blok Tabanlı Programlama</a:t>
            </a:r>
            <a:endParaRPr lang="en-US" dirty="0"/>
          </a:p>
        </p:txBody>
      </p:sp>
      <p:sp>
        <p:nvSpPr>
          <p:cNvPr id="6" name="Slide Number Placeholder 5"/>
          <p:cNvSpPr>
            <a:spLocks noGrp="1"/>
          </p:cNvSpPr>
          <p:nvPr>
            <p:ph type="sldNum" sz="quarter" idx="12"/>
          </p:nvPr>
        </p:nvSpPr>
        <p:spPr/>
        <p:txBody>
          <a:bodyPr/>
          <a:lstStyle/>
          <a:p>
            <a:fld id="{21BDECD0-44A4-40B4-8A9E-AC2682E4C7A3}" type="slidenum">
              <a:rPr lang="en-US" smtClean="0"/>
              <a:pPr/>
              <a:t>7</a:t>
            </a:fld>
            <a:endParaRPr lang="en-US"/>
          </a:p>
        </p:txBody>
      </p:sp>
    </p:spTree>
    <p:extLst>
      <p:ext uri="{BB962C8B-B14F-4D97-AF65-F5344CB8AC3E}">
        <p14:creationId xmlns:p14="http://schemas.microsoft.com/office/powerpoint/2010/main" val="1041711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Programlama Öğretiminde Öğrenme Bariyerleri</a:t>
            </a:r>
            <a:endParaRPr lang="tr-TR" dirty="0"/>
          </a:p>
        </p:txBody>
      </p:sp>
      <p:sp>
        <p:nvSpPr>
          <p:cNvPr id="3" name="Content Placeholder 2"/>
          <p:cNvSpPr>
            <a:spLocks noGrp="1"/>
          </p:cNvSpPr>
          <p:nvPr>
            <p:ph idx="1"/>
          </p:nvPr>
        </p:nvSpPr>
        <p:spPr/>
        <p:txBody>
          <a:bodyPr/>
          <a:lstStyle/>
          <a:p>
            <a:r>
              <a:rPr lang="tr-TR" dirty="0"/>
              <a:t>Tasarım bariyeri</a:t>
            </a:r>
          </a:p>
          <a:p>
            <a:r>
              <a:rPr lang="tr-TR" dirty="0"/>
              <a:t>Seçim bariyeri</a:t>
            </a:r>
          </a:p>
          <a:p>
            <a:r>
              <a:rPr lang="tr-TR" dirty="0"/>
              <a:t>Koordinasyon bariyeri</a:t>
            </a:r>
          </a:p>
          <a:p>
            <a:r>
              <a:rPr lang="tr-TR" dirty="0"/>
              <a:t>Kullanım bariyeri</a:t>
            </a:r>
          </a:p>
          <a:p>
            <a:r>
              <a:rPr lang="tr-TR" dirty="0"/>
              <a:t>Anlama bariyeri</a:t>
            </a:r>
          </a:p>
          <a:p>
            <a:r>
              <a:rPr lang="tr-TR" dirty="0"/>
              <a:t>Bilgi bariyeri</a:t>
            </a:r>
            <a:endParaRPr lang="tr-TR" dirty="0"/>
          </a:p>
          <a:p>
            <a:endParaRPr lang="tr-TR" dirty="0"/>
          </a:p>
        </p:txBody>
      </p:sp>
      <p:sp>
        <p:nvSpPr>
          <p:cNvPr id="4" name="Date Placeholder 3"/>
          <p:cNvSpPr>
            <a:spLocks noGrp="1"/>
          </p:cNvSpPr>
          <p:nvPr>
            <p:ph type="dt" sz="half" idx="10"/>
          </p:nvPr>
        </p:nvSpPr>
        <p:spPr/>
        <p:txBody>
          <a:bodyPr/>
          <a:lstStyle/>
          <a:p>
            <a:r>
              <a:rPr lang="en-US" smtClean="0"/>
              <a:t>© 2018</a:t>
            </a:r>
            <a:endParaRPr lang="en-US" dirty="0"/>
          </a:p>
        </p:txBody>
      </p:sp>
      <p:sp>
        <p:nvSpPr>
          <p:cNvPr id="5" name="Footer Placeholder 4"/>
          <p:cNvSpPr>
            <a:spLocks noGrp="1"/>
          </p:cNvSpPr>
          <p:nvPr>
            <p:ph type="ftr" sz="quarter" idx="11"/>
          </p:nvPr>
        </p:nvSpPr>
        <p:spPr/>
        <p:txBody>
          <a:bodyPr/>
          <a:lstStyle/>
          <a:p>
            <a:r>
              <a:rPr lang="tr-TR" dirty="0"/>
              <a:t>Blok Tabanlı Programlama</a:t>
            </a:r>
            <a:endParaRPr lang="en-US" dirty="0"/>
          </a:p>
        </p:txBody>
      </p:sp>
      <p:sp>
        <p:nvSpPr>
          <p:cNvPr id="6" name="Slide Number Placeholder 5"/>
          <p:cNvSpPr>
            <a:spLocks noGrp="1"/>
          </p:cNvSpPr>
          <p:nvPr>
            <p:ph type="sldNum" sz="quarter" idx="12"/>
          </p:nvPr>
        </p:nvSpPr>
        <p:spPr/>
        <p:txBody>
          <a:bodyPr/>
          <a:lstStyle/>
          <a:p>
            <a:fld id="{21BDECD0-44A4-40B4-8A9E-AC2682E4C7A3}" type="slidenum">
              <a:rPr lang="en-US" smtClean="0"/>
              <a:pPr/>
              <a:t>8</a:t>
            </a:fld>
            <a:endParaRPr lang="en-US"/>
          </a:p>
        </p:txBody>
      </p:sp>
    </p:spTree>
    <p:extLst>
      <p:ext uri="{BB962C8B-B14F-4D97-AF65-F5344CB8AC3E}">
        <p14:creationId xmlns:p14="http://schemas.microsoft.com/office/powerpoint/2010/main" val="4274787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dirty="0"/>
              <a:t>Programlama Öğretiminde Öğrenme Bariyerleri</a:t>
            </a:r>
            <a:endParaRPr lang="tr-TR" dirty="0"/>
          </a:p>
        </p:txBody>
      </p:sp>
      <p:sp>
        <p:nvSpPr>
          <p:cNvPr id="3" name="Content Placeholder 2"/>
          <p:cNvSpPr>
            <a:spLocks noGrp="1"/>
          </p:cNvSpPr>
          <p:nvPr>
            <p:ph sz="half" idx="2"/>
          </p:nvPr>
        </p:nvSpPr>
        <p:spPr>
          <a:xfrm>
            <a:off x="839788" y="1857375"/>
            <a:ext cx="10514012" cy="4332288"/>
          </a:xfrm>
        </p:spPr>
        <p:txBody>
          <a:bodyPr>
            <a:normAutofit/>
          </a:bodyPr>
          <a:lstStyle/>
          <a:p>
            <a:pPr marL="0" indent="0">
              <a:buNone/>
            </a:pPr>
            <a:r>
              <a:rPr lang="tr-TR" dirty="0"/>
              <a:t>Özellikle seçim, koordinasyon ve kullanım bariyerlerinin blok tabanlı programlama ortamları kullanılarak üstesinden gelinebilir:</a:t>
            </a:r>
          </a:p>
          <a:p>
            <a:r>
              <a:rPr lang="tr-TR" dirty="0"/>
              <a:t>Programlama sözcüklerinin ezberlenmesindense hatırlanması yeterlidir</a:t>
            </a:r>
          </a:p>
          <a:p>
            <a:r>
              <a:rPr lang="tr-TR" dirty="0"/>
              <a:t>Bilişsel yükü azaltır</a:t>
            </a:r>
          </a:p>
          <a:p>
            <a:r>
              <a:rPr lang="tr-TR" dirty="0"/>
              <a:t>Temel kodlama hatalarının yapılması önlenir</a:t>
            </a:r>
            <a:endParaRPr lang="tr-TR" dirty="0"/>
          </a:p>
        </p:txBody>
      </p:sp>
      <p:sp>
        <p:nvSpPr>
          <p:cNvPr id="4" name="Date Placeholder 3"/>
          <p:cNvSpPr>
            <a:spLocks noGrp="1"/>
          </p:cNvSpPr>
          <p:nvPr>
            <p:ph type="dt" sz="half" idx="10"/>
          </p:nvPr>
        </p:nvSpPr>
        <p:spPr/>
        <p:txBody>
          <a:bodyPr/>
          <a:lstStyle/>
          <a:p>
            <a:r>
              <a:rPr lang="en-US" smtClean="0"/>
              <a:t>© 2018</a:t>
            </a:r>
            <a:endParaRPr lang="en-US" dirty="0"/>
          </a:p>
        </p:txBody>
      </p:sp>
      <p:sp>
        <p:nvSpPr>
          <p:cNvPr id="5" name="Footer Placeholder 4"/>
          <p:cNvSpPr>
            <a:spLocks noGrp="1"/>
          </p:cNvSpPr>
          <p:nvPr>
            <p:ph type="ftr" sz="quarter" idx="11"/>
          </p:nvPr>
        </p:nvSpPr>
        <p:spPr/>
        <p:txBody>
          <a:bodyPr/>
          <a:lstStyle/>
          <a:p>
            <a:r>
              <a:rPr lang="tr-TR" dirty="0"/>
              <a:t>Blok Tabanlı Programlama</a:t>
            </a:r>
            <a:endParaRPr lang="en-US" dirty="0"/>
          </a:p>
        </p:txBody>
      </p:sp>
      <p:sp>
        <p:nvSpPr>
          <p:cNvPr id="6" name="Slide Number Placeholder 5"/>
          <p:cNvSpPr>
            <a:spLocks noGrp="1"/>
          </p:cNvSpPr>
          <p:nvPr>
            <p:ph type="sldNum" sz="quarter" idx="12"/>
          </p:nvPr>
        </p:nvSpPr>
        <p:spPr/>
        <p:txBody>
          <a:bodyPr/>
          <a:lstStyle/>
          <a:p>
            <a:fld id="{21BDECD0-44A4-40B4-8A9E-AC2682E4C7A3}" type="slidenum">
              <a:rPr lang="en-US" smtClean="0"/>
              <a:pPr/>
              <a:t>9</a:t>
            </a:fld>
            <a:endParaRPr lang="en-US"/>
          </a:p>
        </p:txBody>
      </p:sp>
    </p:spTree>
    <p:extLst>
      <p:ext uri="{BB962C8B-B14F-4D97-AF65-F5344CB8AC3E}">
        <p14:creationId xmlns:p14="http://schemas.microsoft.com/office/powerpoint/2010/main" val="2366432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1326</Words>
  <Application>Microsoft Office PowerPoint</Application>
  <PresentationFormat>Geniş ekran</PresentationFormat>
  <Paragraphs>187</Paragraphs>
  <Slides>27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27</vt:i4>
      </vt:variant>
    </vt:vector>
  </HeadingPairs>
  <TitlesOfParts>
    <vt:vector size="32" baseType="lpstr">
      <vt:lpstr>Arial</vt:lpstr>
      <vt:lpstr>Calibri</vt:lpstr>
      <vt:lpstr>Calibri Light</vt:lpstr>
      <vt:lpstr>Roboto Condensed</vt:lpstr>
      <vt:lpstr>Office Theme</vt:lpstr>
      <vt:lpstr>Bölüm 9</vt:lpstr>
      <vt:lpstr>Kazanımlar</vt:lpstr>
      <vt:lpstr>Programlama Öğretimi</vt:lpstr>
      <vt:lpstr>Programlama Öğretimi</vt:lpstr>
      <vt:lpstr>Neden Blok Tabanlı Programlama?</vt:lpstr>
      <vt:lpstr>Blok Tabanlı Programlamanın Avantajları </vt:lpstr>
      <vt:lpstr>Blok Tabanlı Programlama Araçlarının Temel Özellikleri</vt:lpstr>
      <vt:lpstr>Programlama Öğretiminde Öğrenme Bariyerleri</vt:lpstr>
      <vt:lpstr>Programlama Öğretiminde Öğrenme Bariyerleri</vt:lpstr>
      <vt:lpstr>Blok Tabanlı Programlama Araçları</vt:lpstr>
      <vt:lpstr>ScratchJr (http://www.scratchjr.org)</vt:lpstr>
      <vt:lpstr>PowerPoint Sunusu</vt:lpstr>
      <vt:lpstr>Code-org (http://code.org)</vt:lpstr>
      <vt:lpstr>PowerPoint Sunusu</vt:lpstr>
      <vt:lpstr>Scratch (http://scratch.mit.edu)</vt:lpstr>
      <vt:lpstr>PowerPoint Sunusu</vt:lpstr>
      <vt:lpstr>Kodu game lab (http://www.kodugamelab.com)</vt:lpstr>
      <vt:lpstr>PowerPoint Sunusu</vt:lpstr>
      <vt:lpstr>App Inventor (http://appinventor.mit.edu)</vt:lpstr>
      <vt:lpstr>PowerPoint Sunusu</vt:lpstr>
      <vt:lpstr>Alice (http://www.alice.org)</vt:lpstr>
      <vt:lpstr>PowerPoint Sunusu</vt:lpstr>
      <vt:lpstr>Geenfoot (http://www.greenfoot.org)</vt:lpstr>
      <vt:lpstr>PowerPoint Sunusu</vt:lpstr>
      <vt:lpstr>Örnek Etkinlik: Besin Zinciri</vt:lpstr>
      <vt:lpstr>Bilgi İşlemsel Düşünme Basamakları:</vt:lpstr>
      <vt:lpstr>Kaynakça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Bölüm #</dc:title>
  <dc:creator>Yasemin Gulbahar</dc:creator>
  <cp:lastModifiedBy>vatan</cp:lastModifiedBy>
  <cp:revision>28</cp:revision>
  <dcterms:created xsi:type="dcterms:W3CDTF">2019-01-04T17:54:52Z</dcterms:created>
  <dcterms:modified xsi:type="dcterms:W3CDTF">2019-03-20T20:24:14Z</dcterms:modified>
</cp:coreProperties>
</file>