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43"/>
  </p:notesMasterIdLst>
  <p:sldIdLst>
    <p:sldId id="256" r:id="rId2"/>
    <p:sldId id="308" r:id="rId3"/>
    <p:sldId id="309" r:id="rId4"/>
    <p:sldId id="259" r:id="rId5"/>
    <p:sldId id="260" r:id="rId6"/>
    <p:sldId id="261" r:id="rId7"/>
    <p:sldId id="301" r:id="rId8"/>
    <p:sldId id="285" r:id="rId9"/>
    <p:sldId id="262" r:id="rId10"/>
    <p:sldId id="296" r:id="rId11"/>
    <p:sldId id="304" r:id="rId12"/>
    <p:sldId id="305" r:id="rId13"/>
    <p:sldId id="307" r:id="rId14"/>
    <p:sldId id="295" r:id="rId15"/>
    <p:sldId id="286" r:id="rId16"/>
    <p:sldId id="311" r:id="rId17"/>
    <p:sldId id="312" r:id="rId18"/>
    <p:sldId id="319" r:id="rId19"/>
    <p:sldId id="320" r:id="rId20"/>
    <p:sldId id="321" r:id="rId21"/>
    <p:sldId id="322" r:id="rId22"/>
    <p:sldId id="288" r:id="rId23"/>
    <p:sldId id="302" r:id="rId24"/>
    <p:sldId id="298" r:id="rId25"/>
    <p:sldId id="310" r:id="rId26"/>
    <p:sldId id="297" r:id="rId27"/>
    <p:sldId id="287" r:id="rId28"/>
    <p:sldId id="289" r:id="rId29"/>
    <p:sldId id="290" r:id="rId30"/>
    <p:sldId id="291" r:id="rId31"/>
    <p:sldId id="292" r:id="rId32"/>
    <p:sldId id="293" r:id="rId33"/>
    <p:sldId id="294" r:id="rId34"/>
    <p:sldId id="303" r:id="rId35"/>
    <p:sldId id="313" r:id="rId36"/>
    <p:sldId id="314" r:id="rId37"/>
    <p:sldId id="315" r:id="rId38"/>
    <p:sldId id="316" r:id="rId39"/>
    <p:sldId id="317" r:id="rId40"/>
    <p:sldId id="318" r:id="rId41"/>
    <p:sldId id="299" r:id="rId42"/>
  </p:sldIdLst>
  <p:sldSz cx="9144000" cy="5143500" type="screen16x9"/>
  <p:notesSz cx="6858000" cy="9144000"/>
  <p:embeddedFontLst>
    <p:embeddedFont>
      <p:font typeface="Cambria Math" panose="02040503050406030204" pitchFamily="18" charset="0"/>
      <p:regular r:id="rId44"/>
    </p:embeddedFont>
    <p:embeddedFont>
      <p:font typeface="Satisfy" panose="020B0604020202020204" charset="0"/>
      <p:regular r:id="rId45"/>
    </p:embeddedFont>
    <p:embeddedFont>
      <p:font typeface="Raleway Thin" panose="020B0604020202020204" charset="-94"/>
      <p:regular r:id="rId46"/>
      <p:bold r:id="rId47"/>
      <p:italic r:id="rId48"/>
      <p:boldItalic r:id="rId49"/>
    </p:embeddedFont>
    <p:embeddedFont>
      <p:font typeface="Calibri" panose="020F0502020204030204" pitchFamily="34"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18E219B-3065-4E78-A13A-48E55E3A7F78}">
  <a:tblStyle styleId="{A18E219B-3065-4E78-A13A-48E55E3A7F78}"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FECB4D8-DB02-4DC6-A0A2-4F2EBAE1DC90}" styleName="Orta Stil 1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Orta Stil 1 - Vurgu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301B821-A1FF-4177-AEE7-76D212191A09}" styleName="Orta Stil 1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Orta Stil 1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09"/>
    <p:restoredTop sz="94595"/>
  </p:normalViewPr>
  <p:slideViewPr>
    <p:cSldViewPr snapToGrid="0" snapToObjects="1">
      <p:cViewPr varScale="1">
        <p:scale>
          <a:sx n="100" d="100"/>
          <a:sy n="100" d="100"/>
        </p:scale>
        <p:origin x="212"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gradFill>
          <a:gsLst>
            <a:gs pos="0">
              <a:schemeClr val="accent1"/>
            </a:gs>
            <a:gs pos="100000">
              <a:schemeClr val="accent2"/>
            </a:gs>
          </a:gsLst>
          <a:lin ang="0" scaled="0"/>
        </a:gradFill>
        <a:effectLst/>
      </p:bgPr>
    </p:bg>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1" name="Google Shape;11;p2"/>
          <p:cNvSpPr txBox="1">
            <a:spLocks noGrp="1"/>
          </p:cNvSpPr>
          <p:nvPr>
            <p:ph type="ctrTitle"/>
          </p:nvPr>
        </p:nvSpPr>
        <p:spPr>
          <a:xfrm>
            <a:off x="855300" y="848825"/>
            <a:ext cx="5850900" cy="1715100"/>
          </a:xfrm>
          <a:prstGeom prst="rect">
            <a:avLst/>
          </a:prstGeom>
          <a:effectLst>
            <a:outerShdw blurRad="14288" dist="28575" dir="2700000" algn="bl" rotWithShape="0">
              <a:srgbClr val="655A87">
                <a:alpha val="20000"/>
              </a:srgbClr>
            </a:outerShdw>
          </a:effectLst>
        </p:spPr>
        <p:txBody>
          <a:bodyPr spcFirstLastPara="1" wrap="square" lIns="0" tIns="0" rIns="0" bIns="0" anchor="t" anchorCtr="0">
            <a:noAutofit/>
          </a:bodyPr>
          <a:lstStyle>
            <a:lvl1pPr lvl="0" rtl="0">
              <a:spcBef>
                <a:spcPts val="0"/>
              </a:spcBef>
              <a:spcAft>
                <a:spcPts val="0"/>
              </a:spcAft>
              <a:buClr>
                <a:schemeClr val="lt1"/>
              </a:buClr>
              <a:buSzPts val="6000"/>
              <a:buNone/>
              <a:defRPr sz="6000">
                <a:solidFill>
                  <a:schemeClr val="lt1"/>
                </a:solidFill>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gradFill>
          <a:gsLst>
            <a:gs pos="0">
              <a:schemeClr val="accent1"/>
            </a:gs>
            <a:gs pos="100000">
              <a:schemeClr val="accent2"/>
            </a:gs>
          </a:gsLst>
          <a:lin ang="0" scaled="0"/>
        </a:gradFill>
        <a:effectLst/>
      </p:bgPr>
    </p:bg>
    <p:spTree>
      <p:nvGrpSpPr>
        <p:cNvPr id="1" name="Shape 12"/>
        <p:cNvGrpSpPr/>
        <p:nvPr/>
      </p:nvGrpSpPr>
      <p:grpSpPr>
        <a:xfrm>
          <a:off x="0" y="0"/>
          <a:ext cx="0" cy="0"/>
          <a:chOff x="0" y="0"/>
          <a:chExt cx="0" cy="0"/>
        </a:xfrm>
      </p:grpSpPr>
      <p:pic>
        <p:nvPicPr>
          <p:cNvPr id="13" name="Google Shape;13;p3"/>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4" name="Google Shape;14;p3"/>
          <p:cNvSpPr txBox="1">
            <a:spLocks noGrp="1"/>
          </p:cNvSpPr>
          <p:nvPr>
            <p:ph type="ctrTitle"/>
          </p:nvPr>
        </p:nvSpPr>
        <p:spPr>
          <a:xfrm>
            <a:off x="855300" y="344225"/>
            <a:ext cx="7433400" cy="1159800"/>
          </a:xfrm>
          <a:prstGeom prst="rect">
            <a:avLst/>
          </a:prstGeom>
          <a:effectLst>
            <a:outerShdw blurRad="14288" dist="19050" dir="2700000" algn="bl" rotWithShape="0">
              <a:srgbClr val="655A87">
                <a:alpha val="20000"/>
              </a:srgbClr>
            </a:outerShdw>
          </a:effectLst>
        </p:spPr>
        <p:txBody>
          <a:bodyPr spcFirstLastPara="1" wrap="square" lIns="0" tIns="0" rIns="0" bIns="0" anchor="b"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15" name="Google Shape;15;p3"/>
          <p:cNvSpPr txBox="1">
            <a:spLocks noGrp="1"/>
          </p:cNvSpPr>
          <p:nvPr>
            <p:ph type="subTitle" idx="1"/>
          </p:nvPr>
        </p:nvSpPr>
        <p:spPr>
          <a:xfrm>
            <a:off x="855300" y="1600929"/>
            <a:ext cx="7433400" cy="784800"/>
          </a:xfrm>
          <a:prstGeom prst="rect">
            <a:avLst/>
          </a:prstGeom>
        </p:spPr>
        <p:txBody>
          <a:bodyPr spcFirstLastPara="1" wrap="square" lIns="0" tIns="0" rIns="0" bIns="0" anchor="t" anchorCtr="0">
            <a:noAutofit/>
          </a:bodyPr>
          <a:lstStyle>
            <a:lvl1pPr lvl="0" rtl="0">
              <a:spcBef>
                <a:spcPts val="0"/>
              </a:spcBef>
              <a:spcAft>
                <a:spcPts val="0"/>
              </a:spcAft>
              <a:buClr>
                <a:srgbClr val="9283C0"/>
              </a:buClr>
              <a:buSzPts val="2000"/>
              <a:buNone/>
              <a:defRPr>
                <a:solidFill>
                  <a:srgbClr val="9283C0"/>
                </a:solidFill>
              </a:defRPr>
            </a:lvl1pPr>
            <a:lvl2pPr lvl="1" rtl="0">
              <a:spcBef>
                <a:spcPts val="600"/>
              </a:spcBef>
              <a:spcAft>
                <a:spcPts val="0"/>
              </a:spcAft>
              <a:buClr>
                <a:srgbClr val="9283C0"/>
              </a:buClr>
              <a:buSzPts val="3000"/>
              <a:buNone/>
              <a:defRPr sz="3000">
                <a:solidFill>
                  <a:srgbClr val="9283C0"/>
                </a:solidFill>
              </a:defRPr>
            </a:lvl2pPr>
            <a:lvl3pPr lvl="2" rtl="0">
              <a:spcBef>
                <a:spcPts val="600"/>
              </a:spcBef>
              <a:spcAft>
                <a:spcPts val="0"/>
              </a:spcAft>
              <a:buClr>
                <a:srgbClr val="9283C0"/>
              </a:buClr>
              <a:buSzPts val="3000"/>
              <a:buNone/>
              <a:defRPr sz="3000">
                <a:solidFill>
                  <a:srgbClr val="9283C0"/>
                </a:solidFill>
              </a:defRPr>
            </a:lvl3pPr>
            <a:lvl4pPr lvl="3" rtl="0">
              <a:spcBef>
                <a:spcPts val="600"/>
              </a:spcBef>
              <a:spcAft>
                <a:spcPts val="0"/>
              </a:spcAft>
              <a:buClr>
                <a:srgbClr val="9283C0"/>
              </a:buClr>
              <a:buSzPts val="3000"/>
              <a:buNone/>
              <a:defRPr sz="3000">
                <a:solidFill>
                  <a:srgbClr val="9283C0"/>
                </a:solidFill>
              </a:defRPr>
            </a:lvl4pPr>
            <a:lvl5pPr lvl="4" rtl="0">
              <a:spcBef>
                <a:spcPts val="600"/>
              </a:spcBef>
              <a:spcAft>
                <a:spcPts val="0"/>
              </a:spcAft>
              <a:buClr>
                <a:srgbClr val="9283C0"/>
              </a:buClr>
              <a:buSzPts val="3000"/>
              <a:buNone/>
              <a:defRPr sz="3000">
                <a:solidFill>
                  <a:srgbClr val="9283C0"/>
                </a:solidFill>
              </a:defRPr>
            </a:lvl5pPr>
            <a:lvl6pPr lvl="5" rtl="0">
              <a:spcBef>
                <a:spcPts val="600"/>
              </a:spcBef>
              <a:spcAft>
                <a:spcPts val="0"/>
              </a:spcAft>
              <a:buClr>
                <a:srgbClr val="9283C0"/>
              </a:buClr>
              <a:buSzPts val="3000"/>
              <a:buNone/>
              <a:defRPr sz="3000">
                <a:solidFill>
                  <a:srgbClr val="9283C0"/>
                </a:solidFill>
              </a:defRPr>
            </a:lvl6pPr>
            <a:lvl7pPr lvl="6" rtl="0">
              <a:spcBef>
                <a:spcPts val="600"/>
              </a:spcBef>
              <a:spcAft>
                <a:spcPts val="0"/>
              </a:spcAft>
              <a:buClr>
                <a:srgbClr val="9283C0"/>
              </a:buClr>
              <a:buSzPts val="3000"/>
              <a:buNone/>
              <a:defRPr sz="3000">
                <a:solidFill>
                  <a:srgbClr val="9283C0"/>
                </a:solidFill>
              </a:defRPr>
            </a:lvl7pPr>
            <a:lvl8pPr lvl="7" rtl="0">
              <a:spcBef>
                <a:spcPts val="600"/>
              </a:spcBef>
              <a:spcAft>
                <a:spcPts val="0"/>
              </a:spcAft>
              <a:buClr>
                <a:srgbClr val="9283C0"/>
              </a:buClr>
              <a:buSzPts val="3000"/>
              <a:buNone/>
              <a:defRPr sz="3000">
                <a:solidFill>
                  <a:srgbClr val="9283C0"/>
                </a:solidFill>
              </a:defRPr>
            </a:lvl8pPr>
            <a:lvl9pPr lvl="8" rtl="0">
              <a:spcBef>
                <a:spcPts val="600"/>
              </a:spcBef>
              <a:spcAft>
                <a:spcPts val="600"/>
              </a:spcAft>
              <a:buClr>
                <a:srgbClr val="9283C0"/>
              </a:buClr>
              <a:buSzPts val="3000"/>
              <a:buNone/>
              <a:defRPr sz="3000">
                <a:solidFill>
                  <a:srgbClr val="9283C0"/>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gradFill>
          <a:gsLst>
            <a:gs pos="0">
              <a:schemeClr val="accent1"/>
            </a:gs>
            <a:gs pos="100000">
              <a:schemeClr val="accent2"/>
            </a:gs>
          </a:gsLst>
          <a:lin ang="16200038" scaled="0"/>
        </a:gradFill>
        <a:effectLst/>
      </p:bgPr>
    </p:bg>
    <p:spTree>
      <p:nvGrpSpPr>
        <p:cNvPr id="1" name="Shape 16"/>
        <p:cNvGrpSpPr/>
        <p:nvPr/>
      </p:nvGrpSpPr>
      <p:grpSpPr>
        <a:xfrm>
          <a:off x="0" y="0"/>
          <a:ext cx="0" cy="0"/>
          <a:chOff x="0" y="0"/>
          <a:chExt cx="0" cy="0"/>
        </a:xfrm>
      </p:grpSpPr>
      <p:pic>
        <p:nvPicPr>
          <p:cNvPr id="17" name="Google Shape;17;p4"/>
          <p:cNvPicPr preferRelativeResize="0"/>
          <p:nvPr/>
        </p:nvPicPr>
        <p:blipFill>
          <a:blip r:embed="rId2">
            <a:alphaModFix/>
          </a:blip>
          <a:stretch>
            <a:fillRect/>
          </a:stretch>
        </p:blipFill>
        <p:spPr>
          <a:xfrm>
            <a:off x="4286282" y="0"/>
            <a:ext cx="4857726" cy="5143500"/>
          </a:xfrm>
          <a:prstGeom prst="rect">
            <a:avLst/>
          </a:prstGeom>
          <a:noFill/>
          <a:ln>
            <a:noFill/>
          </a:ln>
        </p:spPr>
      </p:pic>
      <p:sp>
        <p:nvSpPr>
          <p:cNvPr id="18" name="Google Shape;18;p4"/>
          <p:cNvSpPr txBox="1">
            <a:spLocks noGrp="1"/>
          </p:cNvSpPr>
          <p:nvPr>
            <p:ph type="body" idx="1"/>
          </p:nvPr>
        </p:nvSpPr>
        <p:spPr>
          <a:xfrm>
            <a:off x="1400000" y="880900"/>
            <a:ext cx="4601400" cy="3387600"/>
          </a:xfrm>
          <a:prstGeom prst="rect">
            <a:avLst/>
          </a:prstGeom>
          <a:effectLst>
            <a:outerShdw blurRad="14288" dist="19050" dir="2700000" algn="bl" rotWithShape="0">
              <a:srgbClr val="655A87">
                <a:alpha val="20000"/>
              </a:srgbClr>
            </a:outerShdw>
          </a:effectLst>
        </p:spPr>
        <p:txBody>
          <a:bodyPr spcFirstLastPara="1" wrap="square" lIns="0" tIns="0" rIns="0" bIns="0" anchor="t" anchorCtr="0">
            <a:noAutofit/>
          </a:bodyPr>
          <a:lstStyle>
            <a:lvl1pPr marL="457200" lvl="0" indent="-444500" rtl="0">
              <a:spcBef>
                <a:spcPts val="0"/>
              </a:spcBef>
              <a:spcAft>
                <a:spcPts val="0"/>
              </a:spcAft>
              <a:buClr>
                <a:schemeClr val="lt1"/>
              </a:buClr>
              <a:buSzPts val="3400"/>
              <a:buFont typeface="Satisfy"/>
              <a:buChar char="𖤓"/>
              <a:defRPr sz="3600">
                <a:solidFill>
                  <a:schemeClr val="lt1"/>
                </a:solidFill>
                <a:latin typeface="Satisfy"/>
                <a:ea typeface="Satisfy"/>
                <a:cs typeface="Satisfy"/>
                <a:sym typeface="Satisfy"/>
              </a:defRPr>
            </a:lvl1pPr>
            <a:lvl2pPr marL="914400" lvl="1" indent="-457200" rtl="0">
              <a:spcBef>
                <a:spcPts val="600"/>
              </a:spcBef>
              <a:spcAft>
                <a:spcPts val="0"/>
              </a:spcAft>
              <a:buClr>
                <a:schemeClr val="lt1"/>
              </a:buClr>
              <a:buSzPts val="3600"/>
              <a:buFont typeface="Satisfy"/>
              <a:buChar char="𖡼"/>
              <a:defRPr sz="3600">
                <a:solidFill>
                  <a:schemeClr val="lt1"/>
                </a:solidFill>
                <a:latin typeface="Satisfy"/>
                <a:ea typeface="Satisfy"/>
                <a:cs typeface="Satisfy"/>
                <a:sym typeface="Satisfy"/>
              </a:defRPr>
            </a:lvl2pPr>
            <a:lvl3pPr marL="1371600" lvl="2" indent="-457200" rtl="0">
              <a:spcBef>
                <a:spcPts val="600"/>
              </a:spcBef>
              <a:spcAft>
                <a:spcPts val="0"/>
              </a:spcAft>
              <a:buClr>
                <a:schemeClr val="lt1"/>
              </a:buClr>
              <a:buSzPts val="3600"/>
              <a:buFont typeface="Satisfy"/>
              <a:buChar char="𖡼"/>
              <a:defRPr sz="3600">
                <a:solidFill>
                  <a:schemeClr val="lt1"/>
                </a:solidFill>
                <a:latin typeface="Satisfy"/>
                <a:ea typeface="Satisfy"/>
                <a:cs typeface="Satisfy"/>
                <a:sym typeface="Satisfy"/>
              </a:defRPr>
            </a:lvl3pPr>
            <a:lvl4pPr marL="1828800" lvl="3" indent="-457200" rtl="0">
              <a:spcBef>
                <a:spcPts val="600"/>
              </a:spcBef>
              <a:spcAft>
                <a:spcPts val="0"/>
              </a:spcAft>
              <a:buClr>
                <a:schemeClr val="lt1"/>
              </a:buClr>
              <a:buSzPts val="3600"/>
              <a:buFont typeface="Satisfy"/>
              <a:buChar char="●"/>
              <a:defRPr sz="3600">
                <a:solidFill>
                  <a:schemeClr val="lt1"/>
                </a:solidFill>
                <a:latin typeface="Satisfy"/>
                <a:ea typeface="Satisfy"/>
                <a:cs typeface="Satisfy"/>
                <a:sym typeface="Satisfy"/>
              </a:defRPr>
            </a:lvl4pPr>
            <a:lvl5pPr marL="2286000" lvl="4" indent="-457200" rtl="0">
              <a:spcBef>
                <a:spcPts val="600"/>
              </a:spcBef>
              <a:spcAft>
                <a:spcPts val="0"/>
              </a:spcAft>
              <a:buClr>
                <a:schemeClr val="lt1"/>
              </a:buClr>
              <a:buSzPts val="3600"/>
              <a:buFont typeface="Satisfy"/>
              <a:buChar char="○"/>
              <a:defRPr sz="3600">
                <a:solidFill>
                  <a:schemeClr val="lt1"/>
                </a:solidFill>
                <a:latin typeface="Satisfy"/>
                <a:ea typeface="Satisfy"/>
                <a:cs typeface="Satisfy"/>
                <a:sym typeface="Satisfy"/>
              </a:defRPr>
            </a:lvl5pPr>
            <a:lvl6pPr marL="2743200" lvl="5" indent="-457200" rtl="0">
              <a:spcBef>
                <a:spcPts val="600"/>
              </a:spcBef>
              <a:spcAft>
                <a:spcPts val="0"/>
              </a:spcAft>
              <a:buClr>
                <a:schemeClr val="lt1"/>
              </a:buClr>
              <a:buSzPts val="3600"/>
              <a:buFont typeface="Satisfy"/>
              <a:buChar char="■"/>
              <a:defRPr sz="3600">
                <a:solidFill>
                  <a:schemeClr val="lt1"/>
                </a:solidFill>
                <a:latin typeface="Satisfy"/>
                <a:ea typeface="Satisfy"/>
                <a:cs typeface="Satisfy"/>
                <a:sym typeface="Satisfy"/>
              </a:defRPr>
            </a:lvl6pPr>
            <a:lvl7pPr marL="3200400" lvl="6" indent="-457200" rtl="0">
              <a:spcBef>
                <a:spcPts val="600"/>
              </a:spcBef>
              <a:spcAft>
                <a:spcPts val="0"/>
              </a:spcAft>
              <a:buClr>
                <a:schemeClr val="lt1"/>
              </a:buClr>
              <a:buSzPts val="3600"/>
              <a:buFont typeface="Satisfy"/>
              <a:buChar char="●"/>
              <a:defRPr sz="3600">
                <a:solidFill>
                  <a:schemeClr val="lt1"/>
                </a:solidFill>
                <a:latin typeface="Satisfy"/>
                <a:ea typeface="Satisfy"/>
                <a:cs typeface="Satisfy"/>
                <a:sym typeface="Satisfy"/>
              </a:defRPr>
            </a:lvl7pPr>
            <a:lvl8pPr marL="3657600" lvl="7" indent="-457200" rtl="0">
              <a:spcBef>
                <a:spcPts val="600"/>
              </a:spcBef>
              <a:spcAft>
                <a:spcPts val="0"/>
              </a:spcAft>
              <a:buClr>
                <a:schemeClr val="lt1"/>
              </a:buClr>
              <a:buSzPts val="3600"/>
              <a:buFont typeface="Satisfy"/>
              <a:buChar char="○"/>
              <a:defRPr sz="3600">
                <a:solidFill>
                  <a:schemeClr val="lt1"/>
                </a:solidFill>
                <a:latin typeface="Satisfy"/>
                <a:ea typeface="Satisfy"/>
                <a:cs typeface="Satisfy"/>
                <a:sym typeface="Satisfy"/>
              </a:defRPr>
            </a:lvl8pPr>
            <a:lvl9pPr marL="4114800" lvl="8" indent="-457200" rtl="0">
              <a:spcBef>
                <a:spcPts val="600"/>
              </a:spcBef>
              <a:spcAft>
                <a:spcPts val="600"/>
              </a:spcAft>
              <a:buClr>
                <a:schemeClr val="lt1"/>
              </a:buClr>
              <a:buSzPts val="3600"/>
              <a:buFont typeface="Satisfy"/>
              <a:buChar char="■"/>
              <a:defRPr sz="3600">
                <a:solidFill>
                  <a:schemeClr val="lt1"/>
                </a:solidFill>
                <a:latin typeface="Satisfy"/>
                <a:ea typeface="Satisfy"/>
                <a:cs typeface="Satisfy"/>
                <a:sym typeface="Satisfy"/>
              </a:defRPr>
            </a:lvl9pPr>
          </a:lstStyle>
          <a:p>
            <a:endParaRPr/>
          </a:p>
        </p:txBody>
      </p:sp>
      <p:sp>
        <p:nvSpPr>
          <p:cNvPr id="19" name="Google Shape;19;p4"/>
          <p:cNvSpPr txBox="1"/>
          <p:nvPr/>
        </p:nvSpPr>
        <p:spPr>
          <a:xfrm>
            <a:off x="855300" y="491069"/>
            <a:ext cx="1957200" cy="653700"/>
          </a:xfrm>
          <a:prstGeom prst="rect">
            <a:avLst/>
          </a:prstGeom>
          <a:noFill/>
          <a:ln>
            <a:noFill/>
          </a:ln>
          <a:effectLst>
            <a:outerShdw blurRad="14288" dist="19050" dir="2700000" algn="bl" rotWithShape="0">
              <a:srgbClr val="655A87">
                <a:alpha val="20000"/>
              </a:srgbClr>
            </a:outerShdw>
          </a:effectLst>
        </p:spPr>
        <p:txBody>
          <a:bodyPr spcFirstLastPara="1" wrap="square" lIns="0" tIns="0" rIns="0" bIns="0" anchor="t" anchorCtr="0">
            <a:noAutofit/>
          </a:bodyPr>
          <a:lstStyle/>
          <a:p>
            <a:pPr marL="0" lvl="0" indent="0" algn="l" rtl="0">
              <a:spcBef>
                <a:spcPts val="0"/>
              </a:spcBef>
              <a:spcAft>
                <a:spcPts val="0"/>
              </a:spcAft>
              <a:buNone/>
            </a:pPr>
            <a:r>
              <a:rPr lang="en" sz="9600">
                <a:solidFill>
                  <a:schemeClr val="lt1"/>
                </a:solidFill>
                <a:latin typeface="Satisfy"/>
                <a:ea typeface="Satisfy"/>
                <a:cs typeface="Satisfy"/>
                <a:sym typeface="Satisfy"/>
              </a:rPr>
              <a:t>“</a:t>
            </a:r>
            <a:endParaRPr sz="9600">
              <a:solidFill>
                <a:schemeClr val="lt1"/>
              </a:solidFill>
              <a:latin typeface="Satisfy"/>
              <a:ea typeface="Satisfy"/>
              <a:cs typeface="Satisfy"/>
              <a:sym typeface="Satisfy"/>
            </a:endParaRPr>
          </a:p>
        </p:txBody>
      </p:sp>
      <p:sp>
        <p:nvSpPr>
          <p:cNvPr id="20" name="Google Shape;20;p4"/>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1"/>
        <p:cNvGrpSpPr/>
        <p:nvPr/>
      </p:nvGrpSpPr>
      <p:grpSpPr>
        <a:xfrm>
          <a:off x="0" y="0"/>
          <a:ext cx="0" cy="0"/>
          <a:chOff x="0" y="0"/>
          <a:chExt cx="0" cy="0"/>
        </a:xfrm>
      </p:grpSpPr>
      <p:pic>
        <p:nvPicPr>
          <p:cNvPr id="22" name="Google Shape;22;p5"/>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3" name="Google Shape;23;p5"/>
          <p:cNvSpPr txBox="1">
            <a:spLocks noGrp="1"/>
          </p:cNvSpPr>
          <p:nvPr>
            <p:ph type="title"/>
          </p:nvPr>
        </p:nvSpPr>
        <p:spPr>
          <a:xfrm>
            <a:off x="855300" y="836000"/>
            <a:ext cx="61101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4" name="Google Shape;24;p5"/>
          <p:cNvSpPr txBox="1">
            <a:spLocks noGrp="1"/>
          </p:cNvSpPr>
          <p:nvPr>
            <p:ph type="body" idx="1"/>
          </p:nvPr>
        </p:nvSpPr>
        <p:spPr>
          <a:xfrm>
            <a:off x="855300" y="1506350"/>
            <a:ext cx="6110100" cy="28359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𖤓"/>
              <a:defRPr/>
            </a:lvl1pPr>
            <a:lvl2pPr marL="914400" lvl="1" indent="-368300" rtl="0">
              <a:spcBef>
                <a:spcPts val="600"/>
              </a:spcBef>
              <a:spcAft>
                <a:spcPts val="0"/>
              </a:spcAft>
              <a:buSzPts val="2200"/>
              <a:buChar char="𖡼"/>
              <a:defRPr/>
            </a:lvl2pPr>
            <a:lvl3pPr marL="1371600" lvl="2" indent="-368300" rtl="0">
              <a:spcBef>
                <a:spcPts val="600"/>
              </a:spcBef>
              <a:spcAft>
                <a:spcPts val="0"/>
              </a:spcAft>
              <a:buSzPts val="2200"/>
              <a:buChar char="𖡼"/>
              <a:defRPr/>
            </a:lvl3pPr>
            <a:lvl4pPr marL="1828800" lvl="3" indent="-368300" rtl="0">
              <a:spcBef>
                <a:spcPts val="600"/>
              </a:spcBef>
              <a:spcAft>
                <a:spcPts val="0"/>
              </a:spcAft>
              <a:buSzPts val="2200"/>
              <a:buChar char="●"/>
              <a:defRPr/>
            </a:lvl4pPr>
            <a:lvl5pPr marL="2286000" lvl="4" indent="-368300" rtl="0">
              <a:spcBef>
                <a:spcPts val="600"/>
              </a:spcBef>
              <a:spcAft>
                <a:spcPts val="0"/>
              </a:spcAft>
              <a:buSzPts val="2200"/>
              <a:buChar char="○"/>
              <a:defRPr/>
            </a:lvl5pPr>
            <a:lvl6pPr marL="2743200" lvl="5" indent="-368300" rtl="0">
              <a:spcBef>
                <a:spcPts val="600"/>
              </a:spcBef>
              <a:spcAft>
                <a:spcPts val="0"/>
              </a:spcAft>
              <a:buSzPts val="2200"/>
              <a:buChar char="■"/>
              <a:defRPr/>
            </a:lvl6pPr>
            <a:lvl7pPr marL="3200400" lvl="6" indent="-368300" rtl="0">
              <a:spcBef>
                <a:spcPts val="600"/>
              </a:spcBef>
              <a:spcAft>
                <a:spcPts val="0"/>
              </a:spcAft>
              <a:buSzPts val="2200"/>
              <a:buChar char="●"/>
              <a:defRPr/>
            </a:lvl7pPr>
            <a:lvl8pPr marL="3657600" lvl="7" indent="-368300" rtl="0">
              <a:spcBef>
                <a:spcPts val="600"/>
              </a:spcBef>
              <a:spcAft>
                <a:spcPts val="0"/>
              </a:spcAft>
              <a:buSzPts val="2200"/>
              <a:buChar char="○"/>
              <a:defRPr/>
            </a:lvl8pPr>
            <a:lvl9pPr marL="4114800" lvl="8" indent="-368300" rtl="0">
              <a:spcBef>
                <a:spcPts val="600"/>
              </a:spcBef>
              <a:spcAft>
                <a:spcPts val="600"/>
              </a:spcAft>
              <a:buSzPts val="2200"/>
              <a:buChar char="■"/>
              <a:defRPr/>
            </a:lvl9pPr>
          </a:lstStyle>
          <a:p>
            <a:endParaRPr/>
          </a:p>
        </p:txBody>
      </p:sp>
      <p:sp>
        <p:nvSpPr>
          <p:cNvPr id="25" name="Google Shape;25;p5"/>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lateral">
  <p:cSld name="BLANK_1">
    <p:bg>
      <p:bgPr>
        <a:gradFill>
          <a:gsLst>
            <a:gs pos="0">
              <a:schemeClr val="accent1"/>
            </a:gs>
            <a:gs pos="100000">
              <a:schemeClr val="accent2"/>
            </a:gs>
          </a:gsLst>
          <a:lin ang="16200038" scaled="0"/>
        </a:gradFill>
        <a:effectLst/>
      </p:bgPr>
    </p:bg>
    <p:spTree>
      <p:nvGrpSpPr>
        <p:cNvPr id="1" name="Shape 56"/>
        <p:cNvGrpSpPr/>
        <p:nvPr/>
      </p:nvGrpSpPr>
      <p:grpSpPr>
        <a:xfrm>
          <a:off x="0" y="0"/>
          <a:ext cx="0" cy="0"/>
          <a:chOff x="0" y="0"/>
          <a:chExt cx="0" cy="0"/>
        </a:xfrm>
      </p:grpSpPr>
      <p:pic>
        <p:nvPicPr>
          <p:cNvPr id="57" name="Google Shape;57;p12"/>
          <p:cNvPicPr preferRelativeResize="0"/>
          <p:nvPr/>
        </p:nvPicPr>
        <p:blipFill>
          <a:blip r:embed="rId2">
            <a:alphaModFix/>
          </a:blip>
          <a:stretch>
            <a:fillRect/>
          </a:stretch>
        </p:blipFill>
        <p:spPr>
          <a:xfrm>
            <a:off x="4286282" y="0"/>
            <a:ext cx="4857726" cy="5143500"/>
          </a:xfrm>
          <a:prstGeom prst="rect">
            <a:avLst/>
          </a:prstGeom>
          <a:noFill/>
          <a:ln>
            <a:noFill/>
          </a:ln>
        </p:spPr>
      </p:pic>
      <p:sp>
        <p:nvSpPr>
          <p:cNvPr id="58" name="Google Shape;58;p12"/>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accent1"/>
            </a:gs>
            <a:gs pos="100000">
              <a:schemeClr val="accent2"/>
            </a:gs>
          </a:gsLst>
          <a:lin ang="16200038"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55300" y="836000"/>
            <a:ext cx="61101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1pPr>
            <a:lvl2pPr lvl="1"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2pPr>
            <a:lvl3pPr lvl="2"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3pPr>
            <a:lvl4pPr lvl="3"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4pPr>
            <a:lvl5pPr lvl="4"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5pPr>
            <a:lvl6pPr lvl="5"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6pPr>
            <a:lvl7pPr lvl="6"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7pPr>
            <a:lvl8pPr lvl="7"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8pPr>
            <a:lvl9pPr lvl="8"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9pPr>
          </a:lstStyle>
          <a:p>
            <a:endParaRPr/>
          </a:p>
        </p:txBody>
      </p:sp>
      <p:sp>
        <p:nvSpPr>
          <p:cNvPr id="7" name="Google Shape;7;p1"/>
          <p:cNvSpPr txBox="1">
            <a:spLocks noGrp="1"/>
          </p:cNvSpPr>
          <p:nvPr>
            <p:ph type="body" idx="1"/>
          </p:nvPr>
        </p:nvSpPr>
        <p:spPr>
          <a:xfrm>
            <a:off x="855300" y="1506350"/>
            <a:ext cx="6110100" cy="2835900"/>
          </a:xfrm>
          <a:prstGeom prst="rect">
            <a:avLst/>
          </a:prstGeom>
          <a:noFill/>
          <a:ln>
            <a:noFill/>
          </a:ln>
        </p:spPr>
        <p:txBody>
          <a:bodyPr spcFirstLastPara="1" wrap="square" lIns="0" tIns="0" rIns="0" bIns="0" anchor="t" anchorCtr="0">
            <a:noAutofit/>
          </a:bodyPr>
          <a:lstStyle>
            <a:lvl1pPr marL="457200" lvl="0" indent="-355600" rtl="0">
              <a:lnSpc>
                <a:spcPct val="115000"/>
              </a:lnSpc>
              <a:spcBef>
                <a:spcPts val="0"/>
              </a:spcBef>
              <a:spcAft>
                <a:spcPts val="0"/>
              </a:spcAft>
              <a:buClr>
                <a:srgbClr val="DFD6EF"/>
              </a:buClr>
              <a:buSzPts val="2000"/>
              <a:buFont typeface="Raleway Thin"/>
              <a:buChar char="𖤓"/>
              <a:defRPr sz="2200">
                <a:solidFill>
                  <a:schemeClr val="dk1"/>
                </a:solidFill>
                <a:latin typeface="Raleway Thin"/>
                <a:ea typeface="Raleway Thin"/>
                <a:cs typeface="Raleway Thin"/>
                <a:sym typeface="Raleway Thin"/>
              </a:defRPr>
            </a:lvl1pPr>
            <a:lvl2pPr marL="914400" lvl="1" indent="-368300" rtl="0">
              <a:lnSpc>
                <a:spcPct val="115000"/>
              </a:lnSpc>
              <a:spcBef>
                <a:spcPts val="600"/>
              </a:spcBef>
              <a:spcAft>
                <a:spcPts val="0"/>
              </a:spcAft>
              <a:buClr>
                <a:schemeClr val="accent1"/>
              </a:buClr>
              <a:buSzPts val="2200"/>
              <a:buFont typeface="Raleway Thin"/>
              <a:buChar char="𖡼"/>
              <a:defRPr sz="2200">
                <a:solidFill>
                  <a:schemeClr val="dk1"/>
                </a:solidFill>
                <a:latin typeface="Raleway Thin"/>
                <a:ea typeface="Raleway Thin"/>
                <a:cs typeface="Raleway Thin"/>
                <a:sym typeface="Raleway Thin"/>
              </a:defRPr>
            </a:lvl2pPr>
            <a:lvl3pPr marL="1371600" lvl="2" indent="-368300" rtl="0">
              <a:lnSpc>
                <a:spcPct val="115000"/>
              </a:lnSpc>
              <a:spcBef>
                <a:spcPts val="600"/>
              </a:spcBef>
              <a:spcAft>
                <a:spcPts val="0"/>
              </a:spcAft>
              <a:buClr>
                <a:schemeClr val="lt2"/>
              </a:buClr>
              <a:buSzPts val="2200"/>
              <a:buFont typeface="Raleway Thin"/>
              <a:buChar char="𖡼"/>
              <a:defRPr sz="2200">
                <a:solidFill>
                  <a:schemeClr val="dk1"/>
                </a:solidFill>
                <a:latin typeface="Raleway Thin"/>
                <a:ea typeface="Raleway Thin"/>
                <a:cs typeface="Raleway Thin"/>
                <a:sym typeface="Raleway Thin"/>
              </a:defRPr>
            </a:lvl3pPr>
            <a:lvl4pPr marL="1828800" lvl="3" indent="-368300" rtl="0">
              <a:lnSpc>
                <a:spcPct val="115000"/>
              </a:lnSpc>
              <a:spcBef>
                <a:spcPts val="600"/>
              </a:spcBef>
              <a:spcAft>
                <a:spcPts val="0"/>
              </a:spcAft>
              <a:buClr>
                <a:schemeClr val="dk1"/>
              </a:buClr>
              <a:buSzPts val="2200"/>
              <a:buFont typeface="Raleway Thin"/>
              <a:buChar char="●"/>
              <a:defRPr sz="2200">
                <a:solidFill>
                  <a:schemeClr val="dk1"/>
                </a:solidFill>
                <a:latin typeface="Raleway Thin"/>
                <a:ea typeface="Raleway Thin"/>
                <a:cs typeface="Raleway Thin"/>
                <a:sym typeface="Raleway Thin"/>
              </a:defRPr>
            </a:lvl4pPr>
            <a:lvl5pPr marL="2286000" lvl="4" indent="-368300" rtl="0">
              <a:lnSpc>
                <a:spcPct val="115000"/>
              </a:lnSpc>
              <a:spcBef>
                <a:spcPts val="600"/>
              </a:spcBef>
              <a:spcAft>
                <a:spcPts val="0"/>
              </a:spcAft>
              <a:buClr>
                <a:schemeClr val="dk1"/>
              </a:buClr>
              <a:buSzPts val="2200"/>
              <a:buFont typeface="Raleway Thin"/>
              <a:buChar char="○"/>
              <a:defRPr sz="2200">
                <a:solidFill>
                  <a:schemeClr val="dk1"/>
                </a:solidFill>
                <a:latin typeface="Raleway Thin"/>
                <a:ea typeface="Raleway Thin"/>
                <a:cs typeface="Raleway Thin"/>
                <a:sym typeface="Raleway Thin"/>
              </a:defRPr>
            </a:lvl5pPr>
            <a:lvl6pPr marL="2743200" lvl="5" indent="-368300" rtl="0">
              <a:lnSpc>
                <a:spcPct val="115000"/>
              </a:lnSpc>
              <a:spcBef>
                <a:spcPts val="600"/>
              </a:spcBef>
              <a:spcAft>
                <a:spcPts val="0"/>
              </a:spcAft>
              <a:buClr>
                <a:schemeClr val="dk1"/>
              </a:buClr>
              <a:buSzPts val="2200"/>
              <a:buFont typeface="Raleway Thin"/>
              <a:buChar char="■"/>
              <a:defRPr sz="2200">
                <a:solidFill>
                  <a:schemeClr val="dk1"/>
                </a:solidFill>
                <a:latin typeface="Raleway Thin"/>
                <a:ea typeface="Raleway Thin"/>
                <a:cs typeface="Raleway Thin"/>
                <a:sym typeface="Raleway Thin"/>
              </a:defRPr>
            </a:lvl6pPr>
            <a:lvl7pPr marL="3200400" lvl="6" indent="-368300" rtl="0">
              <a:lnSpc>
                <a:spcPct val="115000"/>
              </a:lnSpc>
              <a:spcBef>
                <a:spcPts val="600"/>
              </a:spcBef>
              <a:spcAft>
                <a:spcPts val="0"/>
              </a:spcAft>
              <a:buClr>
                <a:schemeClr val="dk1"/>
              </a:buClr>
              <a:buSzPts val="2200"/>
              <a:buFont typeface="Raleway Thin"/>
              <a:buChar char="●"/>
              <a:defRPr sz="2200">
                <a:solidFill>
                  <a:schemeClr val="dk1"/>
                </a:solidFill>
                <a:latin typeface="Raleway Thin"/>
                <a:ea typeface="Raleway Thin"/>
                <a:cs typeface="Raleway Thin"/>
                <a:sym typeface="Raleway Thin"/>
              </a:defRPr>
            </a:lvl7pPr>
            <a:lvl8pPr marL="3657600" lvl="7" indent="-368300" rtl="0">
              <a:lnSpc>
                <a:spcPct val="115000"/>
              </a:lnSpc>
              <a:spcBef>
                <a:spcPts val="600"/>
              </a:spcBef>
              <a:spcAft>
                <a:spcPts val="0"/>
              </a:spcAft>
              <a:buClr>
                <a:schemeClr val="dk1"/>
              </a:buClr>
              <a:buSzPts val="2200"/>
              <a:buFont typeface="Raleway Thin"/>
              <a:buChar char="○"/>
              <a:defRPr sz="2200">
                <a:solidFill>
                  <a:schemeClr val="dk1"/>
                </a:solidFill>
                <a:latin typeface="Raleway Thin"/>
                <a:ea typeface="Raleway Thin"/>
                <a:cs typeface="Raleway Thin"/>
                <a:sym typeface="Raleway Thin"/>
              </a:defRPr>
            </a:lvl8pPr>
            <a:lvl9pPr marL="4114800" lvl="8" indent="-368300" rtl="0">
              <a:lnSpc>
                <a:spcPct val="115000"/>
              </a:lnSpc>
              <a:spcBef>
                <a:spcPts val="600"/>
              </a:spcBef>
              <a:spcAft>
                <a:spcPts val="600"/>
              </a:spcAft>
              <a:buClr>
                <a:schemeClr val="dk1"/>
              </a:buClr>
              <a:buSzPts val="2200"/>
              <a:buFont typeface="Raleway Thin"/>
              <a:buChar char="■"/>
              <a:defRPr sz="2200">
                <a:solidFill>
                  <a:schemeClr val="dk1"/>
                </a:solidFill>
                <a:latin typeface="Raleway Thin"/>
                <a:ea typeface="Raleway Thin"/>
                <a:cs typeface="Raleway Thin"/>
                <a:sym typeface="Raleway Thin"/>
              </a:defRPr>
            </a:lvl9pPr>
          </a:lstStyle>
          <a:p>
            <a:endParaRPr/>
          </a:p>
        </p:txBody>
      </p:sp>
      <p:sp>
        <p:nvSpPr>
          <p:cNvPr id="8" name="Google Shape;8;p1"/>
          <p:cNvSpPr txBox="1">
            <a:spLocks noGrp="1"/>
          </p:cNvSpPr>
          <p:nvPr>
            <p:ph type="sldNum" idx="12"/>
          </p:nvPr>
        </p:nvSpPr>
        <p:spPr>
          <a:xfrm>
            <a:off x="8404384" y="4673651"/>
            <a:ext cx="548700" cy="393600"/>
          </a:xfrm>
          <a:prstGeom prst="rect">
            <a:avLst/>
          </a:prstGeom>
          <a:noFill/>
          <a:ln>
            <a:noFill/>
          </a:ln>
        </p:spPr>
        <p:txBody>
          <a:bodyPr spcFirstLastPara="1" wrap="square" lIns="0" tIns="0" rIns="0" bIns="0" anchor="ctr" anchorCtr="0">
            <a:noAutofit/>
          </a:bodyPr>
          <a:lstStyle>
            <a:lvl1pPr lvl="0" algn="r" rtl="0">
              <a:buNone/>
              <a:defRPr sz="1500">
                <a:solidFill>
                  <a:schemeClr val="lt1"/>
                </a:solidFill>
                <a:latin typeface="Raleway Thin"/>
                <a:ea typeface="Raleway Thin"/>
                <a:cs typeface="Raleway Thin"/>
                <a:sym typeface="Raleway Thin"/>
              </a:defRPr>
            </a:lvl1pPr>
            <a:lvl2pPr lvl="1" algn="r" rtl="0">
              <a:buNone/>
              <a:defRPr sz="1500">
                <a:solidFill>
                  <a:schemeClr val="lt1"/>
                </a:solidFill>
                <a:latin typeface="Raleway Thin"/>
                <a:ea typeface="Raleway Thin"/>
                <a:cs typeface="Raleway Thin"/>
                <a:sym typeface="Raleway Thin"/>
              </a:defRPr>
            </a:lvl2pPr>
            <a:lvl3pPr lvl="2" algn="r" rtl="0">
              <a:buNone/>
              <a:defRPr sz="1500">
                <a:solidFill>
                  <a:schemeClr val="lt1"/>
                </a:solidFill>
                <a:latin typeface="Raleway Thin"/>
                <a:ea typeface="Raleway Thin"/>
                <a:cs typeface="Raleway Thin"/>
                <a:sym typeface="Raleway Thin"/>
              </a:defRPr>
            </a:lvl3pPr>
            <a:lvl4pPr lvl="3" algn="r" rtl="0">
              <a:buNone/>
              <a:defRPr sz="1500">
                <a:solidFill>
                  <a:schemeClr val="lt1"/>
                </a:solidFill>
                <a:latin typeface="Raleway Thin"/>
                <a:ea typeface="Raleway Thin"/>
                <a:cs typeface="Raleway Thin"/>
                <a:sym typeface="Raleway Thin"/>
              </a:defRPr>
            </a:lvl4pPr>
            <a:lvl5pPr lvl="4" algn="r" rtl="0">
              <a:buNone/>
              <a:defRPr sz="1500">
                <a:solidFill>
                  <a:schemeClr val="lt1"/>
                </a:solidFill>
                <a:latin typeface="Raleway Thin"/>
                <a:ea typeface="Raleway Thin"/>
                <a:cs typeface="Raleway Thin"/>
                <a:sym typeface="Raleway Thin"/>
              </a:defRPr>
            </a:lvl5pPr>
            <a:lvl6pPr lvl="5" algn="r" rtl="0">
              <a:buNone/>
              <a:defRPr sz="1500">
                <a:solidFill>
                  <a:schemeClr val="lt1"/>
                </a:solidFill>
                <a:latin typeface="Raleway Thin"/>
                <a:ea typeface="Raleway Thin"/>
                <a:cs typeface="Raleway Thin"/>
                <a:sym typeface="Raleway Thin"/>
              </a:defRPr>
            </a:lvl6pPr>
            <a:lvl7pPr lvl="6" algn="r" rtl="0">
              <a:buNone/>
              <a:defRPr sz="1500">
                <a:solidFill>
                  <a:schemeClr val="lt1"/>
                </a:solidFill>
                <a:latin typeface="Raleway Thin"/>
                <a:ea typeface="Raleway Thin"/>
                <a:cs typeface="Raleway Thin"/>
                <a:sym typeface="Raleway Thin"/>
              </a:defRPr>
            </a:lvl7pPr>
            <a:lvl8pPr lvl="7" algn="r" rtl="0">
              <a:buNone/>
              <a:defRPr sz="1500">
                <a:solidFill>
                  <a:schemeClr val="lt1"/>
                </a:solidFill>
                <a:latin typeface="Raleway Thin"/>
                <a:ea typeface="Raleway Thin"/>
                <a:cs typeface="Raleway Thin"/>
                <a:sym typeface="Raleway Thin"/>
              </a:defRPr>
            </a:lvl8pPr>
            <a:lvl9pPr lvl="8" algn="r" rtl="0">
              <a:buNone/>
              <a:defRPr sz="1500">
                <a:solidFill>
                  <a:schemeClr val="lt1"/>
                </a:solidFill>
                <a:latin typeface="Raleway Thin"/>
                <a:ea typeface="Raleway Thin"/>
                <a:cs typeface="Raleway Thin"/>
                <a:sym typeface="Raleway Thin"/>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8"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3"/>
          <p:cNvSpPr txBox="1">
            <a:spLocks noGrp="1"/>
          </p:cNvSpPr>
          <p:nvPr>
            <p:ph type="ctrTitle"/>
          </p:nvPr>
        </p:nvSpPr>
        <p:spPr>
          <a:xfrm>
            <a:off x="855300" y="848825"/>
            <a:ext cx="5850900" cy="1715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tr-TR" dirty="0">
                <a:latin typeface="Calibri" panose="020F0502020204030204" pitchFamily="34" charset="0"/>
                <a:cs typeface="Calibri" panose="020F0502020204030204" pitchFamily="34" charset="0"/>
              </a:rPr>
              <a:t>Üstün Yeteneğin Sınıflandırılması</a:t>
            </a:r>
          </a:p>
        </p:txBody>
      </p:sp>
      <p:sp>
        <p:nvSpPr>
          <p:cNvPr id="2" name="Metin kutusu 1">
            <a:extLst>
              <a:ext uri="{FF2B5EF4-FFF2-40B4-BE49-F238E27FC236}">
                <a16:creationId xmlns:a16="http://schemas.microsoft.com/office/drawing/2014/main" id="{FEE1185C-C932-834C-9386-0004B6655092}"/>
              </a:ext>
            </a:extLst>
          </p:cNvPr>
          <p:cNvSpPr txBox="1"/>
          <p:nvPr/>
        </p:nvSpPr>
        <p:spPr>
          <a:xfrm>
            <a:off x="5111931" y="3709852"/>
            <a:ext cx="2177199" cy="307777"/>
          </a:xfrm>
          <a:prstGeom prst="rect">
            <a:avLst/>
          </a:prstGeom>
          <a:noFill/>
        </p:spPr>
        <p:txBody>
          <a:bodyPr wrap="none" rtlCol="0">
            <a:spAutoFit/>
          </a:bodyPr>
          <a:lstStyle/>
          <a:p>
            <a:r>
              <a:rPr lang="tr-TR" dirty="0"/>
              <a:t>Prof. Dr. Figen GÜRSOY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2EB2DDC-17A7-9F49-A57F-F89B200C94B7}"/>
              </a:ext>
            </a:extLst>
          </p:cNvPr>
          <p:cNvSpPr>
            <a:spLocks noGrp="1"/>
          </p:cNvSpPr>
          <p:nvPr>
            <p:ph type="title"/>
          </p:nvPr>
        </p:nvSpPr>
        <p:spPr/>
        <p:txBody>
          <a:bodyPr/>
          <a:lstStyle/>
          <a:p>
            <a:r>
              <a:rPr lang="tr-TR" dirty="0">
                <a:latin typeface="Calibri" panose="020F0502020204030204" pitchFamily="34" charset="0"/>
                <a:cs typeface="Calibri" panose="020F0502020204030204" pitchFamily="34" charset="0"/>
              </a:rPr>
              <a:t>Zeka Bölümünün Hesaplanması</a:t>
            </a:r>
          </a:p>
        </p:txBody>
      </p:sp>
      <mc:AlternateContent xmlns:mc="http://schemas.openxmlformats.org/markup-compatibility/2006" xmlns:a14="http://schemas.microsoft.com/office/drawing/2010/main">
        <mc:Choice Requires="a14">
          <p:sp>
            <p:nvSpPr>
              <p:cNvPr id="3" name="Metin Yer Tutucusu 2">
                <a:extLst>
                  <a:ext uri="{FF2B5EF4-FFF2-40B4-BE49-F238E27FC236}">
                    <a16:creationId xmlns:a16="http://schemas.microsoft.com/office/drawing/2014/main" id="{8BBE85F9-FEB7-1B40-A02F-5CD332F33368}"/>
                  </a:ext>
                </a:extLst>
              </p:cNvPr>
              <p:cNvSpPr>
                <a:spLocks noGrp="1"/>
              </p:cNvSpPr>
              <p:nvPr>
                <p:ph type="body" idx="1"/>
              </p:nvPr>
            </p:nvSpPr>
            <p:spPr>
              <a:xfrm>
                <a:off x="855300" y="1700660"/>
                <a:ext cx="5057820" cy="871090"/>
              </a:xfrm>
            </p:spPr>
            <p:style>
              <a:lnRef idx="2">
                <a:schemeClr val="dk1"/>
              </a:lnRef>
              <a:fillRef idx="1">
                <a:schemeClr val="lt1"/>
              </a:fillRef>
              <a:effectRef idx="0">
                <a:schemeClr val="dk1"/>
              </a:effectRef>
              <a:fontRef idx="minor">
                <a:schemeClr val="dk1"/>
              </a:fontRef>
            </p:style>
            <p:txBody>
              <a:bodyPr/>
              <a:lstStyle/>
              <a:p>
                <a:r>
                  <a:rPr lang="tr-TR" b="1" dirty="0">
                    <a:latin typeface="Calibri" panose="020F0502020204030204" pitchFamily="34" charset="0"/>
                    <a:cs typeface="Calibri" panose="020F0502020204030204" pitchFamily="34" charset="0"/>
                  </a:rPr>
                  <a:t>Zeka Bölümü (ZB) = </a:t>
                </a:r>
                <a14:m>
                  <m:oMath xmlns:m="http://schemas.openxmlformats.org/officeDocument/2006/math">
                    <m:f>
                      <m:fPr>
                        <m:ctrlPr>
                          <a:rPr lang="tr-TR" b="1" i="1" smtClean="0">
                            <a:latin typeface="Cambria Math" panose="02040503050406030204" pitchFamily="18" charset="0"/>
                          </a:rPr>
                        </m:ctrlPr>
                      </m:fPr>
                      <m:num>
                        <m:r>
                          <a:rPr lang="tr-TR" b="1" i="1" smtClean="0">
                            <a:latin typeface="Cambria Math" panose="02040503050406030204" pitchFamily="18" charset="0"/>
                          </a:rPr>
                          <m:t>𝒁𝒆𝒌𝒂</m:t>
                        </m:r>
                        <m:r>
                          <a:rPr lang="tr-TR" b="1" i="1" smtClean="0">
                            <a:latin typeface="Cambria Math" panose="02040503050406030204" pitchFamily="18" charset="0"/>
                          </a:rPr>
                          <m:t> </m:t>
                        </m:r>
                        <m:r>
                          <a:rPr lang="tr-TR" b="1" i="1" smtClean="0">
                            <a:latin typeface="Cambria Math" panose="02040503050406030204" pitchFamily="18" charset="0"/>
                          </a:rPr>
                          <m:t>𝒀𝒂</m:t>
                        </m:r>
                        <m:r>
                          <a:rPr lang="tr-TR" b="1" i="1" smtClean="0">
                            <a:latin typeface="Cambria Math" panose="02040503050406030204" pitchFamily="18" charset="0"/>
                          </a:rPr>
                          <m:t>ş</m:t>
                        </m:r>
                        <m:r>
                          <a:rPr lang="tr-TR" b="1" i="1" smtClean="0">
                            <a:latin typeface="Cambria Math" panose="02040503050406030204" pitchFamily="18" charset="0"/>
                          </a:rPr>
                          <m:t>𝚤</m:t>
                        </m:r>
                      </m:num>
                      <m:den>
                        <m:r>
                          <a:rPr lang="tr-TR" b="1" i="1" smtClean="0">
                            <a:latin typeface="Cambria Math" panose="02040503050406030204" pitchFamily="18" charset="0"/>
                          </a:rPr>
                          <m:t>𝑻𝒂𝒌𝒗𝒊𝒎</m:t>
                        </m:r>
                        <m:r>
                          <a:rPr lang="tr-TR" b="1" i="1" smtClean="0">
                            <a:latin typeface="Cambria Math" panose="02040503050406030204" pitchFamily="18" charset="0"/>
                          </a:rPr>
                          <m:t> </m:t>
                        </m:r>
                        <m:r>
                          <a:rPr lang="tr-TR" b="1" i="1" smtClean="0">
                            <a:latin typeface="Cambria Math" panose="02040503050406030204" pitchFamily="18" charset="0"/>
                          </a:rPr>
                          <m:t>𝒚𝒂</m:t>
                        </m:r>
                        <m:r>
                          <a:rPr lang="tr-TR" b="1" i="1" smtClean="0">
                            <a:latin typeface="Cambria Math" panose="02040503050406030204" pitchFamily="18" charset="0"/>
                          </a:rPr>
                          <m:t>ş</m:t>
                        </m:r>
                        <m:r>
                          <a:rPr lang="tr-TR" b="1" i="1" smtClean="0">
                            <a:latin typeface="Cambria Math" panose="02040503050406030204" pitchFamily="18" charset="0"/>
                          </a:rPr>
                          <m:t>𝚤</m:t>
                        </m:r>
                      </m:den>
                    </m:f>
                  </m:oMath>
                </a14:m>
                <a:r>
                  <a:rPr lang="tr-TR" b="1" dirty="0">
                    <a:latin typeface="Calibri" panose="020F0502020204030204" pitchFamily="34" charset="0"/>
                    <a:cs typeface="Calibri" panose="020F0502020204030204" pitchFamily="34" charset="0"/>
                  </a:rPr>
                  <a:t> x 100</a:t>
                </a:r>
              </a:p>
            </p:txBody>
          </p:sp>
        </mc:Choice>
        <mc:Fallback xmlns="">
          <p:sp>
            <p:nvSpPr>
              <p:cNvPr id="3" name="Metin Yer Tutucusu 2">
                <a:extLst>
                  <a:ext uri="{FF2B5EF4-FFF2-40B4-BE49-F238E27FC236}">
                    <a16:creationId xmlns:a16="http://schemas.microsoft.com/office/drawing/2014/main" id="{8BBE85F9-FEB7-1B40-A02F-5CD332F33368}"/>
                  </a:ext>
                </a:extLst>
              </p:cNvPr>
              <p:cNvSpPr>
                <a:spLocks noGrp="1" noRot="1" noChangeAspect="1" noMove="1" noResize="1" noEditPoints="1" noAdjustHandles="1" noChangeArrowheads="1" noChangeShapeType="1" noTextEdit="1"/>
              </p:cNvSpPr>
              <p:nvPr>
                <p:ph type="body" idx="1"/>
              </p:nvPr>
            </p:nvSpPr>
            <p:spPr>
              <a:xfrm>
                <a:off x="855300" y="1700660"/>
                <a:ext cx="5057820" cy="871090"/>
              </a:xfrm>
              <a:blipFill>
                <a:blip r:embed="rId2"/>
                <a:stretch>
                  <a:fillRect l="-750"/>
                </a:stretch>
              </a:blipFill>
            </p:spPr>
            <p:txBody>
              <a:bodyPr/>
              <a:lstStyle/>
              <a:p>
                <a:r>
                  <a:rPr lang="tr-TR">
                    <a:noFill/>
                  </a:rPr>
                  <a:t> </a:t>
                </a:r>
              </a:p>
            </p:txBody>
          </p:sp>
        </mc:Fallback>
      </mc:AlternateContent>
      <p:sp>
        <p:nvSpPr>
          <p:cNvPr id="4" name="Slayt Numarası Yer Tutucusu 3">
            <a:extLst>
              <a:ext uri="{FF2B5EF4-FFF2-40B4-BE49-F238E27FC236}">
                <a16:creationId xmlns:a16="http://schemas.microsoft.com/office/drawing/2014/main" id="{4B7F0EE6-DC8A-4F43-B757-F697EBCD957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Tree>
    <p:extLst>
      <p:ext uri="{BB962C8B-B14F-4D97-AF65-F5344CB8AC3E}">
        <p14:creationId xmlns:p14="http://schemas.microsoft.com/office/powerpoint/2010/main" val="10287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7F213B-B6E4-FD4B-B93F-41EE8409D358}"/>
              </a:ext>
            </a:extLst>
          </p:cNvPr>
          <p:cNvSpPr>
            <a:spLocks noGrp="1"/>
          </p:cNvSpPr>
          <p:nvPr>
            <p:ph type="title"/>
          </p:nvPr>
        </p:nvSpPr>
        <p:spPr>
          <a:xfrm>
            <a:off x="855300" y="836000"/>
            <a:ext cx="6978646" cy="396300"/>
          </a:xfrm>
        </p:spPr>
        <p:txBody>
          <a:bodyPr/>
          <a:lstStyle/>
          <a:p>
            <a:r>
              <a:rPr lang="tr-TR" dirty="0">
                <a:latin typeface="Calibri" panose="020F0502020204030204" pitchFamily="34" charset="0"/>
                <a:cs typeface="Calibri" panose="020F0502020204030204" pitchFamily="34" charset="0"/>
              </a:rPr>
              <a:t>Zeka Bölümünün Hesaplanma Örneği</a:t>
            </a:r>
            <a:endParaRPr lang="tr-TR" dirty="0"/>
          </a:p>
        </p:txBody>
      </p:sp>
      <p:sp>
        <p:nvSpPr>
          <p:cNvPr id="3" name="Metin Yer Tutucusu 2">
            <a:extLst>
              <a:ext uri="{FF2B5EF4-FFF2-40B4-BE49-F238E27FC236}">
                <a16:creationId xmlns:a16="http://schemas.microsoft.com/office/drawing/2014/main" id="{0BABCDB8-E24B-8C45-B9D7-10E29F5510EF}"/>
              </a:ext>
            </a:extLst>
          </p:cNvPr>
          <p:cNvSpPr>
            <a:spLocks noGrp="1"/>
          </p:cNvSpPr>
          <p:nvPr>
            <p:ph type="body" idx="1"/>
          </p:nvPr>
        </p:nvSpPr>
        <p:spPr>
          <a:xfrm>
            <a:off x="855299" y="1506350"/>
            <a:ext cx="6662123" cy="2835900"/>
          </a:xfrm>
        </p:spPr>
        <p:txBody>
          <a:bodyPr/>
          <a:lstStyle/>
          <a:p>
            <a:pPr algn="just"/>
            <a:r>
              <a:rPr lang="tr-TR" dirty="0">
                <a:latin typeface="Calibri" panose="020F0502020204030204" pitchFamily="34" charset="0"/>
                <a:cs typeface="Calibri" panose="020F0502020204030204" pitchFamily="34" charset="0"/>
              </a:rPr>
              <a:t>4 takvim yaşındaki çocuğa uygulanan zeka testi sonucunda zihin yaşının 7 olduğu belirlenmiştir. </a:t>
            </a:r>
          </a:p>
          <a:p>
            <a:pPr algn="just"/>
            <a:r>
              <a:rPr lang="tr-TR" dirty="0">
                <a:latin typeface="Calibri" panose="020F0502020204030204" pitchFamily="34" charset="0"/>
                <a:cs typeface="Calibri" panose="020F0502020204030204" pitchFamily="34" charset="0"/>
              </a:rPr>
              <a:t>Zeka bölümü kaçtır?</a:t>
            </a:r>
          </a:p>
          <a:p>
            <a:endParaRPr lang="tr-TR" dirty="0">
              <a:latin typeface="Calibri" panose="020F0502020204030204" pitchFamily="34" charset="0"/>
              <a:cs typeface="Calibri" panose="020F0502020204030204" pitchFamily="34" charset="0"/>
            </a:endParaRPr>
          </a:p>
        </p:txBody>
      </p:sp>
      <p:sp>
        <p:nvSpPr>
          <p:cNvPr id="4" name="Slayt Numarası Yer Tutucusu 3">
            <a:extLst>
              <a:ext uri="{FF2B5EF4-FFF2-40B4-BE49-F238E27FC236}">
                <a16:creationId xmlns:a16="http://schemas.microsoft.com/office/drawing/2014/main" id="{DC9BA21F-F649-AA40-9327-6A30C77FBDB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mc:AlternateContent xmlns:mc="http://schemas.openxmlformats.org/markup-compatibility/2006" xmlns:a14="http://schemas.microsoft.com/office/drawing/2010/main">
        <mc:Choice Requires="a14">
          <p:sp>
            <p:nvSpPr>
              <p:cNvPr id="5" name="Metin Yer Tutucusu 2">
                <a:extLst>
                  <a:ext uri="{FF2B5EF4-FFF2-40B4-BE49-F238E27FC236}">
                    <a16:creationId xmlns:a16="http://schemas.microsoft.com/office/drawing/2014/main" id="{3091BD8C-04A9-DB44-9E03-E12E446846CB}"/>
                  </a:ext>
                </a:extLst>
              </p:cNvPr>
              <p:cNvSpPr txBox="1">
                <a:spLocks/>
              </p:cNvSpPr>
              <p:nvPr/>
            </p:nvSpPr>
            <p:spPr>
              <a:xfrm>
                <a:off x="1626578" y="3436410"/>
                <a:ext cx="5057820" cy="871090"/>
              </a:xfrm>
              <a:prstGeom prst="rect">
                <a:avLst/>
              </a:prstGeom>
            </p:spPr>
            <p:style>
              <a:lnRef idx="2">
                <a:schemeClr val="dk1"/>
              </a:lnRef>
              <a:fillRef idx="1">
                <a:schemeClr val="lt1"/>
              </a:fillRef>
              <a:effectRef idx="0">
                <a:schemeClr val="dk1"/>
              </a:effectRef>
              <a:fontRef idx="minor">
                <a:schemeClr val="dk1"/>
              </a:fontRef>
            </p:style>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rgbClr val="DFD6EF"/>
                  </a:buClr>
                  <a:buSzPts val="2000"/>
                  <a:buFont typeface="Raleway Thin"/>
                  <a:buChar char="𖤓"/>
                  <a:defRPr sz="2200" b="0" i="0" u="none" strike="noStrike" cap="none">
                    <a:solidFill>
                      <a:schemeClr val="dk1"/>
                    </a:solidFill>
                    <a:latin typeface="Raleway Thin"/>
                    <a:ea typeface="Raleway Thin"/>
                    <a:cs typeface="Raleway Thin"/>
                    <a:sym typeface="Raleway Thin"/>
                  </a:defRPr>
                </a:lvl1pPr>
                <a:lvl2pPr marL="914400" marR="0" lvl="1" indent="-368300" algn="l" rtl="0">
                  <a:lnSpc>
                    <a:spcPct val="115000"/>
                  </a:lnSpc>
                  <a:spcBef>
                    <a:spcPts val="600"/>
                  </a:spcBef>
                  <a:spcAft>
                    <a:spcPts val="0"/>
                  </a:spcAft>
                  <a:buClr>
                    <a:schemeClr val="accent1"/>
                  </a:buClr>
                  <a:buSzPts val="2200"/>
                  <a:buFont typeface="Raleway Thin"/>
                  <a:buChar char="𖡼"/>
                  <a:defRPr sz="2200" b="0" i="0" u="none" strike="noStrike" cap="none">
                    <a:solidFill>
                      <a:schemeClr val="dk1"/>
                    </a:solidFill>
                    <a:latin typeface="Raleway Thin"/>
                    <a:ea typeface="Raleway Thin"/>
                    <a:cs typeface="Raleway Thin"/>
                    <a:sym typeface="Raleway Thin"/>
                  </a:defRPr>
                </a:lvl2pPr>
                <a:lvl3pPr marL="1371600" marR="0" lvl="2" indent="-368300" algn="l" rtl="0">
                  <a:lnSpc>
                    <a:spcPct val="115000"/>
                  </a:lnSpc>
                  <a:spcBef>
                    <a:spcPts val="600"/>
                  </a:spcBef>
                  <a:spcAft>
                    <a:spcPts val="0"/>
                  </a:spcAft>
                  <a:buClr>
                    <a:schemeClr val="lt2"/>
                  </a:buClr>
                  <a:buSzPts val="2200"/>
                  <a:buFont typeface="Raleway Thin"/>
                  <a:buChar char="𖡼"/>
                  <a:defRPr sz="2200" b="0" i="0" u="none" strike="noStrike" cap="none">
                    <a:solidFill>
                      <a:schemeClr val="dk1"/>
                    </a:solidFill>
                    <a:latin typeface="Raleway Thin"/>
                    <a:ea typeface="Raleway Thin"/>
                    <a:cs typeface="Raleway Thin"/>
                    <a:sym typeface="Raleway Thin"/>
                  </a:defRPr>
                </a:lvl3pPr>
                <a:lvl4pPr marL="1828800" marR="0" lvl="3" indent="-368300" algn="l" rtl="0">
                  <a:lnSpc>
                    <a:spcPct val="115000"/>
                  </a:lnSpc>
                  <a:spcBef>
                    <a:spcPts val="600"/>
                  </a:spcBef>
                  <a:spcAft>
                    <a:spcPts val="0"/>
                  </a:spcAft>
                  <a:buClr>
                    <a:schemeClr val="dk1"/>
                  </a:buClr>
                  <a:buSzPts val="2200"/>
                  <a:buFont typeface="Raleway Thin"/>
                  <a:buChar char="●"/>
                  <a:defRPr sz="2200" b="0" i="0" u="none" strike="noStrike" cap="none">
                    <a:solidFill>
                      <a:schemeClr val="dk1"/>
                    </a:solidFill>
                    <a:latin typeface="Raleway Thin"/>
                    <a:ea typeface="Raleway Thin"/>
                    <a:cs typeface="Raleway Thin"/>
                    <a:sym typeface="Raleway Thin"/>
                  </a:defRPr>
                </a:lvl4pPr>
                <a:lvl5pPr marL="2286000" marR="0" lvl="4" indent="-368300" algn="l" rtl="0">
                  <a:lnSpc>
                    <a:spcPct val="115000"/>
                  </a:lnSpc>
                  <a:spcBef>
                    <a:spcPts val="600"/>
                  </a:spcBef>
                  <a:spcAft>
                    <a:spcPts val="0"/>
                  </a:spcAft>
                  <a:buClr>
                    <a:schemeClr val="dk1"/>
                  </a:buClr>
                  <a:buSzPts val="2200"/>
                  <a:buFont typeface="Raleway Thin"/>
                  <a:buChar char="○"/>
                  <a:defRPr sz="2200" b="0" i="0" u="none" strike="noStrike" cap="none">
                    <a:solidFill>
                      <a:schemeClr val="dk1"/>
                    </a:solidFill>
                    <a:latin typeface="Raleway Thin"/>
                    <a:ea typeface="Raleway Thin"/>
                    <a:cs typeface="Raleway Thin"/>
                    <a:sym typeface="Raleway Thin"/>
                  </a:defRPr>
                </a:lvl5pPr>
                <a:lvl6pPr marL="2743200" marR="0" lvl="5" indent="-368300" algn="l" rtl="0">
                  <a:lnSpc>
                    <a:spcPct val="115000"/>
                  </a:lnSpc>
                  <a:spcBef>
                    <a:spcPts val="600"/>
                  </a:spcBef>
                  <a:spcAft>
                    <a:spcPts val="0"/>
                  </a:spcAft>
                  <a:buClr>
                    <a:schemeClr val="dk1"/>
                  </a:buClr>
                  <a:buSzPts val="2200"/>
                  <a:buFont typeface="Raleway Thin"/>
                  <a:buChar char="■"/>
                  <a:defRPr sz="2200" b="0" i="0" u="none" strike="noStrike" cap="none">
                    <a:solidFill>
                      <a:schemeClr val="dk1"/>
                    </a:solidFill>
                    <a:latin typeface="Raleway Thin"/>
                    <a:ea typeface="Raleway Thin"/>
                    <a:cs typeface="Raleway Thin"/>
                    <a:sym typeface="Raleway Thin"/>
                  </a:defRPr>
                </a:lvl6pPr>
                <a:lvl7pPr marL="3200400" marR="0" lvl="6" indent="-368300" algn="l" rtl="0">
                  <a:lnSpc>
                    <a:spcPct val="115000"/>
                  </a:lnSpc>
                  <a:spcBef>
                    <a:spcPts val="600"/>
                  </a:spcBef>
                  <a:spcAft>
                    <a:spcPts val="0"/>
                  </a:spcAft>
                  <a:buClr>
                    <a:schemeClr val="dk1"/>
                  </a:buClr>
                  <a:buSzPts val="2200"/>
                  <a:buFont typeface="Raleway Thin"/>
                  <a:buChar char="●"/>
                  <a:defRPr sz="2200" b="0" i="0" u="none" strike="noStrike" cap="none">
                    <a:solidFill>
                      <a:schemeClr val="dk1"/>
                    </a:solidFill>
                    <a:latin typeface="Raleway Thin"/>
                    <a:ea typeface="Raleway Thin"/>
                    <a:cs typeface="Raleway Thin"/>
                    <a:sym typeface="Raleway Thin"/>
                  </a:defRPr>
                </a:lvl7pPr>
                <a:lvl8pPr marL="3657600" marR="0" lvl="7" indent="-368300" algn="l" rtl="0">
                  <a:lnSpc>
                    <a:spcPct val="115000"/>
                  </a:lnSpc>
                  <a:spcBef>
                    <a:spcPts val="600"/>
                  </a:spcBef>
                  <a:spcAft>
                    <a:spcPts val="0"/>
                  </a:spcAft>
                  <a:buClr>
                    <a:schemeClr val="dk1"/>
                  </a:buClr>
                  <a:buSzPts val="2200"/>
                  <a:buFont typeface="Raleway Thin"/>
                  <a:buChar char="○"/>
                  <a:defRPr sz="2200" b="0" i="0" u="none" strike="noStrike" cap="none">
                    <a:solidFill>
                      <a:schemeClr val="dk1"/>
                    </a:solidFill>
                    <a:latin typeface="Raleway Thin"/>
                    <a:ea typeface="Raleway Thin"/>
                    <a:cs typeface="Raleway Thin"/>
                    <a:sym typeface="Raleway Thin"/>
                  </a:defRPr>
                </a:lvl8pPr>
                <a:lvl9pPr marL="4114800" marR="0" lvl="8" indent="-368300" algn="l" rtl="0">
                  <a:lnSpc>
                    <a:spcPct val="115000"/>
                  </a:lnSpc>
                  <a:spcBef>
                    <a:spcPts val="600"/>
                  </a:spcBef>
                  <a:spcAft>
                    <a:spcPts val="600"/>
                  </a:spcAft>
                  <a:buClr>
                    <a:schemeClr val="dk1"/>
                  </a:buClr>
                  <a:buSzPts val="2200"/>
                  <a:buFont typeface="Raleway Thin"/>
                  <a:buChar char="■"/>
                  <a:defRPr sz="2200" b="0" i="0" u="none" strike="noStrike" cap="none">
                    <a:solidFill>
                      <a:schemeClr val="dk1"/>
                    </a:solidFill>
                    <a:latin typeface="Raleway Thin"/>
                    <a:ea typeface="Raleway Thin"/>
                    <a:cs typeface="Raleway Thin"/>
                    <a:sym typeface="Raleway Thin"/>
                  </a:defRPr>
                </a:lvl9pPr>
              </a:lstStyle>
              <a:p>
                <a:r>
                  <a:rPr lang="tr-TR" b="1" dirty="0">
                    <a:latin typeface="Calibri" panose="020F0502020204030204" pitchFamily="34" charset="0"/>
                    <a:cs typeface="Calibri" panose="020F0502020204030204" pitchFamily="34" charset="0"/>
                  </a:rPr>
                  <a:t>Zeka Bölümü (ZB) = </a:t>
                </a:r>
                <a14:m>
                  <m:oMath xmlns:m="http://schemas.openxmlformats.org/officeDocument/2006/math">
                    <m:f>
                      <m:fPr>
                        <m:ctrlPr>
                          <a:rPr lang="tr-TR" b="1" i="1" smtClean="0">
                            <a:latin typeface="Cambria Math" panose="02040503050406030204" pitchFamily="18" charset="0"/>
                          </a:rPr>
                        </m:ctrlPr>
                      </m:fPr>
                      <m:num>
                        <m:r>
                          <a:rPr lang="tr-TR" b="1" i="1" smtClean="0">
                            <a:latin typeface="Cambria Math" panose="02040503050406030204" pitchFamily="18" charset="0"/>
                          </a:rPr>
                          <m:t>𝒁𝒆𝒌𝒂</m:t>
                        </m:r>
                        <m:r>
                          <a:rPr lang="tr-TR" b="1" i="1" smtClean="0">
                            <a:latin typeface="Cambria Math" panose="02040503050406030204" pitchFamily="18" charset="0"/>
                          </a:rPr>
                          <m:t> </m:t>
                        </m:r>
                        <m:r>
                          <a:rPr lang="tr-TR" b="1" i="1" smtClean="0">
                            <a:latin typeface="Cambria Math" panose="02040503050406030204" pitchFamily="18" charset="0"/>
                          </a:rPr>
                          <m:t>𝒀𝒂</m:t>
                        </m:r>
                        <m:r>
                          <a:rPr lang="tr-TR" b="1" i="1" smtClean="0">
                            <a:latin typeface="Cambria Math" panose="02040503050406030204" pitchFamily="18" charset="0"/>
                          </a:rPr>
                          <m:t>ş</m:t>
                        </m:r>
                        <m:r>
                          <a:rPr lang="tr-TR" b="1" i="1" smtClean="0">
                            <a:latin typeface="Cambria Math" panose="02040503050406030204" pitchFamily="18" charset="0"/>
                          </a:rPr>
                          <m:t>𝚤</m:t>
                        </m:r>
                      </m:num>
                      <m:den>
                        <m:r>
                          <a:rPr lang="tr-TR" b="1" i="1" smtClean="0">
                            <a:latin typeface="Cambria Math" panose="02040503050406030204" pitchFamily="18" charset="0"/>
                          </a:rPr>
                          <m:t>𝑻𝒂𝒌𝒗𝒊𝒎</m:t>
                        </m:r>
                        <m:r>
                          <a:rPr lang="tr-TR" b="1" i="1" smtClean="0">
                            <a:latin typeface="Cambria Math" panose="02040503050406030204" pitchFamily="18" charset="0"/>
                          </a:rPr>
                          <m:t> </m:t>
                        </m:r>
                        <m:r>
                          <a:rPr lang="tr-TR" b="1" i="1" smtClean="0">
                            <a:latin typeface="Cambria Math" panose="02040503050406030204" pitchFamily="18" charset="0"/>
                          </a:rPr>
                          <m:t>𝒚𝒂</m:t>
                        </m:r>
                        <m:r>
                          <a:rPr lang="tr-TR" b="1" i="1" smtClean="0">
                            <a:latin typeface="Cambria Math" panose="02040503050406030204" pitchFamily="18" charset="0"/>
                          </a:rPr>
                          <m:t>ş</m:t>
                        </m:r>
                        <m:r>
                          <a:rPr lang="tr-TR" b="1" i="1" smtClean="0">
                            <a:latin typeface="Cambria Math" panose="02040503050406030204" pitchFamily="18" charset="0"/>
                          </a:rPr>
                          <m:t>𝚤</m:t>
                        </m:r>
                      </m:den>
                    </m:f>
                  </m:oMath>
                </a14:m>
                <a:r>
                  <a:rPr lang="tr-TR" b="1" dirty="0">
                    <a:latin typeface="Calibri" panose="020F0502020204030204" pitchFamily="34" charset="0"/>
                    <a:cs typeface="Calibri" panose="020F0502020204030204" pitchFamily="34" charset="0"/>
                  </a:rPr>
                  <a:t> x 100</a:t>
                </a:r>
              </a:p>
            </p:txBody>
          </p:sp>
        </mc:Choice>
        <mc:Fallback xmlns="">
          <p:sp>
            <p:nvSpPr>
              <p:cNvPr id="5" name="Metin Yer Tutucusu 2">
                <a:extLst>
                  <a:ext uri="{FF2B5EF4-FFF2-40B4-BE49-F238E27FC236}">
                    <a16:creationId xmlns:a16="http://schemas.microsoft.com/office/drawing/2014/main" id="{3091BD8C-04A9-DB44-9E03-E12E446846CB}"/>
                  </a:ext>
                </a:extLst>
              </p:cNvPr>
              <p:cNvSpPr txBox="1">
                <a:spLocks noRot="1" noChangeAspect="1" noMove="1" noResize="1" noEditPoints="1" noAdjustHandles="1" noChangeArrowheads="1" noChangeShapeType="1" noTextEdit="1"/>
              </p:cNvSpPr>
              <p:nvPr/>
            </p:nvSpPr>
            <p:spPr>
              <a:xfrm>
                <a:off x="1626578" y="3436410"/>
                <a:ext cx="5057820" cy="871090"/>
              </a:xfrm>
              <a:prstGeom prst="rect">
                <a:avLst/>
              </a:prstGeom>
              <a:blipFill>
                <a:blip r:embed="rId2"/>
                <a:stretch>
                  <a:fillRect l="-748"/>
                </a:stretch>
              </a:blipFill>
            </p:spPr>
            <p:txBody>
              <a:bodyPr/>
              <a:lstStyle/>
              <a:p>
                <a:r>
                  <a:rPr lang="tr-TR">
                    <a:noFill/>
                  </a:rPr>
                  <a:t> </a:t>
                </a:r>
              </a:p>
            </p:txBody>
          </p:sp>
        </mc:Fallback>
      </mc:AlternateContent>
    </p:spTree>
    <p:extLst>
      <p:ext uri="{BB962C8B-B14F-4D97-AF65-F5344CB8AC3E}">
        <p14:creationId xmlns:p14="http://schemas.microsoft.com/office/powerpoint/2010/main" val="3250803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2DE4F92-B0FC-284B-8522-0DD3803CEAD8}"/>
              </a:ext>
            </a:extLst>
          </p:cNvPr>
          <p:cNvSpPr>
            <a:spLocks noGrp="1"/>
          </p:cNvSpPr>
          <p:nvPr>
            <p:ph type="title"/>
          </p:nvPr>
        </p:nvSpPr>
        <p:spPr>
          <a:xfrm>
            <a:off x="855300" y="836000"/>
            <a:ext cx="7101738" cy="396300"/>
          </a:xfrm>
        </p:spPr>
        <p:txBody>
          <a:bodyPr/>
          <a:lstStyle/>
          <a:p>
            <a:r>
              <a:rPr lang="tr-TR" dirty="0">
                <a:latin typeface="Calibri" panose="020F0502020204030204" pitchFamily="34" charset="0"/>
                <a:cs typeface="Calibri" panose="020F0502020204030204" pitchFamily="34" charset="0"/>
              </a:rPr>
              <a:t>Zeka Bölümünün Hesaplanma Örneği</a:t>
            </a:r>
            <a:endParaRPr lang="tr-TR" dirty="0"/>
          </a:p>
        </p:txBody>
      </p:sp>
      <mc:AlternateContent xmlns:mc="http://schemas.openxmlformats.org/markup-compatibility/2006" xmlns:a14="http://schemas.microsoft.com/office/drawing/2010/main">
        <mc:Choice Requires="a14">
          <p:sp>
            <p:nvSpPr>
              <p:cNvPr id="3" name="Metin Yer Tutucusu 2">
                <a:extLst>
                  <a:ext uri="{FF2B5EF4-FFF2-40B4-BE49-F238E27FC236}">
                    <a16:creationId xmlns:a16="http://schemas.microsoft.com/office/drawing/2014/main" id="{EFE2EAF3-0A43-1F49-8160-AB630C5AED6C}"/>
                  </a:ext>
                </a:extLst>
              </p:cNvPr>
              <p:cNvSpPr>
                <a:spLocks noGrp="1"/>
              </p:cNvSpPr>
              <p:nvPr>
                <p:ph type="body" idx="1"/>
              </p:nvPr>
            </p:nvSpPr>
            <p:spPr>
              <a:xfrm>
                <a:off x="1516950" y="2738804"/>
                <a:ext cx="6110100" cy="1770500"/>
              </a:xfrm>
            </p:spPr>
            <p:txBody>
              <a:bodyPr/>
              <a:lstStyle/>
              <a:p>
                <a:r>
                  <a:rPr lang="tr-TR" dirty="0">
                    <a:latin typeface="Calibri" panose="020F0502020204030204" pitchFamily="34" charset="0"/>
                    <a:cs typeface="Calibri" panose="020F0502020204030204" pitchFamily="34" charset="0"/>
                  </a:rPr>
                  <a:t>Zeka Bölümü= </a:t>
                </a:r>
                <a14:m>
                  <m:oMath xmlns:m="http://schemas.openxmlformats.org/officeDocument/2006/math">
                    <m:f>
                      <m:fPr>
                        <m:ctrlPr>
                          <a:rPr lang="tr-TR" b="0" i="1" smtClean="0">
                            <a:latin typeface="Cambria Math" panose="02040503050406030204" pitchFamily="18" charset="0"/>
                          </a:rPr>
                        </m:ctrlPr>
                      </m:fPr>
                      <m:num>
                        <m:r>
                          <a:rPr lang="tr-TR" b="0" i="1" smtClean="0">
                            <a:latin typeface="Cambria Math" panose="02040503050406030204" pitchFamily="18" charset="0"/>
                          </a:rPr>
                          <m:t>7</m:t>
                        </m:r>
                      </m:num>
                      <m:den>
                        <m:r>
                          <a:rPr lang="tr-TR" b="0" i="1" smtClean="0">
                            <a:latin typeface="Cambria Math" panose="02040503050406030204" pitchFamily="18" charset="0"/>
                          </a:rPr>
                          <m:t>4</m:t>
                        </m:r>
                      </m:den>
                    </m:f>
                  </m:oMath>
                </a14:m>
                <a:r>
                  <a:rPr lang="tr-TR" dirty="0">
                    <a:latin typeface="Calibri" panose="020F0502020204030204" pitchFamily="34" charset="0"/>
                    <a:cs typeface="Calibri" panose="020F0502020204030204" pitchFamily="34" charset="0"/>
                  </a:rPr>
                  <a:t> x 100</a:t>
                </a:r>
              </a:p>
              <a:p>
                <a:endParaRPr lang="tr-TR" dirty="0">
                  <a:latin typeface="Calibri" panose="020F0502020204030204" pitchFamily="34" charset="0"/>
                  <a:cs typeface="Calibri" panose="020F0502020204030204" pitchFamily="34" charset="0"/>
                </a:endParaRPr>
              </a:p>
              <a:p>
                <a:r>
                  <a:rPr lang="tr-TR" dirty="0">
                    <a:latin typeface="Calibri" panose="020F0502020204030204" pitchFamily="34" charset="0"/>
                    <a:cs typeface="Calibri" panose="020F0502020204030204" pitchFamily="34" charset="0"/>
                  </a:rPr>
                  <a:t>Zeka Bölümü= 175’tir.</a:t>
                </a:r>
              </a:p>
            </p:txBody>
          </p:sp>
        </mc:Choice>
        <mc:Fallback xmlns="">
          <p:sp>
            <p:nvSpPr>
              <p:cNvPr id="3" name="Metin Yer Tutucusu 2">
                <a:extLst>
                  <a:ext uri="{FF2B5EF4-FFF2-40B4-BE49-F238E27FC236}">
                    <a16:creationId xmlns:a16="http://schemas.microsoft.com/office/drawing/2014/main" id="{EFE2EAF3-0A43-1F49-8160-AB630C5AED6C}"/>
                  </a:ext>
                </a:extLst>
              </p:cNvPr>
              <p:cNvSpPr>
                <a:spLocks noGrp="1" noRot="1" noChangeAspect="1" noMove="1" noResize="1" noEditPoints="1" noAdjustHandles="1" noChangeArrowheads="1" noChangeShapeType="1" noTextEdit="1"/>
              </p:cNvSpPr>
              <p:nvPr>
                <p:ph type="body" idx="1"/>
              </p:nvPr>
            </p:nvSpPr>
            <p:spPr>
              <a:xfrm>
                <a:off x="1516950" y="2738804"/>
                <a:ext cx="6110100" cy="1770500"/>
              </a:xfrm>
              <a:blipFill>
                <a:blip r:embed="rId2"/>
                <a:stretch>
                  <a:fillRect l="-830"/>
                </a:stretch>
              </a:blipFill>
            </p:spPr>
            <p:txBody>
              <a:bodyPr/>
              <a:lstStyle/>
              <a:p>
                <a:r>
                  <a:rPr lang="tr-TR">
                    <a:noFill/>
                  </a:rPr>
                  <a:t> </a:t>
                </a:r>
              </a:p>
            </p:txBody>
          </p:sp>
        </mc:Fallback>
      </mc:AlternateContent>
      <p:sp>
        <p:nvSpPr>
          <p:cNvPr id="4" name="Slayt Numarası Yer Tutucusu 3">
            <a:extLst>
              <a:ext uri="{FF2B5EF4-FFF2-40B4-BE49-F238E27FC236}">
                <a16:creationId xmlns:a16="http://schemas.microsoft.com/office/drawing/2014/main" id="{20A5ED45-E55E-584C-9ACF-807073E303A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mc:AlternateContent xmlns:mc="http://schemas.openxmlformats.org/markup-compatibility/2006" xmlns:a14="http://schemas.microsoft.com/office/drawing/2010/main">
        <mc:Choice Requires="a14">
          <p:sp>
            <p:nvSpPr>
              <p:cNvPr id="6" name="Metin Yer Tutucusu 2">
                <a:extLst>
                  <a:ext uri="{FF2B5EF4-FFF2-40B4-BE49-F238E27FC236}">
                    <a16:creationId xmlns:a16="http://schemas.microsoft.com/office/drawing/2014/main" id="{EF796046-E7EB-9D44-B9E6-16F67B241491}"/>
                  </a:ext>
                </a:extLst>
              </p:cNvPr>
              <p:cNvSpPr txBox="1">
                <a:spLocks/>
              </p:cNvSpPr>
              <p:nvPr/>
            </p:nvSpPr>
            <p:spPr>
              <a:xfrm>
                <a:off x="1143001" y="1550007"/>
                <a:ext cx="5057820" cy="871090"/>
              </a:xfrm>
              <a:prstGeom prst="rect">
                <a:avLst/>
              </a:prstGeom>
            </p:spPr>
            <p:style>
              <a:lnRef idx="2">
                <a:schemeClr val="dk1"/>
              </a:lnRef>
              <a:fillRef idx="1">
                <a:schemeClr val="lt1"/>
              </a:fillRef>
              <a:effectRef idx="0">
                <a:schemeClr val="dk1"/>
              </a:effectRef>
              <a:fontRef idx="minor">
                <a:schemeClr val="dk1"/>
              </a:fontRef>
            </p:style>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rgbClr val="DFD6EF"/>
                  </a:buClr>
                  <a:buSzPts val="2000"/>
                  <a:buFont typeface="Raleway Thin"/>
                  <a:buChar char="𖤓"/>
                  <a:defRPr sz="2200" b="0" i="0" u="none" strike="noStrike" cap="none">
                    <a:solidFill>
                      <a:schemeClr val="dk1"/>
                    </a:solidFill>
                    <a:latin typeface="Raleway Thin"/>
                    <a:ea typeface="Raleway Thin"/>
                    <a:cs typeface="Raleway Thin"/>
                    <a:sym typeface="Raleway Thin"/>
                  </a:defRPr>
                </a:lvl1pPr>
                <a:lvl2pPr marL="914400" marR="0" lvl="1" indent="-368300" algn="l" rtl="0">
                  <a:lnSpc>
                    <a:spcPct val="115000"/>
                  </a:lnSpc>
                  <a:spcBef>
                    <a:spcPts val="600"/>
                  </a:spcBef>
                  <a:spcAft>
                    <a:spcPts val="0"/>
                  </a:spcAft>
                  <a:buClr>
                    <a:schemeClr val="accent1"/>
                  </a:buClr>
                  <a:buSzPts val="2200"/>
                  <a:buFont typeface="Raleway Thin"/>
                  <a:buChar char="𖡼"/>
                  <a:defRPr sz="2200" b="0" i="0" u="none" strike="noStrike" cap="none">
                    <a:solidFill>
                      <a:schemeClr val="dk1"/>
                    </a:solidFill>
                    <a:latin typeface="Raleway Thin"/>
                    <a:ea typeface="Raleway Thin"/>
                    <a:cs typeface="Raleway Thin"/>
                    <a:sym typeface="Raleway Thin"/>
                  </a:defRPr>
                </a:lvl2pPr>
                <a:lvl3pPr marL="1371600" marR="0" lvl="2" indent="-368300" algn="l" rtl="0">
                  <a:lnSpc>
                    <a:spcPct val="115000"/>
                  </a:lnSpc>
                  <a:spcBef>
                    <a:spcPts val="600"/>
                  </a:spcBef>
                  <a:spcAft>
                    <a:spcPts val="0"/>
                  </a:spcAft>
                  <a:buClr>
                    <a:schemeClr val="lt2"/>
                  </a:buClr>
                  <a:buSzPts val="2200"/>
                  <a:buFont typeface="Raleway Thin"/>
                  <a:buChar char="𖡼"/>
                  <a:defRPr sz="2200" b="0" i="0" u="none" strike="noStrike" cap="none">
                    <a:solidFill>
                      <a:schemeClr val="dk1"/>
                    </a:solidFill>
                    <a:latin typeface="Raleway Thin"/>
                    <a:ea typeface="Raleway Thin"/>
                    <a:cs typeface="Raleway Thin"/>
                    <a:sym typeface="Raleway Thin"/>
                  </a:defRPr>
                </a:lvl3pPr>
                <a:lvl4pPr marL="1828800" marR="0" lvl="3" indent="-368300" algn="l" rtl="0">
                  <a:lnSpc>
                    <a:spcPct val="115000"/>
                  </a:lnSpc>
                  <a:spcBef>
                    <a:spcPts val="600"/>
                  </a:spcBef>
                  <a:spcAft>
                    <a:spcPts val="0"/>
                  </a:spcAft>
                  <a:buClr>
                    <a:schemeClr val="dk1"/>
                  </a:buClr>
                  <a:buSzPts val="2200"/>
                  <a:buFont typeface="Raleway Thin"/>
                  <a:buChar char="●"/>
                  <a:defRPr sz="2200" b="0" i="0" u="none" strike="noStrike" cap="none">
                    <a:solidFill>
                      <a:schemeClr val="dk1"/>
                    </a:solidFill>
                    <a:latin typeface="Raleway Thin"/>
                    <a:ea typeface="Raleway Thin"/>
                    <a:cs typeface="Raleway Thin"/>
                    <a:sym typeface="Raleway Thin"/>
                  </a:defRPr>
                </a:lvl4pPr>
                <a:lvl5pPr marL="2286000" marR="0" lvl="4" indent="-368300" algn="l" rtl="0">
                  <a:lnSpc>
                    <a:spcPct val="115000"/>
                  </a:lnSpc>
                  <a:spcBef>
                    <a:spcPts val="600"/>
                  </a:spcBef>
                  <a:spcAft>
                    <a:spcPts val="0"/>
                  </a:spcAft>
                  <a:buClr>
                    <a:schemeClr val="dk1"/>
                  </a:buClr>
                  <a:buSzPts val="2200"/>
                  <a:buFont typeface="Raleway Thin"/>
                  <a:buChar char="○"/>
                  <a:defRPr sz="2200" b="0" i="0" u="none" strike="noStrike" cap="none">
                    <a:solidFill>
                      <a:schemeClr val="dk1"/>
                    </a:solidFill>
                    <a:latin typeface="Raleway Thin"/>
                    <a:ea typeface="Raleway Thin"/>
                    <a:cs typeface="Raleway Thin"/>
                    <a:sym typeface="Raleway Thin"/>
                  </a:defRPr>
                </a:lvl5pPr>
                <a:lvl6pPr marL="2743200" marR="0" lvl="5" indent="-368300" algn="l" rtl="0">
                  <a:lnSpc>
                    <a:spcPct val="115000"/>
                  </a:lnSpc>
                  <a:spcBef>
                    <a:spcPts val="600"/>
                  </a:spcBef>
                  <a:spcAft>
                    <a:spcPts val="0"/>
                  </a:spcAft>
                  <a:buClr>
                    <a:schemeClr val="dk1"/>
                  </a:buClr>
                  <a:buSzPts val="2200"/>
                  <a:buFont typeface="Raleway Thin"/>
                  <a:buChar char="■"/>
                  <a:defRPr sz="2200" b="0" i="0" u="none" strike="noStrike" cap="none">
                    <a:solidFill>
                      <a:schemeClr val="dk1"/>
                    </a:solidFill>
                    <a:latin typeface="Raleway Thin"/>
                    <a:ea typeface="Raleway Thin"/>
                    <a:cs typeface="Raleway Thin"/>
                    <a:sym typeface="Raleway Thin"/>
                  </a:defRPr>
                </a:lvl6pPr>
                <a:lvl7pPr marL="3200400" marR="0" lvl="6" indent="-368300" algn="l" rtl="0">
                  <a:lnSpc>
                    <a:spcPct val="115000"/>
                  </a:lnSpc>
                  <a:spcBef>
                    <a:spcPts val="600"/>
                  </a:spcBef>
                  <a:spcAft>
                    <a:spcPts val="0"/>
                  </a:spcAft>
                  <a:buClr>
                    <a:schemeClr val="dk1"/>
                  </a:buClr>
                  <a:buSzPts val="2200"/>
                  <a:buFont typeface="Raleway Thin"/>
                  <a:buChar char="●"/>
                  <a:defRPr sz="2200" b="0" i="0" u="none" strike="noStrike" cap="none">
                    <a:solidFill>
                      <a:schemeClr val="dk1"/>
                    </a:solidFill>
                    <a:latin typeface="Raleway Thin"/>
                    <a:ea typeface="Raleway Thin"/>
                    <a:cs typeface="Raleway Thin"/>
                    <a:sym typeface="Raleway Thin"/>
                  </a:defRPr>
                </a:lvl7pPr>
                <a:lvl8pPr marL="3657600" marR="0" lvl="7" indent="-368300" algn="l" rtl="0">
                  <a:lnSpc>
                    <a:spcPct val="115000"/>
                  </a:lnSpc>
                  <a:spcBef>
                    <a:spcPts val="600"/>
                  </a:spcBef>
                  <a:spcAft>
                    <a:spcPts val="0"/>
                  </a:spcAft>
                  <a:buClr>
                    <a:schemeClr val="dk1"/>
                  </a:buClr>
                  <a:buSzPts val="2200"/>
                  <a:buFont typeface="Raleway Thin"/>
                  <a:buChar char="○"/>
                  <a:defRPr sz="2200" b="0" i="0" u="none" strike="noStrike" cap="none">
                    <a:solidFill>
                      <a:schemeClr val="dk1"/>
                    </a:solidFill>
                    <a:latin typeface="Raleway Thin"/>
                    <a:ea typeface="Raleway Thin"/>
                    <a:cs typeface="Raleway Thin"/>
                    <a:sym typeface="Raleway Thin"/>
                  </a:defRPr>
                </a:lvl8pPr>
                <a:lvl9pPr marL="4114800" marR="0" lvl="8" indent="-368300" algn="l" rtl="0">
                  <a:lnSpc>
                    <a:spcPct val="115000"/>
                  </a:lnSpc>
                  <a:spcBef>
                    <a:spcPts val="600"/>
                  </a:spcBef>
                  <a:spcAft>
                    <a:spcPts val="600"/>
                  </a:spcAft>
                  <a:buClr>
                    <a:schemeClr val="dk1"/>
                  </a:buClr>
                  <a:buSzPts val="2200"/>
                  <a:buFont typeface="Raleway Thin"/>
                  <a:buChar char="■"/>
                  <a:defRPr sz="2200" b="0" i="0" u="none" strike="noStrike" cap="none">
                    <a:solidFill>
                      <a:schemeClr val="dk1"/>
                    </a:solidFill>
                    <a:latin typeface="Raleway Thin"/>
                    <a:ea typeface="Raleway Thin"/>
                    <a:cs typeface="Raleway Thin"/>
                    <a:sym typeface="Raleway Thin"/>
                  </a:defRPr>
                </a:lvl9pPr>
              </a:lstStyle>
              <a:p>
                <a:r>
                  <a:rPr lang="tr-TR" b="1" dirty="0">
                    <a:latin typeface="Calibri" panose="020F0502020204030204" pitchFamily="34" charset="0"/>
                    <a:cs typeface="Calibri" panose="020F0502020204030204" pitchFamily="34" charset="0"/>
                  </a:rPr>
                  <a:t>Zeka Bölümü (ZB) = </a:t>
                </a:r>
                <a14:m>
                  <m:oMath xmlns:m="http://schemas.openxmlformats.org/officeDocument/2006/math">
                    <m:f>
                      <m:fPr>
                        <m:ctrlPr>
                          <a:rPr lang="tr-TR" b="1" i="1" smtClean="0">
                            <a:latin typeface="Cambria Math" panose="02040503050406030204" pitchFamily="18" charset="0"/>
                          </a:rPr>
                        </m:ctrlPr>
                      </m:fPr>
                      <m:num>
                        <m:r>
                          <a:rPr lang="tr-TR" b="1" i="1" smtClean="0">
                            <a:latin typeface="Cambria Math" panose="02040503050406030204" pitchFamily="18" charset="0"/>
                          </a:rPr>
                          <m:t>𝒁𝒆𝒌𝒂</m:t>
                        </m:r>
                        <m:r>
                          <a:rPr lang="tr-TR" b="1" i="1" smtClean="0">
                            <a:latin typeface="Cambria Math" panose="02040503050406030204" pitchFamily="18" charset="0"/>
                          </a:rPr>
                          <m:t> </m:t>
                        </m:r>
                        <m:r>
                          <a:rPr lang="tr-TR" b="1" i="1" smtClean="0">
                            <a:latin typeface="Cambria Math" panose="02040503050406030204" pitchFamily="18" charset="0"/>
                          </a:rPr>
                          <m:t>𝒀𝒂</m:t>
                        </m:r>
                        <m:r>
                          <a:rPr lang="tr-TR" b="1" i="1" smtClean="0">
                            <a:latin typeface="Cambria Math" panose="02040503050406030204" pitchFamily="18" charset="0"/>
                          </a:rPr>
                          <m:t>ş</m:t>
                        </m:r>
                        <m:r>
                          <a:rPr lang="tr-TR" b="1" i="1" smtClean="0">
                            <a:latin typeface="Cambria Math" panose="02040503050406030204" pitchFamily="18" charset="0"/>
                          </a:rPr>
                          <m:t>𝚤</m:t>
                        </m:r>
                      </m:num>
                      <m:den>
                        <m:r>
                          <a:rPr lang="tr-TR" b="1" i="1" smtClean="0">
                            <a:latin typeface="Cambria Math" panose="02040503050406030204" pitchFamily="18" charset="0"/>
                          </a:rPr>
                          <m:t>𝑻𝒂𝒌𝒗𝒊𝒎</m:t>
                        </m:r>
                        <m:r>
                          <a:rPr lang="tr-TR" b="1" i="1" smtClean="0">
                            <a:latin typeface="Cambria Math" panose="02040503050406030204" pitchFamily="18" charset="0"/>
                          </a:rPr>
                          <m:t> </m:t>
                        </m:r>
                        <m:r>
                          <a:rPr lang="tr-TR" b="1" i="1" smtClean="0">
                            <a:latin typeface="Cambria Math" panose="02040503050406030204" pitchFamily="18" charset="0"/>
                          </a:rPr>
                          <m:t>𝒚𝒂</m:t>
                        </m:r>
                        <m:r>
                          <a:rPr lang="tr-TR" b="1" i="1" smtClean="0">
                            <a:latin typeface="Cambria Math" panose="02040503050406030204" pitchFamily="18" charset="0"/>
                          </a:rPr>
                          <m:t>ş</m:t>
                        </m:r>
                        <m:r>
                          <a:rPr lang="tr-TR" b="1" i="1" smtClean="0">
                            <a:latin typeface="Cambria Math" panose="02040503050406030204" pitchFamily="18" charset="0"/>
                          </a:rPr>
                          <m:t>𝚤</m:t>
                        </m:r>
                      </m:den>
                    </m:f>
                  </m:oMath>
                </a14:m>
                <a:r>
                  <a:rPr lang="tr-TR" b="1" dirty="0">
                    <a:latin typeface="Calibri" panose="020F0502020204030204" pitchFamily="34" charset="0"/>
                    <a:cs typeface="Calibri" panose="020F0502020204030204" pitchFamily="34" charset="0"/>
                  </a:rPr>
                  <a:t> x 100</a:t>
                </a:r>
              </a:p>
            </p:txBody>
          </p:sp>
        </mc:Choice>
        <mc:Fallback xmlns="">
          <p:sp>
            <p:nvSpPr>
              <p:cNvPr id="6" name="Metin Yer Tutucusu 2">
                <a:extLst>
                  <a:ext uri="{FF2B5EF4-FFF2-40B4-BE49-F238E27FC236}">
                    <a16:creationId xmlns:a16="http://schemas.microsoft.com/office/drawing/2014/main" id="{EF796046-E7EB-9D44-B9E6-16F67B241491}"/>
                  </a:ext>
                </a:extLst>
              </p:cNvPr>
              <p:cNvSpPr txBox="1">
                <a:spLocks noRot="1" noChangeAspect="1" noMove="1" noResize="1" noEditPoints="1" noAdjustHandles="1" noChangeArrowheads="1" noChangeShapeType="1" noTextEdit="1"/>
              </p:cNvSpPr>
              <p:nvPr/>
            </p:nvSpPr>
            <p:spPr>
              <a:xfrm>
                <a:off x="1143001" y="1550007"/>
                <a:ext cx="5057820" cy="871090"/>
              </a:xfrm>
              <a:prstGeom prst="rect">
                <a:avLst/>
              </a:prstGeom>
              <a:blipFill>
                <a:blip r:embed="rId3"/>
                <a:stretch>
                  <a:fillRect l="-748"/>
                </a:stretch>
              </a:blipFill>
            </p:spPr>
            <p:txBody>
              <a:bodyPr/>
              <a:lstStyle/>
              <a:p>
                <a:r>
                  <a:rPr lang="tr-TR">
                    <a:noFill/>
                  </a:rPr>
                  <a:t> </a:t>
                </a:r>
              </a:p>
            </p:txBody>
          </p:sp>
        </mc:Fallback>
      </mc:AlternateContent>
    </p:spTree>
    <p:extLst>
      <p:ext uri="{BB962C8B-B14F-4D97-AF65-F5344CB8AC3E}">
        <p14:creationId xmlns:p14="http://schemas.microsoft.com/office/powerpoint/2010/main" val="1913575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81AD207-71A4-8F44-BD21-B8CF5518B794}"/>
              </a:ext>
            </a:extLst>
          </p:cNvPr>
          <p:cNvSpPr>
            <a:spLocks noGrp="1"/>
          </p:cNvSpPr>
          <p:nvPr>
            <p:ph type="title"/>
          </p:nvPr>
        </p:nvSpPr>
        <p:spPr>
          <a:xfrm>
            <a:off x="855300" y="836000"/>
            <a:ext cx="6855554" cy="396300"/>
          </a:xfrm>
        </p:spPr>
        <p:txBody>
          <a:bodyPr/>
          <a:lstStyle/>
          <a:p>
            <a:r>
              <a:rPr lang="tr-TR" dirty="0">
                <a:latin typeface="Calibri" panose="020F0502020204030204" pitchFamily="34" charset="0"/>
                <a:cs typeface="Calibri" panose="020F0502020204030204" pitchFamily="34" charset="0"/>
              </a:rPr>
              <a:t>Zeka Bölümünün Hesaplanma Örneği</a:t>
            </a:r>
          </a:p>
        </p:txBody>
      </p:sp>
      <p:sp>
        <p:nvSpPr>
          <p:cNvPr id="3" name="Metin Yer Tutucusu 2">
            <a:extLst>
              <a:ext uri="{FF2B5EF4-FFF2-40B4-BE49-F238E27FC236}">
                <a16:creationId xmlns:a16="http://schemas.microsoft.com/office/drawing/2014/main" id="{A93AA7E4-8823-A94D-BBE0-B8D911C2342C}"/>
              </a:ext>
            </a:extLst>
          </p:cNvPr>
          <p:cNvSpPr>
            <a:spLocks noGrp="1"/>
          </p:cNvSpPr>
          <p:nvPr>
            <p:ph type="body" idx="1"/>
          </p:nvPr>
        </p:nvSpPr>
        <p:spPr>
          <a:xfrm>
            <a:off x="600036" y="1518008"/>
            <a:ext cx="6110100" cy="2835900"/>
          </a:xfrm>
        </p:spPr>
        <p:txBody>
          <a:bodyPr/>
          <a:lstStyle/>
          <a:p>
            <a:pPr>
              <a:buFont typeface="Arial" panose="020B0604020202020204" pitchFamily="34" charset="0"/>
              <a:buChar char="•"/>
            </a:pPr>
            <a:r>
              <a:rPr lang="tr-TR" b="1" dirty="0">
                <a:solidFill>
                  <a:srgbClr val="FF0000"/>
                </a:solidFill>
                <a:latin typeface="Calibri" panose="020F0502020204030204" pitchFamily="34" charset="0"/>
                <a:cs typeface="Calibri" panose="020F0502020204030204" pitchFamily="34" charset="0"/>
              </a:rPr>
              <a:t>130-200 Zeka Bölümü: </a:t>
            </a:r>
            <a:r>
              <a:rPr lang="tr-TR" dirty="0">
                <a:solidFill>
                  <a:srgbClr val="FF0000"/>
                </a:solidFill>
                <a:latin typeface="Calibri" panose="020F0502020204030204" pitchFamily="34" charset="0"/>
                <a:cs typeface="Calibri" panose="020F0502020204030204" pitchFamily="34" charset="0"/>
              </a:rPr>
              <a:t>Çok Üstün</a:t>
            </a:r>
          </a:p>
          <a:p>
            <a:pPr>
              <a:buFont typeface="Arial" panose="020B0604020202020204" pitchFamily="34" charset="0"/>
              <a:buChar char="•"/>
            </a:pPr>
            <a:r>
              <a:rPr lang="tr-TR" b="1" dirty="0">
                <a:latin typeface="Calibri" panose="020F0502020204030204" pitchFamily="34" charset="0"/>
                <a:cs typeface="Calibri" panose="020F0502020204030204" pitchFamily="34" charset="0"/>
              </a:rPr>
              <a:t>110-130 Zeka Bölümü: </a:t>
            </a:r>
            <a:r>
              <a:rPr lang="tr-TR" dirty="0">
                <a:latin typeface="Calibri" panose="020F0502020204030204" pitchFamily="34" charset="0"/>
                <a:cs typeface="Calibri" panose="020F0502020204030204" pitchFamily="34" charset="0"/>
              </a:rPr>
              <a:t>Üstün</a:t>
            </a:r>
          </a:p>
          <a:p>
            <a:pPr>
              <a:buFont typeface="Arial" panose="020B0604020202020204" pitchFamily="34" charset="0"/>
              <a:buChar char="•"/>
            </a:pPr>
            <a:r>
              <a:rPr lang="tr-TR" b="1" dirty="0">
                <a:latin typeface="Calibri" panose="020F0502020204030204" pitchFamily="34" charset="0"/>
                <a:cs typeface="Calibri" panose="020F0502020204030204" pitchFamily="34" charset="0"/>
              </a:rPr>
              <a:t>90-110 Zeka Bölümü: </a:t>
            </a:r>
            <a:r>
              <a:rPr lang="tr-TR" dirty="0">
                <a:latin typeface="Calibri" panose="020F0502020204030204" pitchFamily="34" charset="0"/>
                <a:cs typeface="Calibri" panose="020F0502020204030204" pitchFamily="34" charset="0"/>
              </a:rPr>
              <a:t>Normal</a:t>
            </a:r>
          </a:p>
          <a:p>
            <a:pPr>
              <a:buFont typeface="Arial" panose="020B0604020202020204" pitchFamily="34" charset="0"/>
              <a:buChar char="•"/>
            </a:pPr>
            <a:r>
              <a:rPr lang="tr-TR" b="1" dirty="0">
                <a:latin typeface="Calibri" panose="020F0502020204030204" pitchFamily="34" charset="0"/>
                <a:cs typeface="Calibri" panose="020F0502020204030204" pitchFamily="34" charset="0"/>
              </a:rPr>
              <a:t>70-90 Zeka Bölümü: </a:t>
            </a:r>
            <a:r>
              <a:rPr lang="tr-TR" dirty="0">
                <a:latin typeface="Calibri" panose="020F0502020204030204" pitchFamily="34" charset="0"/>
                <a:cs typeface="Calibri" panose="020F0502020204030204" pitchFamily="34" charset="0"/>
              </a:rPr>
              <a:t>Tutuk Normal</a:t>
            </a:r>
          </a:p>
          <a:p>
            <a:pPr>
              <a:buFont typeface="Arial" panose="020B0604020202020204" pitchFamily="34" charset="0"/>
              <a:buChar char="•"/>
            </a:pPr>
            <a:r>
              <a:rPr lang="tr-TR" b="1" dirty="0">
                <a:latin typeface="Calibri" panose="020F0502020204030204" pitchFamily="34" charset="0"/>
                <a:cs typeface="Calibri" panose="020F0502020204030204" pitchFamily="34" charset="0"/>
              </a:rPr>
              <a:t>0-70 Zeka Bölümü: </a:t>
            </a:r>
            <a:r>
              <a:rPr lang="tr-TR" dirty="0">
                <a:latin typeface="Calibri" panose="020F0502020204030204" pitchFamily="34" charset="0"/>
                <a:cs typeface="Calibri" panose="020F0502020204030204" pitchFamily="34" charset="0"/>
              </a:rPr>
              <a:t>Zihinsel Yetersizlik</a:t>
            </a:r>
          </a:p>
        </p:txBody>
      </p:sp>
      <p:sp>
        <p:nvSpPr>
          <p:cNvPr id="4" name="Slayt Numarası Yer Tutucusu 3">
            <a:extLst>
              <a:ext uri="{FF2B5EF4-FFF2-40B4-BE49-F238E27FC236}">
                <a16:creationId xmlns:a16="http://schemas.microsoft.com/office/drawing/2014/main" id="{B9D1C91B-2174-6845-BFA2-5146A69116B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
        <p:nvSpPr>
          <p:cNvPr id="6" name="Oval 5">
            <a:extLst>
              <a:ext uri="{FF2B5EF4-FFF2-40B4-BE49-F238E27FC236}">
                <a16:creationId xmlns:a16="http://schemas.microsoft.com/office/drawing/2014/main" id="{E20938DB-00D5-874E-846A-C671CFBCF808}"/>
              </a:ext>
            </a:extLst>
          </p:cNvPr>
          <p:cNvSpPr/>
          <p:nvPr/>
        </p:nvSpPr>
        <p:spPr>
          <a:xfrm>
            <a:off x="5488915" y="1286517"/>
            <a:ext cx="3464169" cy="21629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latin typeface="Calibri" panose="020F0502020204030204" pitchFamily="34" charset="0"/>
                <a:cs typeface="Calibri" panose="020F0502020204030204" pitchFamily="34" charset="0"/>
              </a:rPr>
              <a:t>Zeka Bölümü= 175’tir.</a:t>
            </a:r>
          </a:p>
        </p:txBody>
      </p:sp>
    </p:spTree>
    <p:extLst>
      <p:ext uri="{BB962C8B-B14F-4D97-AF65-F5344CB8AC3E}">
        <p14:creationId xmlns:p14="http://schemas.microsoft.com/office/powerpoint/2010/main" val="3557440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39FDA622-DF12-6B44-AA43-F1899C2ED42A}"/>
              </a:ext>
            </a:extLst>
          </p:cNvPr>
          <p:cNvSpPr>
            <a:spLocks noGrp="1"/>
          </p:cNvSpPr>
          <p:nvPr>
            <p:ph type="body" idx="1"/>
          </p:nvPr>
        </p:nvSpPr>
        <p:spPr>
          <a:xfrm>
            <a:off x="524375" y="522282"/>
            <a:ext cx="7470094" cy="2835900"/>
          </a:xfrm>
        </p:spPr>
        <p:txBody>
          <a:bodyPr/>
          <a:lstStyle/>
          <a:p>
            <a:pPr>
              <a:buFont typeface="Arial" panose="020B0604020202020204" pitchFamily="34" charset="0"/>
              <a:buChar char="•"/>
            </a:pPr>
            <a:r>
              <a:rPr lang="tr-TR" dirty="0">
                <a:latin typeface="Calibri" panose="020F0502020204030204" pitchFamily="34" charset="0"/>
                <a:cs typeface="Calibri" panose="020F0502020204030204" pitchFamily="34" charset="0"/>
              </a:rPr>
              <a:t>Bir toplumdaki bireylerin dağılımları çan eğrisi şeklinde dağılım göstermektedir. </a:t>
            </a:r>
          </a:p>
          <a:p>
            <a:pPr>
              <a:buFont typeface="Arial" panose="020B0604020202020204" pitchFamily="34" charset="0"/>
              <a:buChar char="•"/>
            </a:pPr>
            <a:endParaRPr lang="tr-TR" dirty="0">
              <a:latin typeface="Calibri" panose="020F0502020204030204" pitchFamily="34" charset="0"/>
              <a:cs typeface="Calibri" panose="020F0502020204030204" pitchFamily="34" charset="0"/>
            </a:endParaRPr>
          </a:p>
          <a:p>
            <a:pPr>
              <a:buFont typeface="Arial" panose="020B0604020202020204" pitchFamily="34" charset="0"/>
              <a:buChar char="•"/>
            </a:pPr>
            <a:r>
              <a:rPr lang="tr-TR" dirty="0">
                <a:latin typeface="Calibri" panose="020F0502020204030204" pitchFamily="34" charset="0"/>
                <a:cs typeface="Calibri" panose="020F0502020204030204" pitchFamily="34" charset="0"/>
              </a:rPr>
              <a:t>Eğrilerinin bir ucunda zihinsel yetersizlik varken diğer ucunda ise üstün yeteneklilik vardır. Ortadaki kısımda ise normal zeka düzeyi yer almaktadır. </a:t>
            </a:r>
          </a:p>
        </p:txBody>
      </p:sp>
      <p:sp>
        <p:nvSpPr>
          <p:cNvPr id="4" name="Slayt Numarası Yer Tutucusu 3">
            <a:extLst>
              <a:ext uri="{FF2B5EF4-FFF2-40B4-BE49-F238E27FC236}">
                <a16:creationId xmlns:a16="http://schemas.microsoft.com/office/drawing/2014/main" id="{BBAFE178-2113-F346-A507-EDC625AC668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pic>
        <p:nvPicPr>
          <p:cNvPr id="7172" name="Picture 4" descr="Normal Distribution Histogram Icon - Normal Distribution Curve Icon, HD Png  Download - kindpng">
            <a:extLst>
              <a:ext uri="{FF2B5EF4-FFF2-40B4-BE49-F238E27FC236}">
                <a16:creationId xmlns:a16="http://schemas.microsoft.com/office/drawing/2014/main" id="{A7E87E2C-2731-2D4C-98AC-E25DF17DFE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12869"/>
            <a:ext cx="2227047" cy="2330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1166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EAE3935-4A4D-834E-8843-6C270DCF028A}"/>
              </a:ext>
            </a:extLst>
          </p:cNvPr>
          <p:cNvSpPr>
            <a:spLocks noGrp="1"/>
          </p:cNvSpPr>
          <p:nvPr>
            <p:ph type="title"/>
          </p:nvPr>
        </p:nvSpPr>
        <p:spPr>
          <a:xfrm>
            <a:off x="226423" y="211214"/>
            <a:ext cx="8691153" cy="396300"/>
          </a:xfrm>
        </p:spPr>
        <p:txBody>
          <a:bodyPr/>
          <a:lstStyle/>
          <a:p>
            <a:r>
              <a:rPr lang="tr-TR" dirty="0">
                <a:latin typeface="Calibri" panose="020F0502020204030204" pitchFamily="34" charset="0"/>
                <a:cs typeface="Calibri" panose="020F0502020204030204" pitchFamily="34" charset="0"/>
              </a:rPr>
              <a:t>Zeka Bölümlerinin Genel Nüfus İçindeki Dağılımları</a:t>
            </a:r>
          </a:p>
        </p:txBody>
      </p:sp>
      <p:sp>
        <p:nvSpPr>
          <p:cNvPr id="4" name="Slayt Numarası Yer Tutucusu 3">
            <a:extLst>
              <a:ext uri="{FF2B5EF4-FFF2-40B4-BE49-F238E27FC236}">
                <a16:creationId xmlns:a16="http://schemas.microsoft.com/office/drawing/2014/main" id="{752DBB7E-BD81-D346-88F7-0C8B48E50FB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graphicFrame>
        <p:nvGraphicFramePr>
          <p:cNvPr id="5" name="Tablo 5">
            <a:extLst>
              <a:ext uri="{FF2B5EF4-FFF2-40B4-BE49-F238E27FC236}">
                <a16:creationId xmlns:a16="http://schemas.microsoft.com/office/drawing/2014/main" id="{7AD5CFCF-496D-454D-A5CE-52EB931221D6}"/>
              </a:ext>
            </a:extLst>
          </p:cNvPr>
          <p:cNvGraphicFramePr>
            <a:graphicFrameLocks noGrp="1"/>
          </p:cNvGraphicFramePr>
          <p:nvPr>
            <p:extLst>
              <p:ext uri="{D42A27DB-BD31-4B8C-83A1-F6EECF244321}">
                <p14:modId xmlns:p14="http://schemas.microsoft.com/office/powerpoint/2010/main" val="324172508"/>
              </p:ext>
            </p:extLst>
          </p:nvPr>
        </p:nvGraphicFramePr>
        <p:xfrm>
          <a:off x="226423" y="842011"/>
          <a:ext cx="6096000" cy="4028440"/>
        </p:xfrm>
        <a:graphic>
          <a:graphicData uri="http://schemas.openxmlformats.org/drawingml/2006/table">
            <a:tbl>
              <a:tblPr firstRow="1" bandRow="1">
                <a:tableStyleId>{9DCAF9ED-07DC-4A11-8D7F-57B35C25682E}</a:tableStyleId>
              </a:tblPr>
              <a:tblGrid>
                <a:gridCol w="1785257">
                  <a:extLst>
                    <a:ext uri="{9D8B030D-6E8A-4147-A177-3AD203B41FA5}">
                      <a16:colId xmlns:a16="http://schemas.microsoft.com/office/drawing/2014/main" val="2632017828"/>
                    </a:ext>
                  </a:extLst>
                </a:gridCol>
                <a:gridCol w="2278743">
                  <a:extLst>
                    <a:ext uri="{9D8B030D-6E8A-4147-A177-3AD203B41FA5}">
                      <a16:colId xmlns:a16="http://schemas.microsoft.com/office/drawing/2014/main" val="602158291"/>
                    </a:ext>
                  </a:extLst>
                </a:gridCol>
                <a:gridCol w="2032000">
                  <a:extLst>
                    <a:ext uri="{9D8B030D-6E8A-4147-A177-3AD203B41FA5}">
                      <a16:colId xmlns:a16="http://schemas.microsoft.com/office/drawing/2014/main" val="1573180246"/>
                    </a:ext>
                  </a:extLst>
                </a:gridCol>
              </a:tblGrid>
              <a:tr h="370840">
                <a:tc gridSpan="2">
                  <a:txBody>
                    <a:bodyPr/>
                    <a:lstStyle/>
                    <a:p>
                      <a:pPr algn="ctr"/>
                      <a:r>
                        <a:rPr lang="tr-TR" dirty="0"/>
                        <a:t>Zeka Bölümü</a:t>
                      </a:r>
                    </a:p>
                  </a:txBody>
                  <a:tcPr/>
                </a:tc>
                <a:tc hMerge="1">
                  <a:txBody>
                    <a:bodyPr/>
                    <a:lstStyle/>
                    <a:p>
                      <a:endParaRPr lang="tr-TR" dirty="0"/>
                    </a:p>
                  </a:txBody>
                  <a:tcPr/>
                </a:tc>
                <a:tc>
                  <a:txBody>
                    <a:bodyPr/>
                    <a:lstStyle/>
                    <a:p>
                      <a:r>
                        <a:rPr lang="tr-TR" dirty="0"/>
                        <a:t>Görülme Sıklığı</a:t>
                      </a:r>
                    </a:p>
                  </a:txBody>
                  <a:tcPr/>
                </a:tc>
                <a:extLst>
                  <a:ext uri="{0D108BD9-81ED-4DB2-BD59-A6C34878D82A}">
                    <a16:rowId xmlns:a16="http://schemas.microsoft.com/office/drawing/2014/main" val="1243441954"/>
                  </a:ext>
                </a:extLst>
              </a:tr>
              <a:tr h="301806">
                <a:tc>
                  <a:txBody>
                    <a:bodyPr/>
                    <a:lstStyle/>
                    <a:p>
                      <a:r>
                        <a:rPr lang="tr-TR" dirty="0"/>
                        <a:t>0-25 Z.B.</a:t>
                      </a:r>
                    </a:p>
                  </a:txBody>
                  <a:tcPr/>
                </a:tc>
                <a:tc>
                  <a:txBody>
                    <a:bodyPr/>
                    <a:lstStyle/>
                    <a:p>
                      <a:r>
                        <a:rPr lang="tr-TR" dirty="0"/>
                        <a:t>İleri Zihinsel Yetersizlik</a:t>
                      </a:r>
                    </a:p>
                  </a:txBody>
                  <a:tcPr/>
                </a:tc>
                <a:tc>
                  <a:txBody>
                    <a:bodyPr/>
                    <a:lstStyle/>
                    <a:p>
                      <a:r>
                        <a:rPr lang="tr-TR" dirty="0"/>
                        <a:t>0.03</a:t>
                      </a:r>
                    </a:p>
                  </a:txBody>
                  <a:tcPr/>
                </a:tc>
                <a:extLst>
                  <a:ext uri="{0D108BD9-81ED-4DB2-BD59-A6C34878D82A}">
                    <a16:rowId xmlns:a16="http://schemas.microsoft.com/office/drawing/2014/main" val="3853436719"/>
                  </a:ext>
                </a:extLst>
              </a:tr>
              <a:tr h="275680">
                <a:tc>
                  <a:txBody>
                    <a:bodyPr/>
                    <a:lstStyle/>
                    <a:p>
                      <a:r>
                        <a:rPr lang="tr-TR" dirty="0"/>
                        <a:t>25-50 Z.B.</a:t>
                      </a:r>
                    </a:p>
                  </a:txBody>
                  <a:tcPr/>
                </a:tc>
                <a:tc>
                  <a:txBody>
                    <a:bodyPr/>
                    <a:lstStyle/>
                    <a:p>
                      <a:r>
                        <a:rPr lang="tr-TR" dirty="0"/>
                        <a:t>Zihinsel Yetersizlik</a:t>
                      </a:r>
                    </a:p>
                  </a:txBody>
                  <a:tcPr/>
                </a:tc>
                <a:tc>
                  <a:txBody>
                    <a:bodyPr/>
                    <a:lstStyle/>
                    <a:p>
                      <a:r>
                        <a:rPr lang="tr-TR" dirty="0"/>
                        <a:t>0.2 – 2.63</a:t>
                      </a:r>
                    </a:p>
                  </a:txBody>
                  <a:tcPr/>
                </a:tc>
                <a:extLst>
                  <a:ext uri="{0D108BD9-81ED-4DB2-BD59-A6C34878D82A}">
                    <a16:rowId xmlns:a16="http://schemas.microsoft.com/office/drawing/2014/main" val="4085416789"/>
                  </a:ext>
                </a:extLst>
              </a:tr>
              <a:tr h="258263">
                <a:tc>
                  <a:txBody>
                    <a:bodyPr/>
                    <a:lstStyle/>
                    <a:p>
                      <a:r>
                        <a:rPr lang="tr-TR" dirty="0"/>
                        <a:t>50-70 Z.B.</a:t>
                      </a:r>
                    </a:p>
                  </a:txBody>
                  <a:tcPr/>
                </a:tc>
                <a:tc>
                  <a:txBody>
                    <a:bodyPr/>
                    <a:lstStyle/>
                    <a:p>
                      <a:r>
                        <a:rPr lang="tr-TR" dirty="0"/>
                        <a:t>Sınır Zeka Altı</a:t>
                      </a:r>
                    </a:p>
                  </a:txBody>
                  <a:tcPr/>
                </a:tc>
                <a:tc>
                  <a:txBody>
                    <a:bodyPr/>
                    <a:lstStyle/>
                    <a:p>
                      <a:r>
                        <a:rPr lang="tr-TR" dirty="0"/>
                        <a:t>2.4</a:t>
                      </a:r>
                    </a:p>
                  </a:txBody>
                  <a:tcPr/>
                </a:tc>
                <a:extLst>
                  <a:ext uri="{0D108BD9-81ED-4DB2-BD59-A6C34878D82A}">
                    <a16:rowId xmlns:a16="http://schemas.microsoft.com/office/drawing/2014/main" val="3668946358"/>
                  </a:ext>
                </a:extLst>
              </a:tr>
              <a:tr h="275680">
                <a:tc>
                  <a:txBody>
                    <a:bodyPr/>
                    <a:lstStyle/>
                    <a:p>
                      <a:r>
                        <a:rPr lang="tr-TR" dirty="0"/>
                        <a:t>70-80 Z.B.</a:t>
                      </a:r>
                    </a:p>
                  </a:txBody>
                  <a:tcPr/>
                </a:tc>
                <a:tc>
                  <a:txBody>
                    <a:bodyPr/>
                    <a:lstStyle/>
                    <a:p>
                      <a:r>
                        <a:rPr lang="tr-TR" dirty="0"/>
                        <a:t>Sınır Zeka</a:t>
                      </a:r>
                    </a:p>
                  </a:txBody>
                  <a:tcPr/>
                </a:tc>
                <a:tc>
                  <a:txBody>
                    <a:bodyPr/>
                    <a:lstStyle/>
                    <a:p>
                      <a:r>
                        <a:rPr lang="tr-TR" dirty="0"/>
                        <a:t>5.6</a:t>
                      </a:r>
                    </a:p>
                  </a:txBody>
                  <a:tcPr/>
                </a:tc>
                <a:extLst>
                  <a:ext uri="{0D108BD9-81ED-4DB2-BD59-A6C34878D82A}">
                    <a16:rowId xmlns:a16="http://schemas.microsoft.com/office/drawing/2014/main" val="3835593896"/>
                  </a:ext>
                </a:extLst>
              </a:tr>
              <a:tr h="275680">
                <a:tc>
                  <a:txBody>
                    <a:bodyPr/>
                    <a:lstStyle/>
                    <a:p>
                      <a:r>
                        <a:rPr lang="tr-TR" dirty="0"/>
                        <a:t>80-90 Z.B.</a:t>
                      </a:r>
                    </a:p>
                  </a:txBody>
                  <a:tcPr/>
                </a:tc>
                <a:tc>
                  <a:txBody>
                    <a:bodyPr/>
                    <a:lstStyle/>
                    <a:p>
                      <a:r>
                        <a:rPr lang="tr-TR" dirty="0"/>
                        <a:t>Donuk Zeka</a:t>
                      </a:r>
                    </a:p>
                  </a:txBody>
                  <a:tcPr/>
                </a:tc>
                <a:tc>
                  <a:txBody>
                    <a:bodyPr/>
                    <a:lstStyle/>
                    <a:p>
                      <a:r>
                        <a:rPr lang="tr-TR" dirty="0"/>
                        <a:t>14.5 – 20.1</a:t>
                      </a:r>
                    </a:p>
                  </a:txBody>
                  <a:tcPr/>
                </a:tc>
                <a:extLst>
                  <a:ext uri="{0D108BD9-81ED-4DB2-BD59-A6C34878D82A}">
                    <a16:rowId xmlns:a16="http://schemas.microsoft.com/office/drawing/2014/main" val="3079030328"/>
                  </a:ext>
                </a:extLst>
              </a:tr>
              <a:tr h="275680">
                <a:tc>
                  <a:txBody>
                    <a:bodyPr/>
                    <a:lstStyle/>
                    <a:p>
                      <a:r>
                        <a:rPr lang="tr-TR" dirty="0"/>
                        <a:t>90-110 Z.B.</a:t>
                      </a:r>
                    </a:p>
                  </a:txBody>
                  <a:tcPr/>
                </a:tc>
                <a:tc>
                  <a:txBody>
                    <a:bodyPr/>
                    <a:lstStyle/>
                    <a:p>
                      <a:r>
                        <a:rPr lang="tr-TR" dirty="0"/>
                        <a:t>Normal Zeka</a:t>
                      </a:r>
                    </a:p>
                  </a:txBody>
                  <a:tcPr/>
                </a:tc>
                <a:tc>
                  <a:txBody>
                    <a:bodyPr/>
                    <a:lstStyle/>
                    <a:p>
                      <a:r>
                        <a:rPr lang="tr-TR" dirty="0"/>
                        <a:t>46.5 – 64.6</a:t>
                      </a:r>
                    </a:p>
                  </a:txBody>
                  <a:tcPr/>
                </a:tc>
                <a:extLst>
                  <a:ext uri="{0D108BD9-81ED-4DB2-BD59-A6C34878D82A}">
                    <a16:rowId xmlns:a16="http://schemas.microsoft.com/office/drawing/2014/main" val="892930189"/>
                  </a:ext>
                </a:extLst>
              </a:tr>
              <a:tr h="275680">
                <a:tc>
                  <a:txBody>
                    <a:bodyPr/>
                    <a:lstStyle/>
                    <a:p>
                      <a:r>
                        <a:rPr lang="tr-TR" dirty="0"/>
                        <a:t>110-120 Z.B.</a:t>
                      </a:r>
                    </a:p>
                  </a:txBody>
                  <a:tcPr/>
                </a:tc>
                <a:tc>
                  <a:txBody>
                    <a:bodyPr/>
                    <a:lstStyle/>
                    <a:p>
                      <a:r>
                        <a:rPr lang="tr-TR" dirty="0"/>
                        <a:t>Parlak Zeka</a:t>
                      </a:r>
                    </a:p>
                  </a:txBody>
                  <a:tcPr/>
                </a:tc>
                <a:tc>
                  <a:txBody>
                    <a:bodyPr/>
                    <a:lstStyle/>
                    <a:p>
                      <a:r>
                        <a:rPr lang="tr-TR" dirty="0"/>
                        <a:t>18.1</a:t>
                      </a:r>
                    </a:p>
                  </a:txBody>
                  <a:tcPr/>
                </a:tc>
                <a:extLst>
                  <a:ext uri="{0D108BD9-81ED-4DB2-BD59-A6C34878D82A}">
                    <a16:rowId xmlns:a16="http://schemas.microsoft.com/office/drawing/2014/main" val="87373866"/>
                  </a:ext>
                </a:extLst>
              </a:tr>
              <a:tr h="275680">
                <a:tc>
                  <a:txBody>
                    <a:bodyPr/>
                    <a:lstStyle/>
                    <a:p>
                      <a:r>
                        <a:rPr lang="tr-TR" dirty="0"/>
                        <a:t>120-130 Z.B.</a:t>
                      </a:r>
                    </a:p>
                  </a:txBody>
                  <a:tcPr/>
                </a:tc>
                <a:tc>
                  <a:txBody>
                    <a:bodyPr/>
                    <a:lstStyle/>
                    <a:p>
                      <a:r>
                        <a:rPr lang="tr-TR" dirty="0"/>
                        <a:t>Üstün Zeka</a:t>
                      </a:r>
                    </a:p>
                  </a:txBody>
                  <a:tcPr/>
                </a:tc>
                <a:tc>
                  <a:txBody>
                    <a:bodyPr/>
                    <a:lstStyle/>
                    <a:p>
                      <a:r>
                        <a:rPr lang="tr-TR" dirty="0"/>
                        <a:t>8.2 – 11.3</a:t>
                      </a:r>
                    </a:p>
                  </a:txBody>
                  <a:tcPr/>
                </a:tc>
                <a:extLst>
                  <a:ext uri="{0D108BD9-81ED-4DB2-BD59-A6C34878D82A}">
                    <a16:rowId xmlns:a16="http://schemas.microsoft.com/office/drawing/2014/main" val="4615329"/>
                  </a:ext>
                </a:extLst>
              </a:tr>
              <a:tr h="266972">
                <a:tc>
                  <a:txBody>
                    <a:bodyPr/>
                    <a:lstStyle/>
                    <a:p>
                      <a:r>
                        <a:rPr lang="tr-TR" dirty="0"/>
                        <a:t>130-140 Z.B.</a:t>
                      </a:r>
                    </a:p>
                  </a:txBody>
                  <a:tcPr/>
                </a:tc>
                <a:tc>
                  <a:txBody>
                    <a:bodyPr/>
                    <a:lstStyle/>
                    <a:p>
                      <a:r>
                        <a:rPr lang="tr-TR" dirty="0"/>
                        <a:t>Üstün Zeka</a:t>
                      </a:r>
                    </a:p>
                  </a:txBody>
                  <a:tcPr/>
                </a:tc>
                <a:tc>
                  <a:txBody>
                    <a:bodyPr/>
                    <a:lstStyle/>
                    <a:p>
                      <a:r>
                        <a:rPr lang="tr-TR" dirty="0"/>
                        <a:t>3.1</a:t>
                      </a:r>
                    </a:p>
                  </a:txBody>
                  <a:tcPr/>
                </a:tc>
                <a:extLst>
                  <a:ext uri="{0D108BD9-81ED-4DB2-BD59-A6C34878D82A}">
                    <a16:rowId xmlns:a16="http://schemas.microsoft.com/office/drawing/2014/main" val="1258998955"/>
                  </a:ext>
                </a:extLst>
              </a:tr>
              <a:tr h="275680">
                <a:tc>
                  <a:txBody>
                    <a:bodyPr/>
                    <a:lstStyle/>
                    <a:p>
                      <a:r>
                        <a:rPr lang="tr-TR" dirty="0"/>
                        <a:t>140-150 Z.B.</a:t>
                      </a:r>
                    </a:p>
                  </a:txBody>
                  <a:tcPr/>
                </a:tc>
                <a:tc>
                  <a:txBody>
                    <a:bodyPr/>
                    <a:lstStyle/>
                    <a:p>
                      <a:r>
                        <a:rPr lang="tr-TR" dirty="0"/>
                        <a:t>Çok Üstün Zeka</a:t>
                      </a:r>
                    </a:p>
                  </a:txBody>
                  <a:tcPr/>
                </a:tc>
                <a:tc>
                  <a:txBody>
                    <a:bodyPr/>
                    <a:lstStyle/>
                    <a:p>
                      <a:r>
                        <a:rPr lang="tr-TR" dirty="0"/>
                        <a:t>1.1</a:t>
                      </a:r>
                    </a:p>
                  </a:txBody>
                  <a:tcPr/>
                </a:tc>
                <a:extLst>
                  <a:ext uri="{0D108BD9-81ED-4DB2-BD59-A6C34878D82A}">
                    <a16:rowId xmlns:a16="http://schemas.microsoft.com/office/drawing/2014/main" val="1510427375"/>
                  </a:ext>
                </a:extLst>
              </a:tr>
              <a:tr h="284389">
                <a:tc>
                  <a:txBody>
                    <a:bodyPr/>
                    <a:lstStyle/>
                    <a:p>
                      <a:r>
                        <a:rPr lang="tr-TR" dirty="0"/>
                        <a:t>150-160 Z.B.</a:t>
                      </a:r>
                    </a:p>
                  </a:txBody>
                  <a:tcPr/>
                </a:tc>
                <a:tc>
                  <a:txBody>
                    <a:bodyPr/>
                    <a:lstStyle/>
                    <a:p>
                      <a:r>
                        <a:rPr lang="tr-TR" dirty="0"/>
                        <a:t>Çok Üstün Zeka</a:t>
                      </a:r>
                    </a:p>
                  </a:txBody>
                  <a:tcPr/>
                </a:tc>
                <a:tc>
                  <a:txBody>
                    <a:bodyPr/>
                    <a:lstStyle/>
                    <a:p>
                      <a:r>
                        <a:rPr lang="tr-TR" dirty="0"/>
                        <a:t>0.2 – 1.33</a:t>
                      </a:r>
                    </a:p>
                  </a:txBody>
                  <a:tcPr/>
                </a:tc>
                <a:extLst>
                  <a:ext uri="{0D108BD9-81ED-4DB2-BD59-A6C34878D82A}">
                    <a16:rowId xmlns:a16="http://schemas.microsoft.com/office/drawing/2014/main" val="3013154955"/>
                  </a:ext>
                </a:extLst>
              </a:tr>
              <a:tr h="293097">
                <a:tc>
                  <a:txBody>
                    <a:bodyPr/>
                    <a:lstStyle/>
                    <a:p>
                      <a:r>
                        <a:rPr lang="tr-TR" dirty="0"/>
                        <a:t>160-170 Z.B.</a:t>
                      </a:r>
                    </a:p>
                  </a:txBody>
                  <a:tcPr/>
                </a:tc>
                <a:tc>
                  <a:txBody>
                    <a:bodyPr/>
                    <a:lstStyle/>
                    <a:p>
                      <a:r>
                        <a:rPr lang="tr-TR" dirty="0"/>
                        <a:t>Çok Üstün Zeka</a:t>
                      </a:r>
                    </a:p>
                  </a:txBody>
                  <a:tcPr/>
                </a:tc>
                <a:tc>
                  <a:txBody>
                    <a:bodyPr/>
                    <a:lstStyle/>
                    <a:p>
                      <a:r>
                        <a:rPr lang="tr-TR" dirty="0"/>
                        <a:t>0.03</a:t>
                      </a:r>
                    </a:p>
                  </a:txBody>
                  <a:tcPr/>
                </a:tc>
                <a:extLst>
                  <a:ext uri="{0D108BD9-81ED-4DB2-BD59-A6C34878D82A}">
                    <a16:rowId xmlns:a16="http://schemas.microsoft.com/office/drawing/2014/main" val="3930781194"/>
                  </a:ext>
                </a:extLst>
              </a:tr>
            </a:tbl>
          </a:graphicData>
        </a:graphic>
      </p:graphicFrame>
      <p:pic>
        <p:nvPicPr>
          <p:cNvPr id="6" name="Picture 4" descr="Normal Distribution Histogram Icon - Normal Distribution Curve Icon, HD Png  Download - kindpng">
            <a:extLst>
              <a:ext uri="{FF2B5EF4-FFF2-40B4-BE49-F238E27FC236}">
                <a16:creationId xmlns:a16="http://schemas.microsoft.com/office/drawing/2014/main" id="{DD3C0986-FC67-4048-B7DE-61A6BFF5C0C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035"/>
          <a:stretch/>
        </p:blipFill>
        <p:spPr bwMode="auto">
          <a:xfrm rot="5400000">
            <a:off x="5718990" y="1445441"/>
            <a:ext cx="4028440" cy="2821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3727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E94A787-A50D-0C4D-9CD2-F93B4B103238}"/>
              </a:ext>
            </a:extLst>
          </p:cNvPr>
          <p:cNvSpPr>
            <a:spLocks noGrp="1"/>
          </p:cNvSpPr>
          <p:nvPr>
            <p:ph type="title"/>
          </p:nvPr>
        </p:nvSpPr>
        <p:spPr/>
        <p:txBody>
          <a:bodyPr/>
          <a:lstStyle/>
          <a:p>
            <a:r>
              <a:rPr lang="tr-TR" dirty="0">
                <a:latin typeface="Calibri" panose="020F0502020204030204" pitchFamily="34" charset="0"/>
                <a:cs typeface="Calibri" panose="020F0502020204030204" pitchFamily="34" charset="0"/>
              </a:rPr>
              <a:t>Ruf Modeli</a:t>
            </a:r>
          </a:p>
        </p:txBody>
      </p:sp>
      <p:sp>
        <p:nvSpPr>
          <p:cNvPr id="3" name="Metin Yer Tutucusu 2">
            <a:extLst>
              <a:ext uri="{FF2B5EF4-FFF2-40B4-BE49-F238E27FC236}">
                <a16:creationId xmlns:a16="http://schemas.microsoft.com/office/drawing/2014/main" id="{BA269844-F4E6-5D4B-98C7-76C05D4571A6}"/>
              </a:ext>
            </a:extLst>
          </p:cNvPr>
          <p:cNvSpPr>
            <a:spLocks noGrp="1"/>
          </p:cNvSpPr>
          <p:nvPr>
            <p:ph type="body" idx="1"/>
          </p:nvPr>
        </p:nvSpPr>
        <p:spPr>
          <a:xfrm>
            <a:off x="855300" y="1506350"/>
            <a:ext cx="7778746" cy="2835900"/>
          </a:xfrm>
        </p:spPr>
        <p:txBody>
          <a:bodyPr/>
          <a:lstStyle/>
          <a:p>
            <a:pPr algn="just">
              <a:buFont typeface="Arial" panose="020B0604020202020204" pitchFamily="34" charset="0"/>
              <a:buChar char="•"/>
            </a:pPr>
            <a:r>
              <a:rPr lang="tr-TR" dirty="0">
                <a:latin typeface="Calibri" panose="020F0502020204030204" pitchFamily="34" charset="0"/>
                <a:cs typeface="Calibri" panose="020F0502020204030204" pitchFamily="34" charset="0"/>
              </a:rPr>
              <a:t>Ruf (2015), IQ düzeylerine göre üstün zekalı çocukları beş sınıfa ayırmıştır. </a:t>
            </a:r>
          </a:p>
          <a:p>
            <a:pPr algn="just">
              <a:buFont typeface="Arial" panose="020B0604020202020204" pitchFamily="34" charset="0"/>
              <a:buChar char="•"/>
            </a:pPr>
            <a:r>
              <a:rPr lang="tr-TR" dirty="0">
                <a:latin typeface="Calibri" panose="020F0502020204030204" pitchFamily="34" charset="0"/>
                <a:cs typeface="Calibri" panose="020F0502020204030204" pitchFamily="34" charset="0"/>
              </a:rPr>
              <a:t>Aslında çocukların gelişimsel özellikleri ve üstün oldukları alanlar farklı olduğu için çocukları zeka puanlarına göre sınıfla ayırmak doğru bir yaklaşım </a:t>
            </a:r>
            <a:r>
              <a:rPr lang="tr-TR" dirty="0" smtClean="0">
                <a:latin typeface="Calibri" panose="020F0502020204030204" pitchFamily="34" charset="0"/>
                <a:cs typeface="Calibri" panose="020F0502020204030204" pitchFamily="34" charset="0"/>
              </a:rPr>
              <a:t>değildir.</a:t>
            </a:r>
            <a:endParaRPr lang="tr-TR" dirty="0">
              <a:latin typeface="Calibri" panose="020F0502020204030204" pitchFamily="34" charset="0"/>
              <a:cs typeface="Calibri" panose="020F0502020204030204" pitchFamily="34" charset="0"/>
            </a:endParaRPr>
          </a:p>
        </p:txBody>
      </p:sp>
      <p:sp>
        <p:nvSpPr>
          <p:cNvPr id="4" name="Slayt Numarası Yer Tutucusu 3">
            <a:extLst>
              <a:ext uri="{FF2B5EF4-FFF2-40B4-BE49-F238E27FC236}">
                <a16:creationId xmlns:a16="http://schemas.microsoft.com/office/drawing/2014/main" id="{0F2CF69D-4500-1241-82A1-EBFB1DF9192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Tree>
    <p:extLst>
      <p:ext uri="{BB962C8B-B14F-4D97-AF65-F5344CB8AC3E}">
        <p14:creationId xmlns:p14="http://schemas.microsoft.com/office/powerpoint/2010/main" val="3080742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C4BA1C3-10D7-3F4F-AF61-7C80C85620B9}"/>
              </a:ext>
            </a:extLst>
          </p:cNvPr>
          <p:cNvSpPr>
            <a:spLocks noGrp="1"/>
          </p:cNvSpPr>
          <p:nvPr>
            <p:ph type="title"/>
          </p:nvPr>
        </p:nvSpPr>
        <p:spPr/>
        <p:txBody>
          <a:bodyPr/>
          <a:lstStyle/>
          <a:p>
            <a:r>
              <a:rPr lang="tr-TR" dirty="0">
                <a:latin typeface="Calibri" panose="020F0502020204030204" pitchFamily="34" charset="0"/>
                <a:cs typeface="Calibri" panose="020F0502020204030204" pitchFamily="34" charset="0"/>
              </a:rPr>
              <a:t>Ruf Modeli (Devamı)</a:t>
            </a:r>
            <a:endParaRPr lang="tr-TR" dirty="0"/>
          </a:p>
        </p:txBody>
      </p:sp>
      <p:sp>
        <p:nvSpPr>
          <p:cNvPr id="3" name="Metin Yer Tutucusu 2">
            <a:extLst>
              <a:ext uri="{FF2B5EF4-FFF2-40B4-BE49-F238E27FC236}">
                <a16:creationId xmlns:a16="http://schemas.microsoft.com/office/drawing/2014/main" id="{E6D012B4-4B33-1546-873C-D8DBF1C8598E}"/>
              </a:ext>
            </a:extLst>
          </p:cNvPr>
          <p:cNvSpPr>
            <a:spLocks noGrp="1"/>
          </p:cNvSpPr>
          <p:nvPr>
            <p:ph type="body" idx="1"/>
          </p:nvPr>
        </p:nvSpPr>
        <p:spPr>
          <a:xfrm>
            <a:off x="281354" y="1506349"/>
            <a:ext cx="8671730" cy="3167302"/>
          </a:xfrm>
        </p:spPr>
        <p:txBody>
          <a:bodyPr/>
          <a:lstStyle/>
          <a:p>
            <a:pPr algn="just"/>
            <a:r>
              <a:rPr lang="tr-TR" b="1" dirty="0">
                <a:latin typeface="Calibri" panose="020F0502020204030204" pitchFamily="34" charset="0"/>
                <a:cs typeface="Calibri" panose="020F0502020204030204" pitchFamily="34" charset="0"/>
              </a:rPr>
              <a:t>Birinci Düzey Üstün Zeka İşaretleri: </a:t>
            </a:r>
            <a:r>
              <a:rPr lang="tr-TR" dirty="0">
                <a:latin typeface="Calibri" panose="020F0502020204030204" pitchFamily="34" charset="0"/>
                <a:cs typeface="Calibri" panose="020F0502020204030204" pitchFamily="34" charset="0"/>
              </a:rPr>
              <a:t>Bu gruptaki çocuklar zeka, yetenek ya da başarı testlerinden %90-98’lik dilim arasında bir performansa sahiptirler. Üç yaşa gelinceye kadar renk, sayılar ve harfleri öğrenirler.</a:t>
            </a:r>
          </a:p>
          <a:p>
            <a:pPr algn="just"/>
            <a:endParaRPr lang="tr-TR" dirty="0">
              <a:latin typeface="Calibri" panose="020F0502020204030204" pitchFamily="34" charset="0"/>
              <a:cs typeface="Calibri" panose="020F0502020204030204" pitchFamily="34" charset="0"/>
            </a:endParaRPr>
          </a:p>
          <a:p>
            <a:pPr algn="just"/>
            <a:r>
              <a:rPr lang="tr-TR" b="1" dirty="0">
                <a:latin typeface="Calibri" panose="020F0502020204030204" pitchFamily="34" charset="0"/>
                <a:cs typeface="Calibri" panose="020F0502020204030204" pitchFamily="34" charset="0"/>
              </a:rPr>
              <a:t>İkinci Düzey Üstün Zeka İşaretleri: </a:t>
            </a:r>
            <a:r>
              <a:rPr lang="tr-TR" dirty="0">
                <a:latin typeface="Calibri" panose="020F0502020204030204" pitchFamily="34" charset="0"/>
                <a:cs typeface="Calibri" panose="020F0502020204030204" pitchFamily="34" charset="0"/>
              </a:rPr>
              <a:t>%98-99’luk dilim içinde performans göstermektedirler. Dört yaşına gelinceye kadar okulöncesinde kazanılan becerilerin çoğunu tamamlamış olurlar. </a:t>
            </a:r>
          </a:p>
          <a:p>
            <a:pPr algn="just"/>
            <a:endParaRPr lang="tr-TR" b="1" dirty="0">
              <a:latin typeface="Calibri" panose="020F0502020204030204" pitchFamily="34" charset="0"/>
              <a:cs typeface="Calibri" panose="020F0502020204030204" pitchFamily="34" charset="0"/>
            </a:endParaRPr>
          </a:p>
        </p:txBody>
      </p:sp>
      <p:sp>
        <p:nvSpPr>
          <p:cNvPr id="4" name="Slayt Numarası Yer Tutucusu 3">
            <a:extLst>
              <a:ext uri="{FF2B5EF4-FFF2-40B4-BE49-F238E27FC236}">
                <a16:creationId xmlns:a16="http://schemas.microsoft.com/office/drawing/2014/main" id="{AF57D42F-567F-C14D-8FE2-1B2E1798022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Tree>
    <p:extLst>
      <p:ext uri="{BB962C8B-B14F-4D97-AF65-F5344CB8AC3E}">
        <p14:creationId xmlns:p14="http://schemas.microsoft.com/office/powerpoint/2010/main" val="14464913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8EC0D2B-5B1F-2D4C-A8B9-F0B7FB07182C}"/>
              </a:ext>
            </a:extLst>
          </p:cNvPr>
          <p:cNvSpPr>
            <a:spLocks noGrp="1"/>
          </p:cNvSpPr>
          <p:nvPr>
            <p:ph type="title"/>
          </p:nvPr>
        </p:nvSpPr>
        <p:spPr/>
        <p:txBody>
          <a:bodyPr/>
          <a:lstStyle/>
          <a:p>
            <a:r>
              <a:rPr lang="tr-TR" dirty="0">
                <a:latin typeface="Calibri" panose="020F0502020204030204" pitchFamily="34" charset="0"/>
                <a:cs typeface="Calibri" panose="020F0502020204030204" pitchFamily="34" charset="0"/>
              </a:rPr>
              <a:t>Ruf Modeli (Devamı)</a:t>
            </a:r>
            <a:endParaRPr lang="tr-TR" dirty="0"/>
          </a:p>
        </p:txBody>
      </p:sp>
      <p:sp>
        <p:nvSpPr>
          <p:cNvPr id="3" name="Metin Yer Tutucusu 2">
            <a:extLst>
              <a:ext uri="{FF2B5EF4-FFF2-40B4-BE49-F238E27FC236}">
                <a16:creationId xmlns:a16="http://schemas.microsoft.com/office/drawing/2014/main" id="{A55E1399-A90F-1646-9B36-4E2CCC06BD2E}"/>
              </a:ext>
            </a:extLst>
          </p:cNvPr>
          <p:cNvSpPr>
            <a:spLocks noGrp="1"/>
          </p:cNvSpPr>
          <p:nvPr>
            <p:ph type="body" idx="1"/>
          </p:nvPr>
        </p:nvSpPr>
        <p:spPr>
          <a:xfrm>
            <a:off x="401933" y="1196018"/>
            <a:ext cx="8470761" cy="3727673"/>
          </a:xfrm>
        </p:spPr>
        <p:txBody>
          <a:bodyPr/>
          <a:lstStyle/>
          <a:p>
            <a:pPr marL="101600" indent="0">
              <a:buNone/>
            </a:pPr>
            <a:r>
              <a:rPr lang="tr-TR" b="1" dirty="0">
                <a:latin typeface="Calibri" panose="020F0502020204030204" pitchFamily="34" charset="0"/>
                <a:cs typeface="Calibri" panose="020F0502020204030204" pitchFamily="34" charset="0"/>
              </a:rPr>
              <a:t>Üçüncü Düzey Üstün Zeka İşaretleri: </a:t>
            </a:r>
            <a:r>
              <a:rPr lang="tr-TR" dirty="0">
                <a:latin typeface="Calibri" panose="020F0502020204030204" pitchFamily="34" charset="0"/>
                <a:cs typeface="Calibri" panose="020F0502020204030204" pitchFamily="34" charset="0"/>
              </a:rPr>
              <a:t>%98-99’luk dilimin üst kısımlarıdır.   3-4 yaşlarında okulöncesinde kazanılan becerilerin çoğunu tamamlarlar.</a:t>
            </a:r>
          </a:p>
          <a:p>
            <a:pPr marL="101600" indent="0">
              <a:buNone/>
            </a:pPr>
            <a:endParaRPr lang="tr-TR" b="1" dirty="0">
              <a:latin typeface="Calibri" panose="020F0502020204030204" pitchFamily="34" charset="0"/>
              <a:cs typeface="Calibri" panose="020F0502020204030204" pitchFamily="34" charset="0"/>
            </a:endParaRPr>
          </a:p>
          <a:p>
            <a:pPr marL="101600" indent="0">
              <a:buNone/>
            </a:pPr>
            <a:r>
              <a:rPr lang="tr-TR" b="1" dirty="0">
                <a:latin typeface="Calibri" panose="020F0502020204030204" pitchFamily="34" charset="0"/>
                <a:cs typeface="Calibri" panose="020F0502020204030204" pitchFamily="34" charset="0"/>
              </a:rPr>
              <a:t>Dördüncü Düzey Üstün Zeka İşaretleri</a:t>
            </a:r>
            <a:r>
              <a:rPr lang="tr-TR" dirty="0">
                <a:latin typeface="Calibri" panose="020F0502020204030204" pitchFamily="34" charset="0"/>
                <a:cs typeface="Calibri" panose="020F0502020204030204" pitchFamily="34" charset="0"/>
              </a:rPr>
              <a:t>: %99’luk dilimdedirler. 3-4 yaşlarına gelene kadar okulöncesinde kazanılan becerilerin çoğunu tamamlarlar.</a:t>
            </a:r>
          </a:p>
          <a:p>
            <a:pPr marL="101600" indent="0">
              <a:buNone/>
            </a:pPr>
            <a:endParaRPr lang="tr-TR" dirty="0">
              <a:latin typeface="Calibri" panose="020F0502020204030204" pitchFamily="34" charset="0"/>
              <a:cs typeface="Calibri" panose="020F0502020204030204" pitchFamily="34" charset="0"/>
            </a:endParaRPr>
          </a:p>
          <a:p>
            <a:pPr marL="101600" indent="0">
              <a:buNone/>
            </a:pPr>
            <a:r>
              <a:rPr lang="tr-TR" b="1" dirty="0">
                <a:latin typeface="Calibri" panose="020F0502020204030204" pitchFamily="34" charset="0"/>
                <a:cs typeface="Calibri" panose="020F0502020204030204" pitchFamily="34" charset="0"/>
              </a:rPr>
              <a:t>Beşinci Düzey Üstün Zeka İşaretleri: </a:t>
            </a:r>
            <a:r>
              <a:rPr lang="tr-TR" dirty="0">
                <a:latin typeface="Calibri" panose="020F0502020204030204" pitchFamily="34" charset="0"/>
                <a:cs typeface="Calibri" panose="020F0502020204030204" pitchFamily="34" charset="0"/>
              </a:rPr>
              <a:t>: %99’luk dilimin üst kısımlarıdır. Okulöncesinde kazanılan becerilerinin büyük bir çoğunluğunu 2-3 yaşlarında tamamlarlar </a:t>
            </a:r>
            <a:endParaRPr lang="tr-TR" dirty="0"/>
          </a:p>
        </p:txBody>
      </p:sp>
      <p:sp>
        <p:nvSpPr>
          <p:cNvPr id="4" name="Slayt Numarası Yer Tutucusu 3">
            <a:extLst>
              <a:ext uri="{FF2B5EF4-FFF2-40B4-BE49-F238E27FC236}">
                <a16:creationId xmlns:a16="http://schemas.microsoft.com/office/drawing/2014/main" id="{44B15DFC-9066-5045-856F-4B93BD95E3D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Tree>
    <p:extLst>
      <p:ext uri="{BB962C8B-B14F-4D97-AF65-F5344CB8AC3E}">
        <p14:creationId xmlns:p14="http://schemas.microsoft.com/office/powerpoint/2010/main" val="3981841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2C96433-7ECE-EA48-B5F0-6D34C477C88B}"/>
              </a:ext>
            </a:extLst>
          </p:cNvPr>
          <p:cNvSpPr>
            <a:spLocks noGrp="1"/>
          </p:cNvSpPr>
          <p:nvPr>
            <p:ph type="title"/>
          </p:nvPr>
        </p:nvSpPr>
        <p:spPr/>
        <p:txBody>
          <a:bodyPr/>
          <a:lstStyle/>
          <a:p>
            <a:r>
              <a:rPr lang="tr-TR" dirty="0">
                <a:latin typeface="Calibri" panose="020F0502020204030204" pitchFamily="34" charset="0"/>
                <a:cs typeface="Calibri" panose="020F0502020204030204" pitchFamily="34" charset="0"/>
              </a:rPr>
              <a:t>Deha Çocuklar</a:t>
            </a:r>
          </a:p>
        </p:txBody>
      </p:sp>
      <p:sp>
        <p:nvSpPr>
          <p:cNvPr id="3" name="Metin Yer Tutucusu 2">
            <a:extLst>
              <a:ext uri="{FF2B5EF4-FFF2-40B4-BE49-F238E27FC236}">
                <a16:creationId xmlns:a16="http://schemas.microsoft.com/office/drawing/2014/main" id="{B88B6627-A843-2C49-9757-5A6D0CE864FF}"/>
              </a:ext>
            </a:extLst>
          </p:cNvPr>
          <p:cNvSpPr>
            <a:spLocks noGrp="1"/>
          </p:cNvSpPr>
          <p:nvPr>
            <p:ph type="body" idx="1"/>
          </p:nvPr>
        </p:nvSpPr>
        <p:spPr>
          <a:xfrm>
            <a:off x="855300" y="1506350"/>
            <a:ext cx="7474784" cy="2835900"/>
          </a:xfrm>
        </p:spPr>
        <p:txBody>
          <a:bodyPr/>
          <a:lstStyle/>
          <a:p>
            <a:pPr>
              <a:buFont typeface="Arial" panose="020B0604020202020204" pitchFamily="34" charset="0"/>
              <a:buChar char="•"/>
            </a:pPr>
            <a:r>
              <a:rPr lang="tr-TR" dirty="0">
                <a:latin typeface="Calibri" panose="020F0502020204030204" pitchFamily="34" charset="0"/>
                <a:cs typeface="Calibri" panose="020F0502020204030204" pitchFamily="34" charset="0"/>
              </a:rPr>
              <a:t>10 yaşından daha öncesinde yetişkin düzeyinde performans göstermektedirler.</a:t>
            </a:r>
          </a:p>
          <a:p>
            <a:pPr>
              <a:buFont typeface="Arial" panose="020B0604020202020204" pitchFamily="34" charset="0"/>
              <a:buChar char="•"/>
            </a:pPr>
            <a:endParaRPr lang="tr-TR" dirty="0">
              <a:latin typeface="Calibri" panose="020F0502020204030204" pitchFamily="34" charset="0"/>
              <a:cs typeface="Calibri" panose="020F0502020204030204" pitchFamily="34" charset="0"/>
            </a:endParaRPr>
          </a:p>
          <a:p>
            <a:pPr>
              <a:buFont typeface="Arial" panose="020B0604020202020204" pitchFamily="34" charset="0"/>
              <a:buChar char="•"/>
            </a:pPr>
            <a:r>
              <a:rPr lang="tr-TR" dirty="0">
                <a:latin typeface="Calibri" panose="020F0502020204030204" pitchFamily="34" charset="0"/>
                <a:cs typeface="Calibri" panose="020F0502020204030204" pitchFamily="34" charset="0"/>
              </a:rPr>
              <a:t>Deha çocuklar bir ya da birden fazla alanda erken yaşlardan itibaren hızlı bir gelişim göstererek üstün özel yetenek </a:t>
            </a:r>
            <a:r>
              <a:rPr lang="tr-TR" dirty="0" smtClean="0">
                <a:latin typeface="Calibri" panose="020F0502020204030204" pitchFamily="34" charset="0"/>
                <a:cs typeface="Calibri" panose="020F0502020204030204" pitchFamily="34" charset="0"/>
              </a:rPr>
              <a:t>göstermektedirler.</a:t>
            </a:r>
            <a:endParaRPr lang="tr-TR" dirty="0">
              <a:latin typeface="Calibri" panose="020F0502020204030204" pitchFamily="34" charset="0"/>
              <a:cs typeface="Calibri" panose="020F0502020204030204" pitchFamily="34" charset="0"/>
            </a:endParaRPr>
          </a:p>
          <a:p>
            <a:pPr>
              <a:buFont typeface="Arial" panose="020B0604020202020204" pitchFamily="34" charset="0"/>
              <a:buChar char="•"/>
            </a:pPr>
            <a:endParaRPr lang="tr-TR" dirty="0">
              <a:latin typeface="Calibri" panose="020F0502020204030204" pitchFamily="34" charset="0"/>
              <a:cs typeface="Calibri" panose="020F0502020204030204" pitchFamily="34" charset="0"/>
            </a:endParaRPr>
          </a:p>
          <a:p>
            <a:pPr marL="101600" indent="0">
              <a:buNone/>
            </a:pPr>
            <a:endParaRPr lang="tr-TR" dirty="0">
              <a:latin typeface="Calibri" panose="020F0502020204030204" pitchFamily="34" charset="0"/>
              <a:cs typeface="Calibri" panose="020F0502020204030204" pitchFamily="34" charset="0"/>
            </a:endParaRPr>
          </a:p>
          <a:p>
            <a:pPr marL="101600" indent="0">
              <a:buNone/>
            </a:pPr>
            <a:endParaRPr lang="tr-TR" dirty="0">
              <a:latin typeface="Calibri" panose="020F0502020204030204" pitchFamily="34" charset="0"/>
              <a:cs typeface="Calibri" panose="020F0502020204030204" pitchFamily="34" charset="0"/>
            </a:endParaRPr>
          </a:p>
        </p:txBody>
      </p:sp>
      <p:sp>
        <p:nvSpPr>
          <p:cNvPr id="4" name="Slayt Numarası Yer Tutucusu 3">
            <a:extLst>
              <a:ext uri="{FF2B5EF4-FFF2-40B4-BE49-F238E27FC236}">
                <a16:creationId xmlns:a16="http://schemas.microsoft.com/office/drawing/2014/main" id="{9A2BCAFF-EABF-8C41-B821-AFBB9182FC4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Tree>
    <p:extLst>
      <p:ext uri="{BB962C8B-B14F-4D97-AF65-F5344CB8AC3E}">
        <p14:creationId xmlns:p14="http://schemas.microsoft.com/office/powerpoint/2010/main" val="1432990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B4E3A60C-F0DE-044B-AF53-2658D93640B6}"/>
              </a:ext>
            </a:extLst>
          </p:cNvPr>
          <p:cNvSpPr>
            <a:spLocks noGrp="1"/>
          </p:cNvSpPr>
          <p:nvPr>
            <p:ph type="body" idx="1"/>
          </p:nvPr>
        </p:nvSpPr>
        <p:spPr>
          <a:xfrm>
            <a:off x="674428" y="1078490"/>
            <a:ext cx="7565220" cy="3312640"/>
          </a:xfrm>
        </p:spPr>
        <p:txBody>
          <a:bodyPr/>
          <a:lstStyle/>
          <a:p>
            <a:pPr algn="just">
              <a:buFont typeface="Arial" panose="020B0604020202020204" pitchFamily="34" charset="0"/>
              <a:buChar char="•"/>
            </a:pPr>
            <a:r>
              <a:rPr lang="tr-TR" dirty="0">
                <a:latin typeface="Calibri" panose="020F0502020204030204" pitchFamily="34" charset="0"/>
                <a:cs typeface="Calibri" panose="020F0502020204030204" pitchFamily="34" charset="0"/>
              </a:rPr>
              <a:t>Üstün yetenekli çocuklar birbirlerinden farklı gelişimsel özellikler gösterebileceği gibi bir çocuk kendi gelişim alanlarında da farklılıklar gösterebilmektedir. </a:t>
            </a:r>
          </a:p>
          <a:p>
            <a:pPr algn="just">
              <a:buFont typeface="Arial" panose="020B0604020202020204" pitchFamily="34" charset="0"/>
              <a:buChar char="•"/>
            </a:pPr>
            <a:endParaRPr lang="tr-TR" dirty="0">
              <a:latin typeface="Calibri" panose="020F0502020204030204" pitchFamily="34" charset="0"/>
              <a:cs typeface="Calibri" panose="020F0502020204030204" pitchFamily="34" charset="0"/>
            </a:endParaRPr>
          </a:p>
          <a:p>
            <a:pPr algn="just">
              <a:buFont typeface="Arial" panose="020B0604020202020204" pitchFamily="34" charset="0"/>
              <a:buChar char="•"/>
            </a:pPr>
            <a:r>
              <a:rPr lang="tr-TR" dirty="0">
                <a:latin typeface="Calibri" panose="020F0502020204030204" pitchFamily="34" charset="0"/>
                <a:cs typeface="Calibri" panose="020F0502020204030204" pitchFamily="34" charset="0"/>
              </a:rPr>
              <a:t>6 yaşındaki üstün yetenekli bir çocuk, 10 yaşındaki bir çocuğun zeka gelişimini gösterebilir. 7 yaşındaki bir çocuğun sosyal gelişimini, 8 yaşındaki bir çocuğun fiziksel gelişimini </a:t>
            </a:r>
            <a:r>
              <a:rPr lang="tr-TR" dirty="0" smtClean="0">
                <a:latin typeface="Calibri" panose="020F0502020204030204" pitchFamily="34" charset="0"/>
                <a:cs typeface="Calibri" panose="020F0502020204030204" pitchFamily="34" charset="0"/>
              </a:rPr>
              <a:t>gösterebilir. </a:t>
            </a:r>
            <a:endParaRPr lang="tr-TR" dirty="0">
              <a:latin typeface="Calibri" panose="020F0502020204030204" pitchFamily="34" charset="0"/>
              <a:cs typeface="Calibri" panose="020F0502020204030204" pitchFamily="34" charset="0"/>
            </a:endParaRPr>
          </a:p>
        </p:txBody>
      </p:sp>
      <p:sp>
        <p:nvSpPr>
          <p:cNvPr id="4" name="Slayt Numarası Yer Tutucusu 3">
            <a:extLst>
              <a:ext uri="{FF2B5EF4-FFF2-40B4-BE49-F238E27FC236}">
                <a16:creationId xmlns:a16="http://schemas.microsoft.com/office/drawing/2014/main" id="{65D24AFE-D6FE-3D47-85A0-FB9AA3E9F6E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spTree>
    <p:extLst>
      <p:ext uri="{BB962C8B-B14F-4D97-AF65-F5344CB8AC3E}">
        <p14:creationId xmlns:p14="http://schemas.microsoft.com/office/powerpoint/2010/main" val="3773516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5CC9544-2F2B-2D4D-A16A-9F4F24B78AAE}"/>
              </a:ext>
            </a:extLst>
          </p:cNvPr>
          <p:cNvSpPr>
            <a:spLocks noGrp="1"/>
          </p:cNvSpPr>
          <p:nvPr>
            <p:ph type="title"/>
          </p:nvPr>
        </p:nvSpPr>
        <p:spPr/>
        <p:txBody>
          <a:bodyPr/>
          <a:lstStyle/>
          <a:p>
            <a:r>
              <a:rPr lang="tr-TR" dirty="0">
                <a:latin typeface="Calibri" panose="020F0502020204030204" pitchFamily="34" charset="0"/>
                <a:cs typeface="Calibri" panose="020F0502020204030204" pitchFamily="34" charset="0"/>
              </a:rPr>
              <a:t>Deha Çocuklar (Devamı)</a:t>
            </a:r>
            <a:endParaRPr lang="tr-TR" dirty="0"/>
          </a:p>
        </p:txBody>
      </p:sp>
      <p:sp>
        <p:nvSpPr>
          <p:cNvPr id="3" name="Metin Yer Tutucusu 2">
            <a:extLst>
              <a:ext uri="{FF2B5EF4-FFF2-40B4-BE49-F238E27FC236}">
                <a16:creationId xmlns:a16="http://schemas.microsoft.com/office/drawing/2014/main" id="{8E5C2874-BCE7-3445-8397-88F816FA89EA}"/>
              </a:ext>
            </a:extLst>
          </p:cNvPr>
          <p:cNvSpPr>
            <a:spLocks noGrp="1"/>
          </p:cNvSpPr>
          <p:nvPr>
            <p:ph type="body" idx="1"/>
          </p:nvPr>
        </p:nvSpPr>
        <p:spPr>
          <a:xfrm>
            <a:off x="855300" y="1902650"/>
            <a:ext cx="6851786" cy="1819654"/>
          </a:xfrm>
        </p:spPr>
        <p:txBody>
          <a:bodyPr/>
          <a:lstStyle/>
          <a:p>
            <a:pPr algn="just">
              <a:buFont typeface="Arial" panose="020B0604020202020204" pitchFamily="34" charset="0"/>
              <a:buChar char="•"/>
            </a:pPr>
            <a:r>
              <a:rPr lang="tr-TR" dirty="0">
                <a:latin typeface="Calibri" panose="020F0502020204030204" pitchFamily="34" charset="0"/>
                <a:cs typeface="Calibri" panose="020F0502020204030204" pitchFamily="34" charset="0"/>
              </a:rPr>
              <a:t>Pablo Picasso’nun 8 yaşında yapmış olduğu «</a:t>
            </a:r>
            <a:r>
              <a:rPr lang="tr-TR" dirty="0" err="1">
                <a:latin typeface="Calibri" panose="020F0502020204030204" pitchFamily="34" charset="0"/>
                <a:cs typeface="Calibri" panose="020F0502020204030204" pitchFamily="34" charset="0"/>
              </a:rPr>
              <a:t>Picador</a:t>
            </a:r>
            <a:r>
              <a:rPr lang="tr-TR" dirty="0">
                <a:latin typeface="Calibri" panose="020F0502020204030204" pitchFamily="34" charset="0"/>
                <a:cs typeface="Calibri" panose="020F0502020204030204" pitchFamily="34" charset="0"/>
              </a:rPr>
              <a:t>» resmi, Picasso’nun yaşından beklenmeyecek bir durum olduğu için bu durum onun deha olduğunu göstermektedir </a:t>
            </a:r>
          </a:p>
          <a:p>
            <a:pPr algn="just">
              <a:buFont typeface="Arial" panose="020B0604020202020204" pitchFamily="34" charset="0"/>
              <a:buChar char="•"/>
            </a:pPr>
            <a:endParaRPr lang="tr-TR" dirty="0">
              <a:latin typeface="Calibri" panose="020F0502020204030204" pitchFamily="34" charset="0"/>
              <a:cs typeface="Calibri" panose="020F0502020204030204" pitchFamily="34" charset="0"/>
            </a:endParaRPr>
          </a:p>
        </p:txBody>
      </p:sp>
      <p:sp>
        <p:nvSpPr>
          <p:cNvPr id="4" name="Slayt Numarası Yer Tutucusu 3">
            <a:extLst>
              <a:ext uri="{FF2B5EF4-FFF2-40B4-BE49-F238E27FC236}">
                <a16:creationId xmlns:a16="http://schemas.microsoft.com/office/drawing/2014/main" id="{770BCDC7-03C4-134C-9814-0F97884E5C7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spTree>
    <p:extLst>
      <p:ext uri="{BB962C8B-B14F-4D97-AF65-F5344CB8AC3E}">
        <p14:creationId xmlns:p14="http://schemas.microsoft.com/office/powerpoint/2010/main" val="12355653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B8E59F1-E8AE-484A-8801-3876D24C41BC}"/>
              </a:ext>
            </a:extLst>
          </p:cNvPr>
          <p:cNvSpPr>
            <a:spLocks noGrp="1"/>
          </p:cNvSpPr>
          <p:nvPr>
            <p:ph type="title"/>
          </p:nvPr>
        </p:nvSpPr>
        <p:spPr/>
        <p:txBody>
          <a:bodyPr/>
          <a:lstStyle/>
          <a:p>
            <a:r>
              <a:rPr lang="tr-TR" dirty="0">
                <a:latin typeface="Calibri" panose="020F0502020204030204" pitchFamily="34" charset="0"/>
                <a:cs typeface="Calibri" panose="020F0502020204030204" pitchFamily="34" charset="0"/>
              </a:rPr>
              <a:t>Deha Çocuklar (Devamı)</a:t>
            </a:r>
            <a:endParaRPr lang="tr-TR" dirty="0"/>
          </a:p>
        </p:txBody>
      </p:sp>
      <p:sp>
        <p:nvSpPr>
          <p:cNvPr id="3" name="Metin Yer Tutucusu 2">
            <a:extLst>
              <a:ext uri="{FF2B5EF4-FFF2-40B4-BE49-F238E27FC236}">
                <a16:creationId xmlns:a16="http://schemas.microsoft.com/office/drawing/2014/main" id="{3DC977DF-D3B8-344F-8D13-F5193BAFCDF5}"/>
              </a:ext>
            </a:extLst>
          </p:cNvPr>
          <p:cNvSpPr>
            <a:spLocks noGrp="1"/>
          </p:cNvSpPr>
          <p:nvPr>
            <p:ph type="body" idx="1"/>
          </p:nvPr>
        </p:nvSpPr>
        <p:spPr>
          <a:xfrm>
            <a:off x="855299" y="1506350"/>
            <a:ext cx="6902027" cy="2835900"/>
          </a:xfrm>
        </p:spPr>
        <p:txBody>
          <a:bodyPr/>
          <a:lstStyle/>
          <a:p>
            <a:pPr algn="just">
              <a:buFont typeface="Arial" panose="020B0604020202020204" pitchFamily="34" charset="0"/>
              <a:buChar char="•"/>
            </a:pPr>
            <a:r>
              <a:rPr lang="tr-TR" dirty="0">
                <a:latin typeface="Calibri" panose="020F0502020204030204" pitchFamily="34" charset="0"/>
                <a:cs typeface="Calibri" panose="020F0502020204030204" pitchFamily="34" charset="0"/>
              </a:rPr>
              <a:t>Deha çocukların üstün zekalı çocuk grupları içerisinde sayıları oldukça azdır. </a:t>
            </a:r>
          </a:p>
          <a:p>
            <a:pPr algn="just">
              <a:buFont typeface="Arial" panose="020B0604020202020204" pitchFamily="34" charset="0"/>
              <a:buChar char="•"/>
            </a:pPr>
            <a:r>
              <a:rPr lang="tr-TR" dirty="0">
                <a:latin typeface="Calibri" panose="020F0502020204030204" pitchFamily="34" charset="0"/>
                <a:cs typeface="Calibri" panose="020F0502020204030204" pitchFamily="34" charset="0"/>
              </a:rPr>
              <a:t>Deha çocukların üstün özellikleri doğumla birlikte meydana gelmektedir. </a:t>
            </a:r>
          </a:p>
          <a:p>
            <a:pPr algn="just">
              <a:buFont typeface="Arial" panose="020B0604020202020204" pitchFamily="34" charset="0"/>
              <a:buChar char="•"/>
            </a:pPr>
            <a:r>
              <a:rPr lang="tr-TR" dirty="0">
                <a:latin typeface="Calibri" panose="020F0502020204030204" pitchFamily="34" charset="0"/>
                <a:cs typeface="Calibri" panose="020F0502020204030204" pitchFamily="34" charset="0"/>
              </a:rPr>
              <a:t>Büyük bir çoğunluğu iki yaş civarında okuyup yazmaya </a:t>
            </a:r>
            <a:r>
              <a:rPr lang="tr-TR" dirty="0" smtClean="0">
                <a:latin typeface="Calibri" panose="020F0502020204030204" pitchFamily="34" charset="0"/>
                <a:cs typeface="Calibri" panose="020F0502020204030204" pitchFamily="34" charset="0"/>
              </a:rPr>
              <a:t>başlamaktadırlar.</a:t>
            </a:r>
            <a:endParaRPr lang="tr-TR" dirty="0">
              <a:latin typeface="Calibri" panose="020F0502020204030204" pitchFamily="34" charset="0"/>
              <a:cs typeface="Calibri" panose="020F0502020204030204" pitchFamily="34" charset="0"/>
            </a:endParaRPr>
          </a:p>
        </p:txBody>
      </p:sp>
      <p:sp>
        <p:nvSpPr>
          <p:cNvPr id="4" name="Slayt Numarası Yer Tutucusu 3">
            <a:extLst>
              <a:ext uri="{FF2B5EF4-FFF2-40B4-BE49-F238E27FC236}">
                <a16:creationId xmlns:a16="http://schemas.microsoft.com/office/drawing/2014/main" id="{F163965A-6C19-6340-958D-EEFCC7D7A26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spTree>
    <p:extLst>
      <p:ext uri="{BB962C8B-B14F-4D97-AF65-F5344CB8AC3E}">
        <p14:creationId xmlns:p14="http://schemas.microsoft.com/office/powerpoint/2010/main" val="552907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A28D552-831B-5C44-9F06-3C3AD04E61E2}"/>
              </a:ext>
            </a:extLst>
          </p:cNvPr>
          <p:cNvSpPr>
            <a:spLocks noGrp="1"/>
          </p:cNvSpPr>
          <p:nvPr>
            <p:ph type="ctrTitle"/>
          </p:nvPr>
        </p:nvSpPr>
        <p:spPr>
          <a:xfrm>
            <a:off x="427650" y="533399"/>
            <a:ext cx="4518819" cy="1713412"/>
          </a:xfrm>
        </p:spPr>
        <p:txBody>
          <a:bodyPr/>
          <a:lstStyle/>
          <a:p>
            <a:r>
              <a:rPr lang="tr-TR" b="1" dirty="0">
                <a:latin typeface="Calibri" panose="020F0502020204030204" pitchFamily="34" charset="0"/>
                <a:cs typeface="Calibri" panose="020F0502020204030204" pitchFamily="34" charset="0"/>
              </a:rPr>
              <a:t>Üstün Yeteneğin Sınıflandırılması</a:t>
            </a:r>
          </a:p>
        </p:txBody>
      </p:sp>
    </p:spTree>
    <p:extLst>
      <p:ext uri="{BB962C8B-B14F-4D97-AF65-F5344CB8AC3E}">
        <p14:creationId xmlns:p14="http://schemas.microsoft.com/office/powerpoint/2010/main" val="10840523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a:extLst>
              <a:ext uri="{FF2B5EF4-FFF2-40B4-BE49-F238E27FC236}">
                <a16:creationId xmlns:a16="http://schemas.microsoft.com/office/drawing/2014/main" id="{B53CF4F4-4D46-0F4F-853B-2333D5A97864}"/>
              </a:ext>
            </a:extLst>
          </p:cNvPr>
          <p:cNvSpPr>
            <a:spLocks noGrp="1"/>
          </p:cNvSpPr>
          <p:nvPr>
            <p:ph type="body" idx="1"/>
          </p:nvPr>
        </p:nvSpPr>
        <p:spPr>
          <a:xfrm>
            <a:off x="511976" y="1000136"/>
            <a:ext cx="6363608" cy="3532838"/>
          </a:xfrm>
        </p:spPr>
        <p:txBody>
          <a:bodyPr/>
          <a:lstStyle/>
          <a:p>
            <a:r>
              <a:rPr lang="tr-TR" dirty="0">
                <a:latin typeface="Calibri" panose="020F0502020204030204" pitchFamily="34" charset="0"/>
                <a:cs typeface="Calibri" panose="020F0502020204030204" pitchFamily="34" charset="0"/>
              </a:rPr>
              <a:t>Üstün yetenekli çocuklar yetenek tipleri kendi yetenek gruplarına göre farklı düzeylerde başarı gösterme potansiyellerine </a:t>
            </a:r>
            <a:r>
              <a:rPr lang="tr-TR" dirty="0" smtClean="0">
                <a:latin typeface="Calibri" panose="020F0502020204030204" pitchFamily="34" charset="0"/>
                <a:cs typeface="Calibri" panose="020F0502020204030204" pitchFamily="34" charset="0"/>
              </a:rPr>
              <a:t>sahiptirler</a:t>
            </a:r>
            <a:endParaRPr lang="tr-TR" dirty="0">
              <a:latin typeface="Calibri" panose="020F0502020204030204" pitchFamily="34" charset="0"/>
              <a:cs typeface="Calibri" panose="020F0502020204030204" pitchFamily="34" charset="0"/>
            </a:endParaRPr>
          </a:p>
        </p:txBody>
      </p:sp>
      <p:sp>
        <p:nvSpPr>
          <p:cNvPr id="3" name="Slayt Numarası Yer Tutucusu 2">
            <a:extLst>
              <a:ext uri="{FF2B5EF4-FFF2-40B4-BE49-F238E27FC236}">
                <a16:creationId xmlns:a16="http://schemas.microsoft.com/office/drawing/2014/main" id="{F477F6F6-154A-A446-9C40-87DA3054509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spTree>
    <p:extLst>
      <p:ext uri="{BB962C8B-B14F-4D97-AF65-F5344CB8AC3E}">
        <p14:creationId xmlns:p14="http://schemas.microsoft.com/office/powerpoint/2010/main" val="4173970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a:extLst>
              <a:ext uri="{FF2B5EF4-FFF2-40B4-BE49-F238E27FC236}">
                <a16:creationId xmlns:a16="http://schemas.microsoft.com/office/drawing/2014/main" id="{C35332D3-2171-D34D-B047-8DE57673BF31}"/>
              </a:ext>
            </a:extLst>
          </p:cNvPr>
          <p:cNvSpPr>
            <a:spLocks noGrp="1"/>
          </p:cNvSpPr>
          <p:nvPr>
            <p:ph type="body" idx="1"/>
          </p:nvPr>
        </p:nvSpPr>
        <p:spPr>
          <a:xfrm>
            <a:off x="172090" y="1052771"/>
            <a:ext cx="6510064" cy="3413722"/>
          </a:xfrm>
        </p:spPr>
        <p:txBody>
          <a:bodyPr/>
          <a:lstStyle/>
          <a:p>
            <a:pPr marL="12700" indent="0" algn="just">
              <a:buNone/>
            </a:pPr>
            <a:r>
              <a:rPr lang="tr-TR" sz="2800" b="1" dirty="0">
                <a:latin typeface="Calibri" panose="020F0502020204030204" pitchFamily="34" charset="0"/>
                <a:cs typeface="Calibri" panose="020F0502020204030204" pitchFamily="34" charset="0"/>
              </a:rPr>
              <a:t>Üstün zekalı ve üstün yetenekli çocukların sınıflandırmalarında; çocukların zeka puanlarına göre sınıflama yapılmasının yanı sıra çocukların yeteneklerine, başarılarına ve performanslarına göre sınıflama </a:t>
            </a:r>
            <a:r>
              <a:rPr lang="tr-TR" sz="2800" b="1" dirty="0" smtClean="0">
                <a:latin typeface="Calibri" panose="020F0502020204030204" pitchFamily="34" charset="0"/>
                <a:cs typeface="Calibri" panose="020F0502020204030204" pitchFamily="34" charset="0"/>
              </a:rPr>
              <a:t>yapılmaktadır</a:t>
            </a:r>
            <a:endParaRPr lang="tr-TR" sz="2800" b="1" dirty="0">
              <a:latin typeface="Calibri" panose="020F0502020204030204" pitchFamily="34" charset="0"/>
              <a:cs typeface="Calibri" panose="020F0502020204030204" pitchFamily="34" charset="0"/>
            </a:endParaRPr>
          </a:p>
        </p:txBody>
      </p:sp>
      <p:sp>
        <p:nvSpPr>
          <p:cNvPr id="3" name="Slayt Numarası Yer Tutucusu 2">
            <a:extLst>
              <a:ext uri="{FF2B5EF4-FFF2-40B4-BE49-F238E27FC236}">
                <a16:creationId xmlns:a16="http://schemas.microsoft.com/office/drawing/2014/main" id="{CA749C48-FB4A-7843-BD32-4434C5668BD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spTree>
    <p:extLst>
      <p:ext uri="{BB962C8B-B14F-4D97-AF65-F5344CB8AC3E}">
        <p14:creationId xmlns:p14="http://schemas.microsoft.com/office/powerpoint/2010/main" val="8711095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B678DD5-D665-D545-B81F-88F8BBD8D963}"/>
              </a:ext>
            </a:extLst>
          </p:cNvPr>
          <p:cNvSpPr>
            <a:spLocks noGrp="1"/>
          </p:cNvSpPr>
          <p:nvPr>
            <p:ph type="title"/>
          </p:nvPr>
        </p:nvSpPr>
        <p:spPr/>
        <p:txBody>
          <a:bodyPr/>
          <a:lstStyle/>
          <a:p>
            <a:endParaRPr lang="tr-TR"/>
          </a:p>
        </p:txBody>
      </p:sp>
      <p:sp>
        <p:nvSpPr>
          <p:cNvPr id="3" name="Metin Yer Tutucusu 2">
            <a:extLst>
              <a:ext uri="{FF2B5EF4-FFF2-40B4-BE49-F238E27FC236}">
                <a16:creationId xmlns:a16="http://schemas.microsoft.com/office/drawing/2014/main" id="{08254909-E4DF-554C-9313-5A143B00F685}"/>
              </a:ext>
            </a:extLst>
          </p:cNvPr>
          <p:cNvSpPr>
            <a:spLocks noGrp="1"/>
          </p:cNvSpPr>
          <p:nvPr>
            <p:ph type="body" idx="1"/>
          </p:nvPr>
        </p:nvSpPr>
        <p:spPr>
          <a:xfrm>
            <a:off x="855299" y="1506350"/>
            <a:ext cx="7347923" cy="2835900"/>
          </a:xfrm>
        </p:spPr>
        <p:txBody>
          <a:bodyPr/>
          <a:lstStyle/>
          <a:p>
            <a:pPr marL="101600" indent="0" algn="just">
              <a:buNone/>
            </a:pPr>
            <a:r>
              <a:rPr lang="tr-TR" b="1" dirty="0">
                <a:latin typeface="Calibri" panose="020F0502020204030204" pitchFamily="34" charset="0"/>
                <a:cs typeface="Calibri" panose="020F0502020204030204" pitchFamily="34" charset="0"/>
              </a:rPr>
              <a:t>Üstün yetenekli çocuk: </a:t>
            </a:r>
            <a:r>
              <a:rPr lang="tr-TR" dirty="0">
                <a:latin typeface="Calibri" panose="020F0502020204030204" pitchFamily="34" charset="0"/>
                <a:cs typeface="Calibri" panose="020F0502020204030204" pitchFamily="34" charset="0"/>
              </a:rPr>
              <a:t>Bir ya da birden fazla yetenek veya zeka özelliği açısından akranlarından daha üstün ve diğer alanlarda ortalama düzeyde performans gösteren çocuktur.</a:t>
            </a:r>
          </a:p>
          <a:p>
            <a:pPr algn="just"/>
            <a:endParaRPr lang="tr-TR" b="1" dirty="0">
              <a:latin typeface="Calibri" panose="020F0502020204030204" pitchFamily="34" charset="0"/>
              <a:cs typeface="Calibri" panose="020F0502020204030204" pitchFamily="34" charset="0"/>
            </a:endParaRPr>
          </a:p>
          <a:p>
            <a:pPr marL="101600" indent="0" algn="just">
              <a:buNone/>
            </a:pPr>
            <a:r>
              <a:rPr lang="tr-TR" b="1" dirty="0">
                <a:latin typeface="Calibri" panose="020F0502020204030204" pitchFamily="34" charset="0"/>
                <a:cs typeface="Calibri" panose="020F0502020204030204" pitchFamily="34" charset="0"/>
              </a:rPr>
              <a:t>Üstün özel yetenekli çocuk: </a:t>
            </a:r>
            <a:r>
              <a:rPr lang="tr-TR" dirty="0">
                <a:latin typeface="Calibri" panose="020F0502020204030204" pitchFamily="34" charset="0"/>
                <a:cs typeface="Calibri" panose="020F0502020204030204" pitchFamily="34" charset="0"/>
              </a:rPr>
              <a:t>Belirli bir alanda olağanüstü yetenek ve başarı gösterip diğer alanlarda ortalama yeteneğe sahip olan </a:t>
            </a:r>
            <a:r>
              <a:rPr lang="tr-TR" dirty="0" smtClean="0">
                <a:latin typeface="Calibri" panose="020F0502020204030204" pitchFamily="34" charset="0"/>
                <a:cs typeface="Calibri" panose="020F0502020204030204" pitchFamily="34" charset="0"/>
              </a:rPr>
              <a:t>çocuktur.</a:t>
            </a:r>
            <a:endParaRPr lang="tr-TR" dirty="0">
              <a:latin typeface="Calibri" panose="020F0502020204030204" pitchFamily="34" charset="0"/>
              <a:cs typeface="Calibri" panose="020F0502020204030204" pitchFamily="34" charset="0"/>
            </a:endParaRPr>
          </a:p>
        </p:txBody>
      </p:sp>
      <p:sp>
        <p:nvSpPr>
          <p:cNvPr id="4" name="Slayt Numarası Yer Tutucusu 3">
            <a:extLst>
              <a:ext uri="{FF2B5EF4-FFF2-40B4-BE49-F238E27FC236}">
                <a16:creationId xmlns:a16="http://schemas.microsoft.com/office/drawing/2014/main" id="{BF977906-2D57-C841-9BA0-1C97C0B497F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spTree>
    <p:extLst>
      <p:ext uri="{BB962C8B-B14F-4D97-AF65-F5344CB8AC3E}">
        <p14:creationId xmlns:p14="http://schemas.microsoft.com/office/powerpoint/2010/main" val="30729166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0C497804-1AE8-2C4B-89D1-E469E777EFF9}"/>
              </a:ext>
            </a:extLst>
          </p:cNvPr>
          <p:cNvSpPr>
            <a:spLocks noGrp="1"/>
          </p:cNvSpPr>
          <p:nvPr>
            <p:ph type="body" idx="1"/>
          </p:nvPr>
        </p:nvSpPr>
        <p:spPr>
          <a:xfrm>
            <a:off x="533083" y="1288635"/>
            <a:ext cx="7522346" cy="2835900"/>
          </a:xfrm>
        </p:spPr>
        <p:txBody>
          <a:bodyPr/>
          <a:lstStyle/>
          <a:p>
            <a:pPr algn="just"/>
            <a:r>
              <a:rPr lang="tr-TR" b="1" dirty="0">
                <a:latin typeface="Calibri" panose="020F0502020204030204" pitchFamily="34" charset="0"/>
                <a:cs typeface="Calibri" panose="020F0502020204030204" pitchFamily="34" charset="0"/>
              </a:rPr>
              <a:t>Üstün yeteneklilik; </a:t>
            </a:r>
            <a:r>
              <a:rPr lang="tr-TR" dirty="0">
                <a:latin typeface="Calibri" panose="020F0502020204030204" pitchFamily="34" charset="0"/>
                <a:cs typeface="Calibri" panose="020F0502020204030204" pitchFamily="34" charset="0"/>
              </a:rPr>
              <a:t>başarı, merak, yaratıcı düşünme, soyut kavramları algılama, yüksek enerji, farklı ilgi alanlarına sahip olma, bağımsız, lider gibi özellikleri barındırmaktadır. </a:t>
            </a:r>
          </a:p>
          <a:p>
            <a:pPr algn="just"/>
            <a:r>
              <a:rPr lang="tr-TR" dirty="0">
                <a:latin typeface="Calibri" panose="020F0502020204030204" pitchFamily="34" charset="0"/>
                <a:cs typeface="Calibri" panose="020F0502020204030204" pitchFamily="34" charset="0"/>
              </a:rPr>
              <a:t>Çocuklar kendi ilgi alanları doğrultusunda özel desteğe ihtiyaç duymaktadırlar. </a:t>
            </a:r>
          </a:p>
        </p:txBody>
      </p:sp>
      <p:sp>
        <p:nvSpPr>
          <p:cNvPr id="4" name="Slayt Numarası Yer Tutucusu 3">
            <a:extLst>
              <a:ext uri="{FF2B5EF4-FFF2-40B4-BE49-F238E27FC236}">
                <a16:creationId xmlns:a16="http://schemas.microsoft.com/office/drawing/2014/main" id="{43AF1863-FCD2-2E48-A89E-8F9A58CED08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pic>
        <p:nvPicPr>
          <p:cNvPr id="8194" name="Picture 2" descr="Talent - Free people icons">
            <a:extLst>
              <a:ext uri="{FF2B5EF4-FFF2-40B4-BE49-F238E27FC236}">
                <a16:creationId xmlns:a16="http://schemas.microsoft.com/office/drawing/2014/main" id="{B90CA76B-EA66-0C40-989B-F05023B88F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36917"/>
            <a:ext cx="1506583" cy="1506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53838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CB7863DA-DE74-C44B-A78C-3171FFC744B0}"/>
              </a:ext>
            </a:extLst>
          </p:cNvPr>
          <p:cNvSpPr>
            <a:spLocks noGrp="1"/>
          </p:cNvSpPr>
          <p:nvPr>
            <p:ph type="body" idx="1"/>
          </p:nvPr>
        </p:nvSpPr>
        <p:spPr>
          <a:xfrm>
            <a:off x="0" y="1349829"/>
            <a:ext cx="9144000" cy="3117668"/>
          </a:xfrm>
        </p:spPr>
        <p:txBody>
          <a:bodyPr/>
          <a:lstStyle/>
          <a:p>
            <a:pPr marL="101600" indent="0">
              <a:buNone/>
            </a:pPr>
            <a:r>
              <a:rPr lang="tr-TR" sz="2000" b="1" u="sng" dirty="0">
                <a:latin typeface="Calibri" panose="020F0502020204030204" pitchFamily="34" charset="0"/>
                <a:cs typeface="Calibri" panose="020F0502020204030204" pitchFamily="34" charset="0"/>
              </a:rPr>
              <a:t>Aşağıdaki farklı yetenek türlerinden birine ya da birden fazlasına sahip olabilirler; </a:t>
            </a:r>
          </a:p>
          <a:p>
            <a:pPr marL="101600" indent="0">
              <a:buNone/>
            </a:pPr>
            <a:endParaRPr lang="tr-TR" sz="2000" b="1" u="sng" dirty="0">
              <a:latin typeface="Calibri" panose="020F0502020204030204" pitchFamily="34" charset="0"/>
              <a:cs typeface="Calibri" panose="020F0502020204030204" pitchFamily="34" charset="0"/>
            </a:endParaRPr>
          </a:p>
          <a:p>
            <a:pPr marL="558800" indent="-457200">
              <a:buFont typeface="+mj-lt"/>
              <a:buAutoNum type="arabicPeriod"/>
            </a:pPr>
            <a:r>
              <a:rPr lang="tr-TR" dirty="0">
                <a:latin typeface="Calibri" panose="020F0502020204030204" pitchFamily="34" charset="0"/>
                <a:cs typeface="Calibri" panose="020F0502020204030204" pitchFamily="34" charset="0"/>
              </a:rPr>
              <a:t>Genel zihinsel yetenek</a:t>
            </a:r>
          </a:p>
          <a:p>
            <a:pPr marL="558800" indent="-457200">
              <a:buFont typeface="+mj-lt"/>
              <a:buAutoNum type="arabicPeriod"/>
            </a:pPr>
            <a:r>
              <a:rPr lang="tr-TR" dirty="0">
                <a:latin typeface="Calibri" panose="020F0502020204030204" pitchFamily="34" charset="0"/>
                <a:cs typeface="Calibri" panose="020F0502020204030204" pitchFamily="34" charset="0"/>
              </a:rPr>
              <a:t>Özel akademik yetenek</a:t>
            </a:r>
          </a:p>
          <a:p>
            <a:pPr marL="558800" indent="-457200">
              <a:buFont typeface="+mj-lt"/>
              <a:buAutoNum type="arabicPeriod"/>
            </a:pPr>
            <a:r>
              <a:rPr lang="tr-TR" dirty="0">
                <a:latin typeface="Calibri" panose="020F0502020204030204" pitchFamily="34" charset="0"/>
                <a:cs typeface="Calibri" panose="020F0502020204030204" pitchFamily="34" charset="0"/>
              </a:rPr>
              <a:t>Yaratıcılık ve üretken düşünce yeteneği</a:t>
            </a:r>
          </a:p>
          <a:p>
            <a:pPr marL="558800" indent="-457200">
              <a:buFont typeface="+mj-lt"/>
              <a:buAutoNum type="arabicPeriod"/>
            </a:pPr>
            <a:r>
              <a:rPr lang="tr-TR" dirty="0">
                <a:latin typeface="Calibri" panose="020F0502020204030204" pitchFamily="34" charset="0"/>
                <a:cs typeface="Calibri" panose="020F0502020204030204" pitchFamily="34" charset="0"/>
              </a:rPr>
              <a:t>Liderlik yeteneği</a:t>
            </a:r>
          </a:p>
          <a:p>
            <a:pPr marL="558800" indent="-457200">
              <a:buFont typeface="+mj-lt"/>
              <a:buAutoNum type="arabicPeriod"/>
            </a:pPr>
            <a:r>
              <a:rPr lang="tr-TR" dirty="0">
                <a:latin typeface="Calibri" panose="020F0502020204030204" pitchFamily="34" charset="0"/>
                <a:cs typeface="Calibri" panose="020F0502020204030204" pitchFamily="34" charset="0"/>
              </a:rPr>
              <a:t>Güzel sanatlar yeteneği</a:t>
            </a:r>
          </a:p>
          <a:p>
            <a:pPr marL="558800" indent="-457200">
              <a:buFont typeface="+mj-lt"/>
              <a:buAutoNum type="arabicPeriod"/>
            </a:pPr>
            <a:r>
              <a:rPr lang="tr-TR" dirty="0" err="1">
                <a:latin typeface="Calibri" panose="020F0502020204030204" pitchFamily="34" charset="0"/>
                <a:cs typeface="Calibri" panose="020F0502020204030204" pitchFamily="34" charset="0"/>
              </a:rPr>
              <a:t>Psikomotor</a:t>
            </a:r>
            <a:r>
              <a:rPr lang="tr-TR" dirty="0">
                <a:latin typeface="Calibri" panose="020F0502020204030204" pitchFamily="34" charset="0"/>
                <a:cs typeface="Calibri" panose="020F0502020204030204" pitchFamily="34" charset="0"/>
              </a:rPr>
              <a:t> yetenek </a:t>
            </a:r>
          </a:p>
          <a:p>
            <a:pPr marL="558800" indent="-457200">
              <a:buFont typeface="+mj-lt"/>
              <a:buAutoNum type="arabicPeriod"/>
            </a:pPr>
            <a:endParaRPr lang="tr-TR" dirty="0">
              <a:latin typeface="Calibri" panose="020F0502020204030204" pitchFamily="34" charset="0"/>
              <a:cs typeface="Calibri" panose="020F0502020204030204" pitchFamily="34" charset="0"/>
            </a:endParaRPr>
          </a:p>
        </p:txBody>
      </p:sp>
      <p:sp>
        <p:nvSpPr>
          <p:cNvPr id="4" name="Slayt Numarası Yer Tutucusu 3">
            <a:extLst>
              <a:ext uri="{FF2B5EF4-FFF2-40B4-BE49-F238E27FC236}">
                <a16:creationId xmlns:a16="http://schemas.microsoft.com/office/drawing/2014/main" id="{5B962664-9648-2043-B530-894B996086B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spTree>
    <p:extLst>
      <p:ext uri="{BB962C8B-B14F-4D97-AF65-F5344CB8AC3E}">
        <p14:creationId xmlns:p14="http://schemas.microsoft.com/office/powerpoint/2010/main" val="26279313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D232EE2-B60C-6447-B455-57B7D82F412D}"/>
              </a:ext>
            </a:extLst>
          </p:cNvPr>
          <p:cNvSpPr>
            <a:spLocks noGrp="1"/>
          </p:cNvSpPr>
          <p:nvPr>
            <p:ph type="title"/>
          </p:nvPr>
        </p:nvSpPr>
        <p:spPr/>
        <p:txBody>
          <a:bodyPr/>
          <a:lstStyle/>
          <a:p>
            <a:r>
              <a:rPr lang="tr-TR" dirty="0">
                <a:latin typeface="Calibri" panose="020F0502020204030204" pitchFamily="34" charset="0"/>
                <a:cs typeface="Calibri" panose="020F0502020204030204" pitchFamily="34" charset="0"/>
              </a:rPr>
              <a:t>1. Genel Zihinsel Yetenek</a:t>
            </a:r>
          </a:p>
        </p:txBody>
      </p:sp>
      <p:sp>
        <p:nvSpPr>
          <p:cNvPr id="3" name="Metin Yer Tutucusu 2">
            <a:extLst>
              <a:ext uri="{FF2B5EF4-FFF2-40B4-BE49-F238E27FC236}">
                <a16:creationId xmlns:a16="http://schemas.microsoft.com/office/drawing/2014/main" id="{8176001D-AFA6-C940-9B99-B28784E3F61C}"/>
              </a:ext>
            </a:extLst>
          </p:cNvPr>
          <p:cNvSpPr>
            <a:spLocks noGrp="1"/>
          </p:cNvSpPr>
          <p:nvPr>
            <p:ph type="body" idx="1"/>
          </p:nvPr>
        </p:nvSpPr>
        <p:spPr>
          <a:xfrm>
            <a:off x="855299" y="1506350"/>
            <a:ext cx="7731351" cy="2835900"/>
          </a:xfrm>
        </p:spPr>
        <p:txBody>
          <a:bodyPr/>
          <a:lstStyle/>
          <a:p>
            <a:pPr>
              <a:buFont typeface="Arial" panose="020B0604020202020204" pitchFamily="34" charset="0"/>
              <a:buChar char="•"/>
            </a:pPr>
            <a:r>
              <a:rPr lang="tr-TR" dirty="0">
                <a:latin typeface="Calibri" panose="020F0502020204030204" pitchFamily="34" charset="0"/>
                <a:cs typeface="Calibri" panose="020F0502020204030204" pitchFamily="34" charset="0"/>
              </a:rPr>
              <a:t>Standart zeka testlerinden 120 ve üzeri zeka bölümüne sahip puan almaktadırlar. </a:t>
            </a:r>
          </a:p>
          <a:p>
            <a:pPr>
              <a:buFont typeface="Arial" panose="020B0604020202020204" pitchFamily="34" charset="0"/>
              <a:buChar char="•"/>
            </a:pPr>
            <a:endParaRPr lang="tr-TR" dirty="0">
              <a:latin typeface="Calibri" panose="020F0502020204030204" pitchFamily="34" charset="0"/>
              <a:cs typeface="Calibri" panose="020F0502020204030204" pitchFamily="34" charset="0"/>
            </a:endParaRPr>
          </a:p>
          <a:p>
            <a:pPr>
              <a:buFont typeface="Arial" panose="020B0604020202020204" pitchFamily="34" charset="0"/>
              <a:buChar char="•"/>
            </a:pPr>
            <a:r>
              <a:rPr lang="tr-TR" dirty="0">
                <a:latin typeface="Calibri" panose="020F0502020204030204" pitchFamily="34" charset="0"/>
                <a:cs typeface="Calibri" panose="020F0502020204030204" pitchFamily="34" charset="0"/>
              </a:rPr>
              <a:t>Yüksek düzeyde zihinsel performansa sahiptirler. </a:t>
            </a:r>
          </a:p>
        </p:txBody>
      </p:sp>
      <p:sp>
        <p:nvSpPr>
          <p:cNvPr id="4" name="Slayt Numarası Yer Tutucusu 3">
            <a:extLst>
              <a:ext uri="{FF2B5EF4-FFF2-40B4-BE49-F238E27FC236}">
                <a16:creationId xmlns:a16="http://schemas.microsoft.com/office/drawing/2014/main" id="{0BE3B273-C0F0-9442-85A8-7811220180A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a:p>
        </p:txBody>
      </p:sp>
      <p:pic>
        <p:nvPicPr>
          <p:cNvPr id="1026" name="Picture 2" descr="Artificial Intelligence: A Modern Approach Machine Learning Deep Learning,  PNG, 512x512px, Artificial Intelligence, Analytics, Andrew Ng,">
            <a:extLst>
              <a:ext uri="{FF2B5EF4-FFF2-40B4-BE49-F238E27FC236}">
                <a16:creationId xmlns:a16="http://schemas.microsoft.com/office/drawing/2014/main" id="{FBE44092-217E-5F4A-887A-536806BC5B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365" r="25935"/>
          <a:stretch/>
        </p:blipFill>
        <p:spPr bwMode="auto">
          <a:xfrm>
            <a:off x="0" y="3538340"/>
            <a:ext cx="1254034" cy="1607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5263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29C6D8-8A76-BE4B-8DB7-76FF66F0EF85}"/>
              </a:ext>
            </a:extLst>
          </p:cNvPr>
          <p:cNvSpPr>
            <a:spLocks noGrp="1"/>
          </p:cNvSpPr>
          <p:nvPr>
            <p:ph type="title"/>
          </p:nvPr>
        </p:nvSpPr>
        <p:spPr/>
        <p:txBody>
          <a:bodyPr/>
          <a:lstStyle/>
          <a:p>
            <a:r>
              <a:rPr lang="tr-TR" dirty="0">
                <a:latin typeface="Calibri" panose="020F0502020204030204" pitchFamily="34" charset="0"/>
                <a:cs typeface="Calibri" panose="020F0502020204030204" pitchFamily="34" charset="0"/>
              </a:rPr>
              <a:t>2. Özel Akademik Yetenek</a:t>
            </a:r>
            <a:endParaRPr lang="tr-TR" dirty="0"/>
          </a:p>
        </p:txBody>
      </p:sp>
      <p:sp>
        <p:nvSpPr>
          <p:cNvPr id="3" name="Metin Yer Tutucusu 2">
            <a:extLst>
              <a:ext uri="{FF2B5EF4-FFF2-40B4-BE49-F238E27FC236}">
                <a16:creationId xmlns:a16="http://schemas.microsoft.com/office/drawing/2014/main" id="{75EC25C9-D69C-4049-9320-E795090AE037}"/>
              </a:ext>
            </a:extLst>
          </p:cNvPr>
          <p:cNvSpPr>
            <a:spLocks noGrp="1"/>
          </p:cNvSpPr>
          <p:nvPr>
            <p:ph type="body" idx="1"/>
          </p:nvPr>
        </p:nvSpPr>
        <p:spPr>
          <a:xfrm>
            <a:off x="855300" y="1506350"/>
            <a:ext cx="7549084" cy="2835900"/>
          </a:xfrm>
        </p:spPr>
        <p:txBody>
          <a:bodyPr/>
          <a:lstStyle/>
          <a:p>
            <a:pPr>
              <a:buFont typeface="Arial" panose="020B0604020202020204" pitchFamily="34" charset="0"/>
              <a:buChar char="•"/>
            </a:pPr>
            <a:r>
              <a:rPr lang="tr-TR" dirty="0">
                <a:latin typeface="Calibri" panose="020F0502020204030204" pitchFamily="34" charset="0"/>
                <a:cs typeface="Calibri" panose="020F0502020204030204" pitchFamily="34" charset="0"/>
              </a:rPr>
              <a:t>Başarı ve yetenek testlerinden yüksek puan almaktadırlar.</a:t>
            </a:r>
          </a:p>
          <a:p>
            <a:pPr>
              <a:buFont typeface="Arial" panose="020B0604020202020204" pitchFamily="34" charset="0"/>
              <a:buChar char="•"/>
            </a:pPr>
            <a:r>
              <a:rPr lang="tr-TR" dirty="0">
                <a:latin typeface="Calibri" panose="020F0502020204030204" pitchFamily="34" charset="0"/>
                <a:cs typeface="Calibri" panose="020F0502020204030204" pitchFamily="34" charset="0"/>
              </a:rPr>
              <a:t>Matematik  veya dil gibi özel bir alanda yeteneklidirler.</a:t>
            </a:r>
          </a:p>
          <a:p>
            <a:pPr>
              <a:buFont typeface="Arial" panose="020B0604020202020204" pitchFamily="34" charset="0"/>
              <a:buChar char="•"/>
            </a:pPr>
            <a:r>
              <a:rPr lang="tr-TR" dirty="0">
                <a:latin typeface="Calibri" panose="020F0502020204030204" pitchFamily="34" charset="0"/>
                <a:cs typeface="Calibri" panose="020F0502020204030204" pitchFamily="34" charset="0"/>
              </a:rPr>
              <a:t>Özel yetenekli olduğu alanda yüksek performans gösterirken diğer alanlarda akranlarına benzer düzeyde performans gösterebilirler.</a:t>
            </a:r>
          </a:p>
        </p:txBody>
      </p:sp>
      <p:sp>
        <p:nvSpPr>
          <p:cNvPr id="4" name="Slayt Numarası Yer Tutucusu 3">
            <a:extLst>
              <a:ext uri="{FF2B5EF4-FFF2-40B4-BE49-F238E27FC236}">
                <a16:creationId xmlns:a16="http://schemas.microsoft.com/office/drawing/2014/main" id="{F9B967EB-FCB6-7D48-811B-36F92645083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a:p>
        </p:txBody>
      </p:sp>
      <p:pic>
        <p:nvPicPr>
          <p:cNvPr id="2050" name="Picture 2" descr="Abacus Mathematics Clip Art - Intelligent Png Clipart - Free Transparent  PNG Clipart Images Download">
            <a:extLst>
              <a:ext uri="{FF2B5EF4-FFF2-40B4-BE49-F238E27FC236}">
                <a16:creationId xmlns:a16="http://schemas.microsoft.com/office/drawing/2014/main" id="{D856A164-F44C-DD44-8F73-D1B552B6AE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50857"/>
            <a:ext cx="1245326" cy="1564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8338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F71E5046-8DDD-E040-80AD-E241EAD1FF07}"/>
              </a:ext>
            </a:extLst>
          </p:cNvPr>
          <p:cNvSpPr>
            <a:spLocks noGrp="1"/>
          </p:cNvSpPr>
          <p:nvPr>
            <p:ph type="body" idx="1"/>
          </p:nvPr>
        </p:nvSpPr>
        <p:spPr>
          <a:xfrm>
            <a:off x="855300" y="1506350"/>
            <a:ext cx="6982414" cy="2593377"/>
          </a:xfrm>
        </p:spPr>
        <p:txBody>
          <a:bodyPr/>
          <a:lstStyle/>
          <a:p>
            <a:pPr marL="101600" indent="0" algn="just">
              <a:buNone/>
            </a:pPr>
            <a:r>
              <a:rPr lang="tr-TR" dirty="0">
                <a:latin typeface="Calibri" panose="020F0502020204030204" pitchFamily="34" charset="0"/>
                <a:cs typeface="Calibri" panose="020F0502020204030204" pitchFamily="34" charset="0"/>
              </a:rPr>
              <a:t>Aynı zeka bölümüne sahip iki üstün yetenekli çocuk da birbirinden farklı üstün yetenekliliğe ait özellikler gösterebilmektedir. Yani üstün yeteneklilik tipleri birbirinden farklıdır. Bu nedenle de çocukların iyi bir değerlendirmesi yapılarak güçlü yönlerinin hangi alanlarda olduğu belirlenmelidir. </a:t>
            </a:r>
          </a:p>
        </p:txBody>
      </p:sp>
      <p:sp>
        <p:nvSpPr>
          <p:cNvPr id="4" name="Slayt Numarası Yer Tutucusu 3">
            <a:extLst>
              <a:ext uri="{FF2B5EF4-FFF2-40B4-BE49-F238E27FC236}">
                <a16:creationId xmlns:a16="http://schemas.microsoft.com/office/drawing/2014/main" id="{A55B5DD8-1A8E-0C45-BF25-D5DE94ADB3A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Tree>
    <p:extLst>
      <p:ext uri="{BB962C8B-B14F-4D97-AF65-F5344CB8AC3E}">
        <p14:creationId xmlns:p14="http://schemas.microsoft.com/office/powerpoint/2010/main" val="42406283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24DF19E-6150-AF44-B61C-1F2E0F9078F8}"/>
              </a:ext>
            </a:extLst>
          </p:cNvPr>
          <p:cNvSpPr>
            <a:spLocks noGrp="1"/>
          </p:cNvSpPr>
          <p:nvPr>
            <p:ph type="title"/>
          </p:nvPr>
        </p:nvSpPr>
        <p:spPr>
          <a:xfrm>
            <a:off x="855299" y="836000"/>
            <a:ext cx="7234963" cy="396300"/>
          </a:xfrm>
        </p:spPr>
        <p:txBody>
          <a:bodyPr/>
          <a:lstStyle/>
          <a:p>
            <a:r>
              <a:rPr lang="tr-TR" dirty="0">
                <a:latin typeface="Calibri" panose="020F0502020204030204" pitchFamily="34" charset="0"/>
                <a:cs typeface="Calibri" panose="020F0502020204030204" pitchFamily="34" charset="0"/>
              </a:rPr>
              <a:t>3. Yaratıcılık ve üretken düşünce yeteneği</a:t>
            </a:r>
            <a:endParaRPr lang="tr-TR" dirty="0"/>
          </a:p>
        </p:txBody>
      </p:sp>
      <p:sp>
        <p:nvSpPr>
          <p:cNvPr id="3" name="Metin Yer Tutucusu 2">
            <a:extLst>
              <a:ext uri="{FF2B5EF4-FFF2-40B4-BE49-F238E27FC236}">
                <a16:creationId xmlns:a16="http://schemas.microsoft.com/office/drawing/2014/main" id="{E969A76E-5377-0941-94F4-34A76BBC5C82}"/>
              </a:ext>
            </a:extLst>
          </p:cNvPr>
          <p:cNvSpPr>
            <a:spLocks noGrp="1"/>
          </p:cNvSpPr>
          <p:nvPr>
            <p:ph type="body" idx="1"/>
          </p:nvPr>
        </p:nvSpPr>
        <p:spPr>
          <a:xfrm>
            <a:off x="855299" y="1506350"/>
            <a:ext cx="6816951" cy="2835900"/>
          </a:xfrm>
        </p:spPr>
        <p:txBody>
          <a:bodyPr/>
          <a:lstStyle/>
          <a:p>
            <a:pPr>
              <a:buFont typeface="Arial" panose="020B0604020202020204" pitchFamily="34" charset="0"/>
              <a:buChar char="•"/>
            </a:pPr>
            <a:r>
              <a:rPr lang="tr-TR" dirty="0">
                <a:latin typeface="Calibri" panose="020F0502020204030204" pitchFamily="34" charset="0"/>
                <a:cs typeface="Calibri" panose="020F0502020204030204" pitchFamily="34" charset="0"/>
              </a:rPr>
              <a:t>Birbirinden bağımsız gibi görünen durumlar arasında yaratıcı ilişkiler kurabilmektedirler.</a:t>
            </a:r>
          </a:p>
          <a:p>
            <a:pPr>
              <a:buFont typeface="Arial" panose="020B0604020202020204" pitchFamily="34" charset="0"/>
              <a:buChar char="•"/>
            </a:pPr>
            <a:r>
              <a:rPr lang="tr-TR" dirty="0">
                <a:latin typeface="Calibri" panose="020F0502020204030204" pitchFamily="34" charset="0"/>
                <a:cs typeface="Calibri" panose="020F0502020204030204" pitchFamily="34" charset="0"/>
              </a:rPr>
              <a:t>Yeni fikirler, nesneler ve kavramlar arasında bağlantı kurabilirler. </a:t>
            </a:r>
          </a:p>
          <a:p>
            <a:pPr>
              <a:buFont typeface="Arial" panose="020B0604020202020204" pitchFamily="34" charset="0"/>
              <a:buChar char="•"/>
            </a:pPr>
            <a:r>
              <a:rPr lang="tr-TR" dirty="0">
                <a:latin typeface="Calibri" panose="020F0502020204030204" pitchFamily="34" charset="0"/>
                <a:cs typeface="Calibri" panose="020F0502020204030204" pitchFamily="34" charset="0"/>
              </a:rPr>
              <a:t>Yaratıcı çözüm önerileri sunabilirler.</a:t>
            </a:r>
          </a:p>
        </p:txBody>
      </p:sp>
      <p:sp>
        <p:nvSpPr>
          <p:cNvPr id="4" name="Slayt Numarası Yer Tutucusu 3">
            <a:extLst>
              <a:ext uri="{FF2B5EF4-FFF2-40B4-BE49-F238E27FC236}">
                <a16:creationId xmlns:a16="http://schemas.microsoft.com/office/drawing/2014/main" id="{1B090F6D-C500-1546-8344-033F4D06F08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30</a:t>
            </a:fld>
            <a:endParaRPr lang="en"/>
          </a:p>
        </p:txBody>
      </p:sp>
      <p:pic>
        <p:nvPicPr>
          <p:cNvPr id="3084" name="Picture 12" descr="Creative Icon Png #303725 - Free Icons Library">
            <a:extLst>
              <a:ext uri="{FF2B5EF4-FFF2-40B4-BE49-F238E27FC236}">
                <a16:creationId xmlns:a16="http://schemas.microsoft.com/office/drawing/2014/main" id="{FC3FA2AE-7304-4E41-85A1-B1717C06C8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60706"/>
            <a:ext cx="1210491" cy="1482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0100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257DE34-FC6C-6F4C-A016-303F38C37096}"/>
              </a:ext>
            </a:extLst>
          </p:cNvPr>
          <p:cNvSpPr>
            <a:spLocks noGrp="1"/>
          </p:cNvSpPr>
          <p:nvPr>
            <p:ph type="title"/>
          </p:nvPr>
        </p:nvSpPr>
        <p:spPr/>
        <p:txBody>
          <a:bodyPr/>
          <a:lstStyle/>
          <a:p>
            <a:r>
              <a:rPr lang="tr-TR" dirty="0">
                <a:latin typeface="Calibri" panose="020F0502020204030204" pitchFamily="34" charset="0"/>
                <a:cs typeface="Calibri" panose="020F0502020204030204" pitchFamily="34" charset="0"/>
              </a:rPr>
              <a:t>4. Liderlik yeteneği</a:t>
            </a:r>
            <a:endParaRPr lang="tr-TR" dirty="0"/>
          </a:p>
        </p:txBody>
      </p:sp>
      <p:sp>
        <p:nvSpPr>
          <p:cNvPr id="3" name="Metin Yer Tutucusu 2">
            <a:extLst>
              <a:ext uri="{FF2B5EF4-FFF2-40B4-BE49-F238E27FC236}">
                <a16:creationId xmlns:a16="http://schemas.microsoft.com/office/drawing/2014/main" id="{F6F8E593-787C-AA42-9663-DDA64F7C8301}"/>
              </a:ext>
            </a:extLst>
          </p:cNvPr>
          <p:cNvSpPr>
            <a:spLocks noGrp="1"/>
          </p:cNvSpPr>
          <p:nvPr>
            <p:ph type="body" idx="1"/>
          </p:nvPr>
        </p:nvSpPr>
        <p:spPr>
          <a:xfrm>
            <a:off x="376941" y="1602144"/>
            <a:ext cx="8027443" cy="2835900"/>
          </a:xfrm>
        </p:spPr>
        <p:txBody>
          <a:bodyPr/>
          <a:lstStyle/>
          <a:p>
            <a:pPr>
              <a:buFont typeface="Arial" panose="020B0604020202020204" pitchFamily="34" charset="0"/>
              <a:buChar char="•"/>
            </a:pPr>
            <a:r>
              <a:rPr lang="tr-TR" dirty="0">
                <a:latin typeface="Calibri" panose="020F0502020204030204" pitchFamily="34" charset="0"/>
                <a:cs typeface="Calibri" panose="020F0502020204030204" pitchFamily="34" charset="0"/>
              </a:rPr>
              <a:t>Bir grubu yönlendirebilme becerisine sahiptirler.</a:t>
            </a:r>
          </a:p>
          <a:p>
            <a:pPr>
              <a:buFont typeface="Arial" panose="020B0604020202020204" pitchFamily="34" charset="0"/>
              <a:buChar char="•"/>
            </a:pPr>
            <a:r>
              <a:rPr lang="tr-TR" dirty="0">
                <a:latin typeface="Calibri" panose="020F0502020204030204" pitchFamily="34" charset="0"/>
                <a:cs typeface="Calibri" panose="020F0502020204030204" pitchFamily="34" charset="0"/>
              </a:rPr>
              <a:t>Oyun, takım ve yarışma gruplarının içerisinde lider özellikleri göstererek grubu yönetebilirler. </a:t>
            </a:r>
          </a:p>
          <a:p>
            <a:pPr>
              <a:buFont typeface="Arial" panose="020B0604020202020204" pitchFamily="34" charset="0"/>
              <a:buChar char="•"/>
            </a:pPr>
            <a:r>
              <a:rPr lang="tr-TR" dirty="0">
                <a:latin typeface="Calibri" panose="020F0502020204030204" pitchFamily="34" charset="0"/>
                <a:cs typeface="Calibri" panose="020F0502020204030204" pitchFamily="34" charset="0"/>
              </a:rPr>
              <a:t>Kişilerarası iletişimleri oldukça etkili ve sosyal özellikleri güçlüdür.</a:t>
            </a:r>
          </a:p>
          <a:p>
            <a:pPr>
              <a:buFont typeface="Arial" panose="020B0604020202020204" pitchFamily="34" charset="0"/>
              <a:buChar char="•"/>
            </a:pPr>
            <a:endParaRPr lang="tr-TR" dirty="0">
              <a:latin typeface="Calibri" panose="020F0502020204030204" pitchFamily="34" charset="0"/>
              <a:cs typeface="Calibri" panose="020F0502020204030204" pitchFamily="34" charset="0"/>
            </a:endParaRPr>
          </a:p>
          <a:p>
            <a:pPr>
              <a:buFont typeface="Arial" panose="020B0604020202020204" pitchFamily="34" charset="0"/>
              <a:buChar char="•"/>
            </a:pPr>
            <a:endParaRPr lang="tr-TR" dirty="0">
              <a:latin typeface="Calibri" panose="020F0502020204030204" pitchFamily="34" charset="0"/>
              <a:cs typeface="Calibri" panose="020F0502020204030204" pitchFamily="34" charset="0"/>
            </a:endParaRPr>
          </a:p>
        </p:txBody>
      </p:sp>
      <p:sp>
        <p:nvSpPr>
          <p:cNvPr id="4" name="Slayt Numarası Yer Tutucusu 3">
            <a:extLst>
              <a:ext uri="{FF2B5EF4-FFF2-40B4-BE49-F238E27FC236}">
                <a16:creationId xmlns:a16="http://schemas.microsoft.com/office/drawing/2014/main" id="{6DB4616D-27E6-D045-B532-D064DA06732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31</a:t>
            </a:fld>
            <a:endParaRPr lang="en"/>
          </a:p>
        </p:txBody>
      </p:sp>
      <p:pic>
        <p:nvPicPr>
          <p:cNvPr id="4098" name="Picture 2" descr="Leadership - Free people icons">
            <a:extLst>
              <a:ext uri="{FF2B5EF4-FFF2-40B4-BE49-F238E27FC236}">
                <a16:creationId xmlns:a16="http://schemas.microsoft.com/office/drawing/2014/main" id="{80ACA7C7-06BF-494F-803C-3CCC4DE0C3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06586"/>
            <a:ext cx="1436914" cy="1436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8669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67C5CFE-6D64-2A43-AD2B-6EB318A00317}"/>
              </a:ext>
            </a:extLst>
          </p:cNvPr>
          <p:cNvSpPr>
            <a:spLocks noGrp="1"/>
          </p:cNvSpPr>
          <p:nvPr>
            <p:ph type="title"/>
          </p:nvPr>
        </p:nvSpPr>
        <p:spPr/>
        <p:txBody>
          <a:bodyPr/>
          <a:lstStyle/>
          <a:p>
            <a:r>
              <a:rPr lang="tr-TR" dirty="0">
                <a:latin typeface="Calibri" panose="020F0502020204030204" pitchFamily="34" charset="0"/>
                <a:cs typeface="Calibri" panose="020F0502020204030204" pitchFamily="34" charset="0"/>
              </a:rPr>
              <a:t>5. Güzel sanatlar yeteneği</a:t>
            </a:r>
            <a:endParaRPr lang="tr-TR" dirty="0"/>
          </a:p>
        </p:txBody>
      </p:sp>
      <p:sp>
        <p:nvSpPr>
          <p:cNvPr id="3" name="Metin Yer Tutucusu 2">
            <a:extLst>
              <a:ext uri="{FF2B5EF4-FFF2-40B4-BE49-F238E27FC236}">
                <a16:creationId xmlns:a16="http://schemas.microsoft.com/office/drawing/2014/main" id="{EF9AC19D-FBD5-A84F-896D-2475270CDCF9}"/>
              </a:ext>
            </a:extLst>
          </p:cNvPr>
          <p:cNvSpPr>
            <a:spLocks noGrp="1"/>
          </p:cNvSpPr>
          <p:nvPr>
            <p:ph type="body" idx="1"/>
          </p:nvPr>
        </p:nvSpPr>
        <p:spPr/>
        <p:txBody>
          <a:bodyPr/>
          <a:lstStyle/>
          <a:p>
            <a:pPr>
              <a:buFont typeface="Arial" panose="020B0604020202020204" pitchFamily="34" charset="0"/>
              <a:buChar char="•"/>
            </a:pPr>
            <a:r>
              <a:rPr lang="tr-TR" dirty="0">
                <a:latin typeface="Calibri" panose="020F0502020204030204" pitchFamily="34" charset="0"/>
                <a:cs typeface="Calibri" panose="020F0502020204030204" pitchFamily="34" charset="0"/>
              </a:rPr>
              <a:t>Resim, müzik, drama, tiyatro gibi farklı sanat dallarında üstün bir yeteneğe sahiptirler.</a:t>
            </a:r>
          </a:p>
          <a:p>
            <a:pPr>
              <a:buFont typeface="Arial" panose="020B0604020202020204" pitchFamily="34" charset="0"/>
              <a:buChar char="•"/>
            </a:pPr>
            <a:r>
              <a:rPr lang="tr-TR" dirty="0">
                <a:latin typeface="Calibri" panose="020F0502020204030204" pitchFamily="34" charset="0"/>
                <a:cs typeface="Calibri" panose="020F0502020204030204" pitchFamily="34" charset="0"/>
              </a:rPr>
              <a:t>Sanat dallarının birinde veya birden fazlasında yetenekleri olabilir. </a:t>
            </a:r>
          </a:p>
          <a:p>
            <a:pPr>
              <a:buFont typeface="Arial" panose="020B0604020202020204" pitchFamily="34" charset="0"/>
              <a:buChar char="•"/>
            </a:pPr>
            <a:endParaRPr lang="tr-TR" dirty="0">
              <a:latin typeface="Calibri" panose="020F0502020204030204" pitchFamily="34" charset="0"/>
              <a:cs typeface="Calibri" panose="020F0502020204030204" pitchFamily="34" charset="0"/>
            </a:endParaRPr>
          </a:p>
        </p:txBody>
      </p:sp>
      <p:sp>
        <p:nvSpPr>
          <p:cNvPr id="4" name="Slayt Numarası Yer Tutucusu 3">
            <a:extLst>
              <a:ext uri="{FF2B5EF4-FFF2-40B4-BE49-F238E27FC236}">
                <a16:creationId xmlns:a16="http://schemas.microsoft.com/office/drawing/2014/main" id="{93B3C8BD-417A-0846-B368-BA466B40FD9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32</a:t>
            </a:fld>
            <a:endParaRPr lang="en"/>
          </a:p>
        </p:txBody>
      </p:sp>
      <p:pic>
        <p:nvPicPr>
          <p:cNvPr id="5122" name="Picture 2" descr="Paint board and brush - Free art icons">
            <a:extLst>
              <a:ext uri="{FF2B5EF4-FFF2-40B4-BE49-F238E27FC236}">
                <a16:creationId xmlns:a16="http://schemas.microsoft.com/office/drawing/2014/main" id="{F2CB8EB5-F09E-DF4F-8E05-36405A398C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0" y="3628209"/>
            <a:ext cx="1515291" cy="1515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5603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D12C4F1-DDD2-5743-AD23-C7B6CA9DAAD5}"/>
              </a:ext>
            </a:extLst>
          </p:cNvPr>
          <p:cNvSpPr>
            <a:spLocks noGrp="1"/>
          </p:cNvSpPr>
          <p:nvPr>
            <p:ph type="title"/>
          </p:nvPr>
        </p:nvSpPr>
        <p:spPr/>
        <p:txBody>
          <a:bodyPr/>
          <a:lstStyle/>
          <a:p>
            <a:r>
              <a:rPr lang="tr-TR" dirty="0">
                <a:latin typeface="Calibri" panose="020F0502020204030204" pitchFamily="34" charset="0"/>
                <a:cs typeface="Calibri" panose="020F0502020204030204" pitchFamily="34" charset="0"/>
              </a:rPr>
              <a:t>6. </a:t>
            </a:r>
            <a:r>
              <a:rPr lang="tr-TR" dirty="0" err="1">
                <a:latin typeface="Calibri" panose="020F0502020204030204" pitchFamily="34" charset="0"/>
                <a:cs typeface="Calibri" panose="020F0502020204030204" pitchFamily="34" charset="0"/>
              </a:rPr>
              <a:t>Psikomotor</a:t>
            </a:r>
            <a:r>
              <a:rPr lang="tr-TR" dirty="0">
                <a:latin typeface="Calibri" panose="020F0502020204030204" pitchFamily="34" charset="0"/>
                <a:cs typeface="Calibri" panose="020F0502020204030204" pitchFamily="34" charset="0"/>
              </a:rPr>
              <a:t> yetenek</a:t>
            </a:r>
          </a:p>
        </p:txBody>
      </p:sp>
      <p:sp>
        <p:nvSpPr>
          <p:cNvPr id="3" name="Metin Yer Tutucusu 2">
            <a:extLst>
              <a:ext uri="{FF2B5EF4-FFF2-40B4-BE49-F238E27FC236}">
                <a16:creationId xmlns:a16="http://schemas.microsoft.com/office/drawing/2014/main" id="{97C44929-791F-3D48-8E46-B0A7025613B3}"/>
              </a:ext>
            </a:extLst>
          </p:cNvPr>
          <p:cNvSpPr>
            <a:spLocks noGrp="1"/>
          </p:cNvSpPr>
          <p:nvPr>
            <p:ph type="body" idx="1"/>
          </p:nvPr>
        </p:nvSpPr>
        <p:spPr>
          <a:xfrm>
            <a:off x="855300" y="1506350"/>
            <a:ext cx="8166780" cy="2835900"/>
          </a:xfrm>
        </p:spPr>
        <p:txBody>
          <a:bodyPr/>
          <a:lstStyle/>
          <a:p>
            <a:pPr>
              <a:buFont typeface="Arial" panose="020B0604020202020204" pitchFamily="34" charset="0"/>
              <a:buChar char="•"/>
            </a:pPr>
            <a:r>
              <a:rPr lang="tr-TR" dirty="0">
                <a:latin typeface="Calibri" panose="020F0502020204030204" pitchFamily="34" charset="0"/>
                <a:cs typeface="Calibri" panose="020F0502020204030204" pitchFamily="34" charset="0"/>
              </a:rPr>
              <a:t>Vücudunu aktif kullanabilmektedirler.</a:t>
            </a:r>
          </a:p>
          <a:p>
            <a:pPr>
              <a:buFont typeface="Arial" panose="020B0604020202020204" pitchFamily="34" charset="0"/>
              <a:buChar char="•"/>
            </a:pPr>
            <a:r>
              <a:rPr lang="tr-TR" dirty="0">
                <a:latin typeface="Calibri" panose="020F0502020204030204" pitchFamily="34" charset="0"/>
                <a:cs typeface="Calibri" panose="020F0502020204030204" pitchFamily="34" charset="0"/>
              </a:rPr>
              <a:t>Hız, kuvvet, koordinasyon ve denge gibi motor becerilerde yüksek performansa sahiptirler. </a:t>
            </a:r>
          </a:p>
          <a:p>
            <a:pPr>
              <a:buFont typeface="Arial" panose="020B0604020202020204" pitchFamily="34" charset="0"/>
              <a:buChar char="•"/>
            </a:pPr>
            <a:r>
              <a:rPr lang="tr-TR" dirty="0">
                <a:latin typeface="Calibri" panose="020F0502020204030204" pitchFamily="34" charset="0"/>
                <a:cs typeface="Calibri" panose="020F0502020204030204" pitchFamily="34" charset="0"/>
              </a:rPr>
              <a:t>Jimnastik, yüzme, atletizm ve dans gibi farklı motor yetenek gerektiren alanların birinde veya birkaçında yeteneklidirler.</a:t>
            </a:r>
          </a:p>
          <a:p>
            <a:pPr>
              <a:buFont typeface="Arial" panose="020B0604020202020204" pitchFamily="34" charset="0"/>
              <a:buChar char="•"/>
            </a:pPr>
            <a:endParaRPr lang="tr-TR" dirty="0">
              <a:latin typeface="Calibri" panose="020F0502020204030204" pitchFamily="34" charset="0"/>
              <a:cs typeface="Calibri" panose="020F0502020204030204" pitchFamily="34" charset="0"/>
            </a:endParaRPr>
          </a:p>
          <a:p>
            <a:pPr>
              <a:buFont typeface="Arial" panose="020B0604020202020204" pitchFamily="34" charset="0"/>
              <a:buChar char="•"/>
            </a:pPr>
            <a:r>
              <a:rPr lang="tr-TR" dirty="0">
                <a:latin typeface="Calibri" panose="020F0502020204030204" pitchFamily="34" charset="0"/>
                <a:cs typeface="Calibri" panose="020F0502020204030204" pitchFamily="34" charset="0"/>
              </a:rPr>
              <a:t> </a:t>
            </a:r>
            <a:endParaRPr lang="tr-TR" dirty="0"/>
          </a:p>
        </p:txBody>
      </p:sp>
      <p:sp>
        <p:nvSpPr>
          <p:cNvPr id="4" name="Slayt Numarası Yer Tutucusu 3">
            <a:extLst>
              <a:ext uri="{FF2B5EF4-FFF2-40B4-BE49-F238E27FC236}">
                <a16:creationId xmlns:a16="http://schemas.microsoft.com/office/drawing/2014/main" id="{773C0C5B-AA3E-8F43-B55E-1F196389AAC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33</a:t>
            </a:fld>
            <a:endParaRPr lang="en"/>
          </a:p>
        </p:txBody>
      </p:sp>
      <p:pic>
        <p:nvPicPr>
          <p:cNvPr id="6146" name="Picture 2" descr="Celebration, dance, dancer, party icon">
            <a:extLst>
              <a:ext uri="{FF2B5EF4-FFF2-40B4-BE49-F238E27FC236}">
                <a16:creationId xmlns:a16="http://schemas.microsoft.com/office/drawing/2014/main" id="{DB2A273E-D87D-5947-854A-BE4857B6DF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505695"/>
            <a:ext cx="1561556" cy="1561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37900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8B052E6F-A213-6B4F-8FBF-68C14F964CD1}"/>
              </a:ext>
            </a:extLst>
          </p:cNvPr>
          <p:cNvSpPr>
            <a:spLocks noGrp="1"/>
          </p:cNvSpPr>
          <p:nvPr>
            <p:ph type="body" idx="1"/>
          </p:nvPr>
        </p:nvSpPr>
        <p:spPr>
          <a:xfrm>
            <a:off x="714623" y="1153800"/>
            <a:ext cx="6222508" cy="3128054"/>
          </a:xfrm>
        </p:spPr>
        <p:txBody>
          <a:bodyPr/>
          <a:lstStyle/>
          <a:p>
            <a:pPr algn="just"/>
            <a:r>
              <a:rPr lang="tr-TR" dirty="0">
                <a:latin typeface="Calibri" panose="020F0502020204030204" pitchFamily="34" charset="0"/>
                <a:cs typeface="Calibri" panose="020F0502020204030204" pitchFamily="34" charset="0"/>
              </a:rPr>
              <a:t>Altı yetenek alanı göz önünde bulundurulduğunda çocukların yetenekleri bir alanda olabileceği gibi birden fazla alanda da olabilmektedir. </a:t>
            </a:r>
          </a:p>
          <a:p>
            <a:pPr algn="just"/>
            <a:endParaRPr lang="tr-TR" dirty="0">
              <a:latin typeface="Calibri" panose="020F0502020204030204" pitchFamily="34" charset="0"/>
              <a:cs typeface="Calibri" panose="020F0502020204030204" pitchFamily="34" charset="0"/>
            </a:endParaRPr>
          </a:p>
          <a:p>
            <a:pPr algn="just"/>
            <a:r>
              <a:rPr lang="tr-TR" dirty="0">
                <a:latin typeface="Calibri" panose="020F0502020204030204" pitchFamily="34" charset="0"/>
                <a:cs typeface="Calibri" panose="020F0502020204030204" pitchFamily="34" charset="0"/>
              </a:rPr>
              <a:t>Örneğin; özel akademik yeteneğe ve motor alanda yeteneğe sahip olma ya da genel zihinsel yetenek ve liderlik gibi </a:t>
            </a:r>
            <a:r>
              <a:rPr lang="tr-TR" dirty="0" smtClean="0">
                <a:latin typeface="Calibri" panose="020F0502020204030204" pitchFamily="34" charset="0"/>
                <a:cs typeface="Calibri" panose="020F0502020204030204" pitchFamily="34" charset="0"/>
              </a:rPr>
              <a:t>olabilir</a:t>
            </a:r>
            <a:endParaRPr lang="tr-TR" dirty="0">
              <a:latin typeface="Calibri" panose="020F0502020204030204" pitchFamily="34" charset="0"/>
              <a:cs typeface="Calibri" panose="020F0502020204030204" pitchFamily="34" charset="0"/>
            </a:endParaRPr>
          </a:p>
        </p:txBody>
      </p:sp>
      <p:sp>
        <p:nvSpPr>
          <p:cNvPr id="4" name="Slayt Numarası Yer Tutucusu 3">
            <a:extLst>
              <a:ext uri="{FF2B5EF4-FFF2-40B4-BE49-F238E27FC236}">
                <a16:creationId xmlns:a16="http://schemas.microsoft.com/office/drawing/2014/main" id="{BC56F199-AE7B-BE4F-AE50-D60570D4991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34</a:t>
            </a:fld>
            <a:endParaRPr lang="en"/>
          </a:p>
        </p:txBody>
      </p:sp>
    </p:spTree>
    <p:extLst>
      <p:ext uri="{BB962C8B-B14F-4D97-AF65-F5344CB8AC3E}">
        <p14:creationId xmlns:p14="http://schemas.microsoft.com/office/powerpoint/2010/main" val="35355593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06D7FA5-5C9A-FB4C-A5F8-446488431BBF}"/>
              </a:ext>
            </a:extLst>
          </p:cNvPr>
          <p:cNvSpPr>
            <a:spLocks noGrp="1"/>
          </p:cNvSpPr>
          <p:nvPr>
            <p:ph type="title"/>
          </p:nvPr>
        </p:nvSpPr>
        <p:spPr>
          <a:xfrm>
            <a:off x="855299" y="836000"/>
            <a:ext cx="7798843" cy="396300"/>
          </a:xfrm>
        </p:spPr>
        <p:txBody>
          <a:bodyPr/>
          <a:lstStyle/>
          <a:p>
            <a:r>
              <a:rPr lang="tr-TR" dirty="0" err="1">
                <a:latin typeface="Calibri" panose="020F0502020204030204" pitchFamily="34" charset="0"/>
                <a:cs typeface="Calibri" panose="020F0502020204030204" pitchFamily="34" charset="0"/>
              </a:rPr>
              <a:t>Tannenbaum’un</a:t>
            </a:r>
            <a:r>
              <a:rPr lang="tr-TR" dirty="0">
                <a:latin typeface="Calibri" panose="020F0502020204030204" pitchFamily="34" charset="0"/>
                <a:cs typeface="Calibri" panose="020F0502020204030204" pitchFamily="34" charset="0"/>
              </a:rPr>
              <a:t> Yetenek Sınıflaması</a:t>
            </a:r>
          </a:p>
        </p:txBody>
      </p:sp>
      <p:sp>
        <p:nvSpPr>
          <p:cNvPr id="3" name="Metin Yer Tutucusu 2">
            <a:extLst>
              <a:ext uri="{FF2B5EF4-FFF2-40B4-BE49-F238E27FC236}">
                <a16:creationId xmlns:a16="http://schemas.microsoft.com/office/drawing/2014/main" id="{68FA67A4-4548-754A-84CE-BFB2864350A8}"/>
              </a:ext>
            </a:extLst>
          </p:cNvPr>
          <p:cNvSpPr>
            <a:spLocks noGrp="1"/>
          </p:cNvSpPr>
          <p:nvPr>
            <p:ph type="body" idx="1"/>
          </p:nvPr>
        </p:nvSpPr>
        <p:spPr>
          <a:xfrm>
            <a:off x="523107" y="1506350"/>
            <a:ext cx="8097785" cy="3167301"/>
          </a:xfrm>
        </p:spPr>
        <p:txBody>
          <a:bodyPr/>
          <a:lstStyle/>
          <a:p>
            <a:pPr algn="just">
              <a:buFont typeface="Arial" panose="020B0604020202020204" pitchFamily="34" charset="0"/>
              <a:buChar char="•"/>
            </a:pPr>
            <a:r>
              <a:rPr lang="tr-TR" dirty="0" err="1">
                <a:latin typeface="Calibri" panose="020F0502020204030204" pitchFamily="34" charset="0"/>
                <a:cs typeface="Calibri" panose="020F0502020204030204" pitchFamily="34" charset="0"/>
              </a:rPr>
              <a:t>Tannenbaum</a:t>
            </a:r>
            <a:r>
              <a:rPr lang="tr-TR" dirty="0">
                <a:latin typeface="Calibri" panose="020F0502020204030204" pitchFamily="34" charset="0"/>
                <a:cs typeface="Calibri" panose="020F0502020204030204" pitchFamily="34" charset="0"/>
              </a:rPr>
              <a:t> (1983) üstün yetenek türlerini </a:t>
            </a:r>
            <a:r>
              <a:rPr lang="tr-TR" b="1" dirty="0">
                <a:latin typeface="Calibri" panose="020F0502020204030204" pitchFamily="34" charset="0"/>
                <a:cs typeface="Calibri" panose="020F0502020204030204" pitchFamily="34" charset="0"/>
              </a:rPr>
              <a:t>ender, artık, hisseli </a:t>
            </a:r>
            <a:r>
              <a:rPr lang="tr-TR" dirty="0">
                <a:latin typeface="Calibri" panose="020F0502020204030204" pitchFamily="34" charset="0"/>
                <a:cs typeface="Calibri" panose="020F0502020204030204" pitchFamily="34" charset="0"/>
              </a:rPr>
              <a:t>ve </a:t>
            </a:r>
            <a:r>
              <a:rPr lang="tr-TR" b="1" dirty="0">
                <a:latin typeface="Calibri" panose="020F0502020204030204" pitchFamily="34" charset="0"/>
                <a:cs typeface="Calibri" panose="020F0502020204030204" pitchFamily="34" charset="0"/>
              </a:rPr>
              <a:t>tuhaf </a:t>
            </a:r>
            <a:r>
              <a:rPr lang="tr-TR" dirty="0">
                <a:latin typeface="Calibri" panose="020F0502020204030204" pitchFamily="34" charset="0"/>
                <a:cs typeface="Calibri" panose="020F0502020204030204" pitchFamily="34" charset="0"/>
              </a:rPr>
              <a:t>yetenek olmak üzere dört sınıfa ayırmıştır. </a:t>
            </a:r>
          </a:p>
          <a:p>
            <a:pPr algn="just">
              <a:buFont typeface="Arial" panose="020B0604020202020204" pitchFamily="34" charset="0"/>
              <a:buChar char="•"/>
            </a:pPr>
            <a:r>
              <a:rPr lang="tr-TR" dirty="0">
                <a:latin typeface="Calibri" panose="020F0502020204030204" pitchFamily="34" charset="0"/>
                <a:cs typeface="Calibri" panose="020F0502020204030204" pitchFamily="34" charset="0"/>
              </a:rPr>
              <a:t>Bu sınıflama toplumsal ihtiyaçlar ve değerlere bağlı olarak şekillenmektedir. </a:t>
            </a:r>
          </a:p>
          <a:p>
            <a:pPr algn="just">
              <a:buFont typeface="Arial" panose="020B0604020202020204" pitchFamily="34" charset="0"/>
              <a:buChar char="•"/>
            </a:pPr>
            <a:r>
              <a:rPr lang="tr-TR" dirty="0">
                <a:latin typeface="Calibri" panose="020F0502020204030204" pitchFamily="34" charset="0"/>
                <a:cs typeface="Calibri" panose="020F0502020204030204" pitchFamily="34" charset="0"/>
              </a:rPr>
              <a:t>Toplumsal ihtiyaçlar ve değerler de çeşitlilik göstermekte olduğu gibi bir hiyerarşi de söz konusudur. </a:t>
            </a:r>
          </a:p>
          <a:p>
            <a:pPr algn="just">
              <a:buFont typeface="Arial" panose="020B0604020202020204" pitchFamily="34" charset="0"/>
              <a:buChar char="•"/>
            </a:pPr>
            <a:r>
              <a:rPr lang="tr-TR" dirty="0">
                <a:latin typeface="Calibri" panose="020F0502020204030204" pitchFamily="34" charset="0"/>
                <a:cs typeface="Calibri" panose="020F0502020204030204" pitchFamily="34" charset="0"/>
              </a:rPr>
              <a:t>Yeteneklerin toplumsal değeri ise toplumun mesleklere ve yeteneklere ihtiyaçların göre değişmektedir.</a:t>
            </a:r>
          </a:p>
          <a:p>
            <a:pPr marL="101600" indent="0" algn="just">
              <a:buNone/>
            </a:pPr>
            <a:endParaRPr lang="tr-TR" dirty="0">
              <a:latin typeface="Calibri" panose="020F0502020204030204" pitchFamily="34" charset="0"/>
              <a:cs typeface="Calibri" panose="020F0502020204030204" pitchFamily="34" charset="0"/>
            </a:endParaRPr>
          </a:p>
          <a:p>
            <a:pPr marL="101600" indent="0" algn="just">
              <a:buNone/>
            </a:pPr>
            <a:endParaRPr lang="tr-TR" dirty="0">
              <a:latin typeface="Calibri" panose="020F0502020204030204" pitchFamily="34" charset="0"/>
              <a:cs typeface="Calibri" panose="020F0502020204030204" pitchFamily="34" charset="0"/>
            </a:endParaRPr>
          </a:p>
          <a:p>
            <a:pPr algn="just">
              <a:buFont typeface="Arial" panose="020B0604020202020204" pitchFamily="34" charset="0"/>
              <a:buChar char="•"/>
            </a:pPr>
            <a:endParaRPr lang="tr-TR" dirty="0">
              <a:latin typeface="Calibri" panose="020F0502020204030204" pitchFamily="34" charset="0"/>
              <a:cs typeface="Calibri" panose="020F0502020204030204" pitchFamily="34" charset="0"/>
            </a:endParaRPr>
          </a:p>
          <a:p>
            <a:pPr algn="just"/>
            <a:endParaRPr lang="tr-TR" dirty="0">
              <a:latin typeface="Calibri" panose="020F0502020204030204" pitchFamily="34" charset="0"/>
              <a:cs typeface="Calibri" panose="020F0502020204030204" pitchFamily="34" charset="0"/>
            </a:endParaRPr>
          </a:p>
          <a:p>
            <a:pPr algn="just"/>
            <a:endParaRPr lang="tr-TR" dirty="0">
              <a:latin typeface="Calibri" panose="020F0502020204030204" pitchFamily="34" charset="0"/>
              <a:cs typeface="Calibri" panose="020F0502020204030204" pitchFamily="34" charset="0"/>
            </a:endParaRPr>
          </a:p>
        </p:txBody>
      </p:sp>
      <p:sp>
        <p:nvSpPr>
          <p:cNvPr id="4" name="Slayt Numarası Yer Tutucusu 3">
            <a:extLst>
              <a:ext uri="{FF2B5EF4-FFF2-40B4-BE49-F238E27FC236}">
                <a16:creationId xmlns:a16="http://schemas.microsoft.com/office/drawing/2014/main" id="{3558F537-514D-674D-9A9A-528764A0B7D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35</a:t>
            </a:fld>
            <a:endParaRPr lang="en"/>
          </a:p>
        </p:txBody>
      </p:sp>
    </p:spTree>
    <p:extLst>
      <p:ext uri="{BB962C8B-B14F-4D97-AF65-F5344CB8AC3E}">
        <p14:creationId xmlns:p14="http://schemas.microsoft.com/office/powerpoint/2010/main" val="331616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334F75A-52A9-804B-9C0E-A8A24A770909}"/>
              </a:ext>
            </a:extLst>
          </p:cNvPr>
          <p:cNvSpPr>
            <a:spLocks noGrp="1"/>
          </p:cNvSpPr>
          <p:nvPr>
            <p:ph type="title"/>
          </p:nvPr>
        </p:nvSpPr>
        <p:spPr>
          <a:xfrm>
            <a:off x="855300" y="836000"/>
            <a:ext cx="7766186" cy="396300"/>
          </a:xfrm>
        </p:spPr>
        <p:txBody>
          <a:bodyPr/>
          <a:lstStyle/>
          <a:p>
            <a:r>
              <a:rPr lang="tr-TR" dirty="0" err="1">
                <a:latin typeface="Calibri" panose="020F0502020204030204" pitchFamily="34" charset="0"/>
                <a:cs typeface="Calibri" panose="020F0502020204030204" pitchFamily="34" charset="0"/>
              </a:rPr>
              <a:t>Tannenbaum’un</a:t>
            </a:r>
            <a:r>
              <a:rPr lang="tr-TR" dirty="0">
                <a:latin typeface="Calibri" panose="020F0502020204030204" pitchFamily="34" charset="0"/>
                <a:cs typeface="Calibri" panose="020F0502020204030204" pitchFamily="34" charset="0"/>
              </a:rPr>
              <a:t> Yetenek Sınıflaması (Devamı)</a:t>
            </a:r>
            <a:endParaRPr lang="tr-TR" dirty="0"/>
          </a:p>
        </p:txBody>
      </p:sp>
      <p:sp>
        <p:nvSpPr>
          <p:cNvPr id="3" name="Metin Yer Tutucusu 2">
            <a:extLst>
              <a:ext uri="{FF2B5EF4-FFF2-40B4-BE49-F238E27FC236}">
                <a16:creationId xmlns:a16="http://schemas.microsoft.com/office/drawing/2014/main" id="{E55E5D5F-44EF-694C-B5C8-8F1A964F1C21}"/>
              </a:ext>
            </a:extLst>
          </p:cNvPr>
          <p:cNvSpPr>
            <a:spLocks noGrp="1"/>
          </p:cNvSpPr>
          <p:nvPr>
            <p:ph type="body" idx="1"/>
          </p:nvPr>
        </p:nvSpPr>
        <p:spPr>
          <a:xfrm>
            <a:off x="855299" y="1506350"/>
            <a:ext cx="7341643" cy="2835900"/>
          </a:xfrm>
        </p:spPr>
        <p:txBody>
          <a:bodyPr/>
          <a:lstStyle/>
          <a:p>
            <a:pPr marL="101600" indent="0" algn="just">
              <a:buNone/>
            </a:pPr>
            <a:r>
              <a:rPr lang="tr-TR" b="1" dirty="0">
                <a:latin typeface="Calibri" panose="020F0502020204030204" pitchFamily="34" charset="0"/>
                <a:cs typeface="Calibri" panose="020F0502020204030204" pitchFamily="34" charset="0"/>
              </a:rPr>
              <a:t>Ender Yetenekler: </a:t>
            </a:r>
            <a:r>
              <a:rPr lang="tr-TR" dirty="0">
                <a:latin typeface="Calibri" panose="020F0502020204030204" pitchFamily="34" charset="0"/>
                <a:cs typeface="Calibri" panose="020F0502020204030204" pitchFamily="34" charset="0"/>
              </a:rPr>
              <a:t>Çok kısıtlı sayıda  ve toplumun gereksinimlerini karşılamaktadırlar.</a:t>
            </a:r>
          </a:p>
          <a:p>
            <a:pPr marL="101600" indent="0" algn="just">
              <a:buNone/>
            </a:pPr>
            <a:r>
              <a:rPr lang="tr-TR" dirty="0">
                <a:latin typeface="Calibri" panose="020F0502020204030204" pitchFamily="34" charset="0"/>
                <a:cs typeface="Calibri" panose="020F0502020204030204" pitchFamily="34" charset="0"/>
              </a:rPr>
              <a:t>Einstein ve Edison gibi dehalar ender yeteneklerdir ve toplumlar hayati derece ihtiyaç duymaktadırlar. </a:t>
            </a:r>
          </a:p>
          <a:p>
            <a:pPr marL="101600" indent="0" algn="just">
              <a:buNone/>
            </a:pPr>
            <a:endParaRPr lang="tr-TR" dirty="0">
              <a:latin typeface="Calibri" panose="020F0502020204030204" pitchFamily="34" charset="0"/>
              <a:cs typeface="Calibri" panose="020F0502020204030204" pitchFamily="34" charset="0"/>
            </a:endParaRPr>
          </a:p>
          <a:p>
            <a:pPr marL="101600" indent="0" algn="just">
              <a:buNone/>
            </a:pPr>
            <a:endParaRPr lang="tr-TR" dirty="0">
              <a:latin typeface="Calibri" panose="020F0502020204030204" pitchFamily="34" charset="0"/>
              <a:cs typeface="Calibri" panose="020F0502020204030204" pitchFamily="34" charset="0"/>
            </a:endParaRPr>
          </a:p>
          <a:p>
            <a:pPr marL="101600" indent="0" algn="just">
              <a:buNone/>
            </a:pPr>
            <a:endParaRPr lang="tr-TR" dirty="0">
              <a:latin typeface="Calibri" panose="020F0502020204030204" pitchFamily="34" charset="0"/>
              <a:cs typeface="Calibri" panose="020F0502020204030204" pitchFamily="34" charset="0"/>
            </a:endParaRPr>
          </a:p>
        </p:txBody>
      </p:sp>
      <p:sp>
        <p:nvSpPr>
          <p:cNvPr id="4" name="Slayt Numarası Yer Tutucusu 3">
            <a:extLst>
              <a:ext uri="{FF2B5EF4-FFF2-40B4-BE49-F238E27FC236}">
                <a16:creationId xmlns:a16="http://schemas.microsoft.com/office/drawing/2014/main" id="{4C8A1C4D-B027-6142-A48E-52BE313EF7E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36</a:t>
            </a:fld>
            <a:endParaRPr lang="en"/>
          </a:p>
        </p:txBody>
      </p:sp>
    </p:spTree>
    <p:extLst>
      <p:ext uri="{BB962C8B-B14F-4D97-AF65-F5344CB8AC3E}">
        <p14:creationId xmlns:p14="http://schemas.microsoft.com/office/powerpoint/2010/main" val="23866417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DDDC01A-6F5D-CE4A-8CBB-B85CB6EB8E16}"/>
              </a:ext>
            </a:extLst>
          </p:cNvPr>
          <p:cNvSpPr>
            <a:spLocks noGrp="1"/>
          </p:cNvSpPr>
          <p:nvPr>
            <p:ph type="title"/>
          </p:nvPr>
        </p:nvSpPr>
        <p:spPr>
          <a:xfrm>
            <a:off x="855300" y="836000"/>
            <a:ext cx="7831500" cy="396300"/>
          </a:xfrm>
        </p:spPr>
        <p:txBody>
          <a:bodyPr/>
          <a:lstStyle/>
          <a:p>
            <a:r>
              <a:rPr lang="tr-TR" dirty="0" err="1">
                <a:latin typeface="Calibri" panose="020F0502020204030204" pitchFamily="34" charset="0"/>
                <a:cs typeface="Calibri" panose="020F0502020204030204" pitchFamily="34" charset="0"/>
              </a:rPr>
              <a:t>Tannenbaum’un</a:t>
            </a:r>
            <a:r>
              <a:rPr lang="tr-TR" dirty="0">
                <a:latin typeface="Calibri" panose="020F0502020204030204" pitchFamily="34" charset="0"/>
                <a:cs typeface="Calibri" panose="020F0502020204030204" pitchFamily="34" charset="0"/>
              </a:rPr>
              <a:t> Yetenek Sınıflaması (Devamı)</a:t>
            </a:r>
            <a:endParaRPr lang="tr-TR" dirty="0"/>
          </a:p>
        </p:txBody>
      </p:sp>
      <p:sp>
        <p:nvSpPr>
          <p:cNvPr id="3" name="Metin Yer Tutucusu 2">
            <a:extLst>
              <a:ext uri="{FF2B5EF4-FFF2-40B4-BE49-F238E27FC236}">
                <a16:creationId xmlns:a16="http://schemas.microsoft.com/office/drawing/2014/main" id="{CE9770D2-D84F-9E4B-9CAA-3D3F84B0E67C}"/>
              </a:ext>
            </a:extLst>
          </p:cNvPr>
          <p:cNvSpPr>
            <a:spLocks noGrp="1"/>
          </p:cNvSpPr>
          <p:nvPr>
            <p:ph type="body" idx="1"/>
          </p:nvPr>
        </p:nvSpPr>
        <p:spPr/>
        <p:txBody>
          <a:bodyPr/>
          <a:lstStyle/>
          <a:p>
            <a:pPr marL="101600" indent="0">
              <a:buNone/>
            </a:pPr>
            <a:r>
              <a:rPr lang="tr-TR" b="1" dirty="0">
                <a:latin typeface="Calibri" panose="020F0502020204030204" pitchFamily="34" charset="0"/>
                <a:cs typeface="Calibri" panose="020F0502020204030204" pitchFamily="34" charset="0"/>
              </a:rPr>
              <a:t>Artık Yetenekler: </a:t>
            </a:r>
            <a:r>
              <a:rPr lang="tr-TR" dirty="0">
                <a:latin typeface="Calibri" panose="020F0502020204030204" pitchFamily="34" charset="0"/>
                <a:cs typeface="Calibri" panose="020F0502020204030204" pitchFamily="34" charset="0"/>
              </a:rPr>
              <a:t>Bireyler olağanüstü yaratımlarıyla insanların duygularına hitap etmektedirler. Sanat, edebiyat ve müzik gibi alanları kapsamaktadır. </a:t>
            </a:r>
          </a:p>
          <a:p>
            <a:pPr marL="101600" indent="0">
              <a:buNone/>
            </a:pPr>
            <a:endParaRPr lang="tr-TR" dirty="0">
              <a:latin typeface="Calibri" panose="020F0502020204030204" pitchFamily="34" charset="0"/>
              <a:cs typeface="Calibri" panose="020F0502020204030204" pitchFamily="34" charset="0"/>
            </a:endParaRPr>
          </a:p>
          <a:p>
            <a:pPr marL="101600" indent="0">
              <a:buNone/>
            </a:pPr>
            <a:r>
              <a:rPr lang="tr-TR" dirty="0">
                <a:latin typeface="Calibri" panose="020F0502020204030204" pitchFamily="34" charset="0"/>
                <a:cs typeface="Calibri" panose="020F0502020204030204" pitchFamily="34" charset="0"/>
              </a:rPr>
              <a:t>Ender yetenekler gibi fiziksel devamlılığı sağlamak gibi bir özellikleri yoktur.</a:t>
            </a:r>
          </a:p>
          <a:p>
            <a:pPr marL="101600" indent="0">
              <a:buNone/>
            </a:pPr>
            <a:endParaRPr lang="tr-TR" dirty="0">
              <a:latin typeface="Calibri" panose="020F0502020204030204" pitchFamily="34" charset="0"/>
              <a:cs typeface="Calibri" panose="020F0502020204030204" pitchFamily="34" charset="0"/>
            </a:endParaRPr>
          </a:p>
          <a:p>
            <a:pPr marL="101600" indent="0">
              <a:buNone/>
            </a:pPr>
            <a:endParaRPr lang="tr-TR" dirty="0">
              <a:latin typeface="Calibri" panose="020F0502020204030204" pitchFamily="34" charset="0"/>
              <a:cs typeface="Calibri" panose="020F0502020204030204" pitchFamily="34" charset="0"/>
            </a:endParaRPr>
          </a:p>
        </p:txBody>
      </p:sp>
      <p:sp>
        <p:nvSpPr>
          <p:cNvPr id="4" name="Slayt Numarası Yer Tutucusu 3">
            <a:extLst>
              <a:ext uri="{FF2B5EF4-FFF2-40B4-BE49-F238E27FC236}">
                <a16:creationId xmlns:a16="http://schemas.microsoft.com/office/drawing/2014/main" id="{493CB5C1-8398-F04B-B31A-34DC56FFC83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37</a:t>
            </a:fld>
            <a:endParaRPr lang="en"/>
          </a:p>
        </p:txBody>
      </p:sp>
    </p:spTree>
    <p:extLst>
      <p:ext uri="{BB962C8B-B14F-4D97-AF65-F5344CB8AC3E}">
        <p14:creationId xmlns:p14="http://schemas.microsoft.com/office/powerpoint/2010/main" val="3413352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B8B06BE-4B58-F94E-8AC3-3EFA7EC25FD8}"/>
              </a:ext>
            </a:extLst>
          </p:cNvPr>
          <p:cNvSpPr>
            <a:spLocks noGrp="1"/>
          </p:cNvSpPr>
          <p:nvPr>
            <p:ph type="title"/>
          </p:nvPr>
        </p:nvSpPr>
        <p:spPr>
          <a:xfrm>
            <a:off x="855300" y="836000"/>
            <a:ext cx="8288700" cy="396300"/>
          </a:xfrm>
        </p:spPr>
        <p:txBody>
          <a:bodyPr/>
          <a:lstStyle/>
          <a:p>
            <a:r>
              <a:rPr lang="tr-TR" dirty="0" err="1">
                <a:latin typeface="Calibri" panose="020F0502020204030204" pitchFamily="34" charset="0"/>
                <a:cs typeface="Calibri" panose="020F0502020204030204" pitchFamily="34" charset="0"/>
              </a:rPr>
              <a:t>Tannenbaum’un</a:t>
            </a:r>
            <a:r>
              <a:rPr lang="tr-TR" dirty="0">
                <a:latin typeface="Calibri" panose="020F0502020204030204" pitchFamily="34" charset="0"/>
                <a:cs typeface="Calibri" panose="020F0502020204030204" pitchFamily="34" charset="0"/>
              </a:rPr>
              <a:t> Yetenek Sınıflaması (Devamı)</a:t>
            </a:r>
            <a:endParaRPr lang="tr-TR" dirty="0"/>
          </a:p>
        </p:txBody>
      </p:sp>
      <p:sp>
        <p:nvSpPr>
          <p:cNvPr id="3" name="Metin Yer Tutucusu 2">
            <a:extLst>
              <a:ext uri="{FF2B5EF4-FFF2-40B4-BE49-F238E27FC236}">
                <a16:creationId xmlns:a16="http://schemas.microsoft.com/office/drawing/2014/main" id="{FA577F99-9A29-0842-8B31-BE200670516C}"/>
              </a:ext>
            </a:extLst>
          </p:cNvPr>
          <p:cNvSpPr>
            <a:spLocks noGrp="1"/>
          </p:cNvSpPr>
          <p:nvPr>
            <p:ph type="body" idx="1"/>
          </p:nvPr>
        </p:nvSpPr>
        <p:spPr/>
        <p:txBody>
          <a:bodyPr/>
          <a:lstStyle/>
          <a:p>
            <a:pPr marL="101600" indent="0" algn="just">
              <a:buNone/>
            </a:pPr>
            <a:r>
              <a:rPr lang="tr-TR" b="1" dirty="0">
                <a:latin typeface="Calibri" panose="020F0502020204030204" pitchFamily="34" charset="0"/>
                <a:cs typeface="Calibri" panose="020F0502020204030204" pitchFamily="34" charset="0"/>
              </a:rPr>
              <a:t>Hisseli Yetenekler: </a:t>
            </a:r>
            <a:r>
              <a:rPr lang="tr-TR" dirty="0">
                <a:latin typeface="Calibri" panose="020F0502020204030204" pitchFamily="34" charset="0"/>
                <a:cs typeface="Calibri" panose="020F0502020204030204" pitchFamily="34" charset="0"/>
              </a:rPr>
              <a:t>Kamu hizmetinde bulunmaktadırlar. </a:t>
            </a:r>
          </a:p>
          <a:p>
            <a:pPr marL="101600" indent="0" algn="just">
              <a:buNone/>
            </a:pPr>
            <a:r>
              <a:rPr lang="tr-TR" dirty="0">
                <a:latin typeface="Calibri" panose="020F0502020204030204" pitchFamily="34" charset="0"/>
                <a:cs typeface="Calibri" panose="020F0502020204030204" pitchFamily="34" charset="0"/>
              </a:rPr>
              <a:t>Doktorlar, avukatlar ve öğretmenler örnek verilebilir. </a:t>
            </a:r>
          </a:p>
          <a:p>
            <a:pPr marL="101600" indent="0" algn="just">
              <a:buNone/>
            </a:pPr>
            <a:r>
              <a:rPr lang="tr-TR" dirty="0">
                <a:latin typeface="Calibri" panose="020F0502020204030204" pitchFamily="34" charset="0"/>
                <a:cs typeface="Calibri" panose="020F0502020204030204" pitchFamily="34" charset="0"/>
              </a:rPr>
              <a:t>Bu yetenek grupları zamanla özel bir ürün ortaya çıkarılarsa artık ya da ender yetenek grubuna geçebilirler. </a:t>
            </a:r>
          </a:p>
        </p:txBody>
      </p:sp>
      <p:sp>
        <p:nvSpPr>
          <p:cNvPr id="4" name="Slayt Numarası Yer Tutucusu 3">
            <a:extLst>
              <a:ext uri="{FF2B5EF4-FFF2-40B4-BE49-F238E27FC236}">
                <a16:creationId xmlns:a16="http://schemas.microsoft.com/office/drawing/2014/main" id="{3AD8EA28-73DE-1F48-B394-175BF8054ED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38</a:t>
            </a:fld>
            <a:endParaRPr lang="en"/>
          </a:p>
        </p:txBody>
      </p:sp>
    </p:spTree>
    <p:extLst>
      <p:ext uri="{BB962C8B-B14F-4D97-AF65-F5344CB8AC3E}">
        <p14:creationId xmlns:p14="http://schemas.microsoft.com/office/powerpoint/2010/main" val="12904539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8C37528-9970-FB44-B470-0D8245E52C2E}"/>
              </a:ext>
            </a:extLst>
          </p:cNvPr>
          <p:cNvSpPr>
            <a:spLocks noGrp="1"/>
          </p:cNvSpPr>
          <p:nvPr>
            <p:ph type="title"/>
          </p:nvPr>
        </p:nvSpPr>
        <p:spPr>
          <a:xfrm>
            <a:off x="855300" y="836000"/>
            <a:ext cx="8097784" cy="396300"/>
          </a:xfrm>
        </p:spPr>
        <p:txBody>
          <a:bodyPr/>
          <a:lstStyle/>
          <a:p>
            <a:r>
              <a:rPr lang="tr-TR" dirty="0" err="1">
                <a:latin typeface="Calibri" panose="020F0502020204030204" pitchFamily="34" charset="0"/>
                <a:cs typeface="Calibri" panose="020F0502020204030204" pitchFamily="34" charset="0"/>
              </a:rPr>
              <a:t>Tannenbaum’un</a:t>
            </a:r>
            <a:r>
              <a:rPr lang="tr-TR" dirty="0">
                <a:latin typeface="Calibri" panose="020F0502020204030204" pitchFamily="34" charset="0"/>
                <a:cs typeface="Calibri" panose="020F0502020204030204" pitchFamily="34" charset="0"/>
              </a:rPr>
              <a:t> Yetenek Sınıflaması (Devamı)</a:t>
            </a:r>
            <a:endParaRPr lang="tr-TR" dirty="0"/>
          </a:p>
        </p:txBody>
      </p:sp>
      <p:sp>
        <p:nvSpPr>
          <p:cNvPr id="3" name="Metin Yer Tutucusu 2">
            <a:extLst>
              <a:ext uri="{FF2B5EF4-FFF2-40B4-BE49-F238E27FC236}">
                <a16:creationId xmlns:a16="http://schemas.microsoft.com/office/drawing/2014/main" id="{4A6CDC58-E945-9547-8DA2-CECDE5FCBF9D}"/>
              </a:ext>
            </a:extLst>
          </p:cNvPr>
          <p:cNvSpPr>
            <a:spLocks noGrp="1"/>
          </p:cNvSpPr>
          <p:nvPr>
            <p:ph type="body" idx="1"/>
          </p:nvPr>
        </p:nvSpPr>
        <p:spPr/>
        <p:txBody>
          <a:bodyPr/>
          <a:lstStyle/>
          <a:p>
            <a:pPr marL="101600" indent="0" algn="just">
              <a:buNone/>
            </a:pPr>
            <a:r>
              <a:rPr lang="tr-TR" b="1" dirty="0">
                <a:latin typeface="Calibri" panose="020F0502020204030204" pitchFamily="34" charset="0"/>
                <a:cs typeface="Calibri" panose="020F0502020204030204" pitchFamily="34" charset="0"/>
              </a:rPr>
              <a:t>Tuhaf Yetenekler:  </a:t>
            </a:r>
            <a:r>
              <a:rPr lang="tr-TR" dirty="0">
                <a:latin typeface="Calibri" panose="020F0502020204030204" pitchFamily="34" charset="0"/>
                <a:cs typeface="Calibri" panose="020F0502020204030204" pitchFamily="34" charset="0"/>
              </a:rPr>
              <a:t>Toplumun eğlence ve gülme ihtiyacını karşılamaktadır. </a:t>
            </a:r>
          </a:p>
          <a:p>
            <a:pPr marL="101600" indent="0" algn="just">
              <a:buNone/>
            </a:pPr>
            <a:r>
              <a:rPr lang="tr-TR" dirty="0">
                <a:latin typeface="Calibri" panose="020F0502020204030204" pitchFamily="34" charset="0"/>
                <a:cs typeface="Calibri" panose="020F0502020204030204" pitchFamily="34" charset="0"/>
              </a:rPr>
              <a:t>Guinness Rekorlar Kitabına giren tuhaf yetenekler bu gruptadır.</a:t>
            </a:r>
          </a:p>
          <a:p>
            <a:endParaRPr lang="tr-TR" dirty="0"/>
          </a:p>
        </p:txBody>
      </p:sp>
      <p:sp>
        <p:nvSpPr>
          <p:cNvPr id="4" name="Slayt Numarası Yer Tutucusu 3">
            <a:extLst>
              <a:ext uri="{FF2B5EF4-FFF2-40B4-BE49-F238E27FC236}">
                <a16:creationId xmlns:a16="http://schemas.microsoft.com/office/drawing/2014/main" id="{C11F83F5-0596-364B-A46E-44A77548414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39</a:t>
            </a:fld>
            <a:endParaRPr lang="en"/>
          </a:p>
        </p:txBody>
      </p:sp>
    </p:spTree>
    <p:extLst>
      <p:ext uri="{BB962C8B-B14F-4D97-AF65-F5344CB8AC3E}">
        <p14:creationId xmlns:p14="http://schemas.microsoft.com/office/powerpoint/2010/main" val="2171704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txBox="1">
            <a:spLocks noGrp="1"/>
          </p:cNvSpPr>
          <p:nvPr>
            <p:ph type="ctrTitle"/>
          </p:nvPr>
        </p:nvSpPr>
        <p:spPr>
          <a:xfrm>
            <a:off x="768214" y="533399"/>
            <a:ext cx="4274049" cy="1643744"/>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tr-TR" b="1" dirty="0">
                <a:latin typeface="Calibri" panose="020F0502020204030204" pitchFamily="34" charset="0"/>
                <a:cs typeface="Calibri" panose="020F0502020204030204" pitchFamily="34" charset="0"/>
              </a:rPr>
              <a:t>Zekanın Sınıflandırılması</a:t>
            </a:r>
            <a:endParaRPr b="1" dirty="0">
              <a:latin typeface="Calibri" panose="020F0502020204030204" pitchFamily="34" charset="0"/>
              <a:cs typeface="Calibri" panose="020F050202020403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B913C36-BB37-144E-BE6D-5FBE8420427B}"/>
              </a:ext>
            </a:extLst>
          </p:cNvPr>
          <p:cNvSpPr>
            <a:spLocks noGrp="1"/>
          </p:cNvSpPr>
          <p:nvPr>
            <p:ph type="title"/>
          </p:nvPr>
        </p:nvSpPr>
        <p:spPr>
          <a:xfrm>
            <a:off x="855300" y="836000"/>
            <a:ext cx="7782514" cy="396300"/>
          </a:xfrm>
        </p:spPr>
        <p:txBody>
          <a:bodyPr/>
          <a:lstStyle/>
          <a:p>
            <a:r>
              <a:rPr lang="tr-TR" dirty="0" err="1">
                <a:latin typeface="Calibri" panose="020F0502020204030204" pitchFamily="34" charset="0"/>
                <a:cs typeface="Calibri" panose="020F0502020204030204" pitchFamily="34" charset="0"/>
              </a:rPr>
              <a:t>Tannenbaum’un</a:t>
            </a:r>
            <a:r>
              <a:rPr lang="tr-TR" dirty="0">
                <a:latin typeface="Calibri" panose="020F0502020204030204" pitchFamily="34" charset="0"/>
                <a:cs typeface="Calibri" panose="020F0502020204030204" pitchFamily="34" charset="0"/>
              </a:rPr>
              <a:t> Yetenek Sınıflaması (Devamı)</a:t>
            </a:r>
            <a:endParaRPr lang="tr-TR" dirty="0"/>
          </a:p>
        </p:txBody>
      </p:sp>
      <p:sp>
        <p:nvSpPr>
          <p:cNvPr id="3" name="Metin Yer Tutucusu 2">
            <a:extLst>
              <a:ext uri="{FF2B5EF4-FFF2-40B4-BE49-F238E27FC236}">
                <a16:creationId xmlns:a16="http://schemas.microsoft.com/office/drawing/2014/main" id="{D97F3569-FA07-0A4F-A23F-284E4435799E}"/>
              </a:ext>
            </a:extLst>
          </p:cNvPr>
          <p:cNvSpPr>
            <a:spLocks noGrp="1"/>
          </p:cNvSpPr>
          <p:nvPr>
            <p:ph type="body" idx="1"/>
          </p:nvPr>
        </p:nvSpPr>
        <p:spPr/>
        <p:txBody>
          <a:bodyPr/>
          <a:lstStyle/>
          <a:p>
            <a:pPr marL="101600" indent="0" algn="just">
              <a:buNone/>
            </a:pPr>
            <a:r>
              <a:rPr lang="tr-TR" dirty="0">
                <a:latin typeface="Calibri" panose="020F0502020204030204" pitchFamily="34" charset="0"/>
                <a:cs typeface="Calibri" panose="020F0502020204030204" pitchFamily="34" charset="0"/>
              </a:rPr>
              <a:t>Demirel ve Sak (2011) tarafından ülkemizde üstün yetenek türlerinin toplumsal değerini belirlemek için gerçekleştirilen çalışmada; araştırmaya katılanlar ender yeteneğe diğer yetenek türlerinden daha fazla değer vermektedirler. Artık yeteneklere hisseli yeteneklerden ve tuhaf yeteneklerden daha fazla değer </a:t>
            </a:r>
            <a:r>
              <a:rPr lang="tr-TR" dirty="0" smtClean="0">
                <a:latin typeface="Calibri" panose="020F0502020204030204" pitchFamily="34" charset="0"/>
                <a:cs typeface="Calibri" panose="020F0502020204030204" pitchFamily="34" charset="0"/>
              </a:rPr>
              <a:t>vermektedirler.</a:t>
            </a:r>
            <a:endParaRPr lang="tr-TR" dirty="0">
              <a:latin typeface="Calibri" panose="020F0502020204030204" pitchFamily="34" charset="0"/>
              <a:cs typeface="Calibri" panose="020F0502020204030204" pitchFamily="34" charset="0"/>
            </a:endParaRPr>
          </a:p>
        </p:txBody>
      </p:sp>
      <p:sp>
        <p:nvSpPr>
          <p:cNvPr id="4" name="Slayt Numarası Yer Tutucusu 3">
            <a:extLst>
              <a:ext uri="{FF2B5EF4-FFF2-40B4-BE49-F238E27FC236}">
                <a16:creationId xmlns:a16="http://schemas.microsoft.com/office/drawing/2014/main" id="{B46B3ACF-3EE2-CB42-BEF1-CFA4F6BC613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40</a:t>
            </a:fld>
            <a:endParaRPr lang="en"/>
          </a:p>
        </p:txBody>
      </p:sp>
    </p:spTree>
    <p:extLst>
      <p:ext uri="{BB962C8B-B14F-4D97-AF65-F5344CB8AC3E}">
        <p14:creationId xmlns:p14="http://schemas.microsoft.com/office/powerpoint/2010/main" val="36757300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347BE28-4839-AC48-993F-010CB242AE5F}"/>
              </a:ext>
            </a:extLst>
          </p:cNvPr>
          <p:cNvSpPr>
            <a:spLocks noGrp="1"/>
          </p:cNvSpPr>
          <p:nvPr>
            <p:ph type="title"/>
          </p:nvPr>
        </p:nvSpPr>
        <p:spPr>
          <a:xfrm>
            <a:off x="300129" y="215515"/>
            <a:ext cx="6110100" cy="396300"/>
          </a:xfrm>
        </p:spPr>
        <p:txBody>
          <a:bodyPr/>
          <a:lstStyle/>
          <a:p>
            <a:r>
              <a:rPr lang="tr-TR" dirty="0"/>
              <a:t>Kaynakça</a:t>
            </a:r>
          </a:p>
        </p:txBody>
      </p:sp>
      <p:sp>
        <p:nvSpPr>
          <p:cNvPr id="3" name="Metin Yer Tutucusu 2">
            <a:extLst>
              <a:ext uri="{FF2B5EF4-FFF2-40B4-BE49-F238E27FC236}">
                <a16:creationId xmlns:a16="http://schemas.microsoft.com/office/drawing/2014/main" id="{3BB541CE-B28F-CE45-A465-12B5C24E217A}"/>
              </a:ext>
            </a:extLst>
          </p:cNvPr>
          <p:cNvSpPr>
            <a:spLocks noGrp="1"/>
          </p:cNvSpPr>
          <p:nvPr>
            <p:ph type="body" idx="1"/>
          </p:nvPr>
        </p:nvSpPr>
        <p:spPr>
          <a:xfrm>
            <a:off x="0" y="851574"/>
            <a:ext cx="9144000" cy="4018877"/>
          </a:xfrm>
        </p:spPr>
        <p:txBody>
          <a:bodyPr/>
          <a:lstStyle/>
          <a:p>
            <a:pPr>
              <a:buFont typeface="Arial" panose="020B0604020202020204" pitchFamily="34" charset="0"/>
              <a:buChar char="•"/>
            </a:pPr>
            <a:r>
              <a:rPr lang="tr-TR" sz="1800" dirty="0">
                <a:latin typeface="Calibri" panose="020F0502020204030204" pitchFamily="34" charset="0"/>
                <a:cs typeface="Calibri" panose="020F0502020204030204" pitchFamily="34" charset="0"/>
              </a:rPr>
              <a:t>Aral, N. &amp; Gürsoy, F. (2012). Özel Eğitim Gerektiren Çocuklar ve Özel Eğitime Giriş. İstanbul: </a:t>
            </a:r>
            <a:r>
              <a:rPr lang="tr-TR" sz="1800" dirty="0" err="1">
                <a:latin typeface="Calibri" panose="020F0502020204030204" pitchFamily="34" charset="0"/>
                <a:cs typeface="Calibri" panose="020F0502020204030204" pitchFamily="34" charset="0"/>
              </a:rPr>
              <a:t>Morpa</a:t>
            </a:r>
            <a:r>
              <a:rPr lang="tr-TR" sz="1800" dirty="0">
                <a:latin typeface="Calibri" panose="020F0502020204030204" pitchFamily="34" charset="0"/>
                <a:cs typeface="Calibri" panose="020F0502020204030204" pitchFamily="34" charset="0"/>
              </a:rPr>
              <a:t> Yayınevi.</a:t>
            </a:r>
          </a:p>
          <a:p>
            <a:pPr>
              <a:buFont typeface="Arial" panose="020B0604020202020204" pitchFamily="34" charset="0"/>
              <a:buChar char="•"/>
            </a:pPr>
            <a:r>
              <a:rPr lang="tr-TR" sz="1800" dirty="0">
                <a:latin typeface="Calibri" panose="020F0502020204030204" pitchFamily="34" charset="0"/>
                <a:cs typeface="Calibri" panose="020F0502020204030204" pitchFamily="34" charset="0"/>
              </a:rPr>
              <a:t>Bayhan, P. &amp; Artan, İ. (2012). Çocuk Gelişimi ve Eğitimi. İstanbul: Ankara. </a:t>
            </a:r>
          </a:p>
          <a:p>
            <a:pPr>
              <a:buFont typeface="Arial" panose="020B0604020202020204" pitchFamily="34" charset="0"/>
              <a:buChar char="•"/>
            </a:pPr>
            <a:r>
              <a:rPr lang="tr-TR" sz="1800" dirty="0" err="1">
                <a:latin typeface="Calibri" panose="020F0502020204030204" pitchFamily="34" charset="0"/>
                <a:cs typeface="Calibri" panose="020F0502020204030204" pitchFamily="34" charset="0"/>
              </a:rPr>
              <a:t>Baykoç</a:t>
            </a:r>
            <a:r>
              <a:rPr lang="tr-TR" sz="1800" dirty="0">
                <a:latin typeface="Calibri" panose="020F0502020204030204" pitchFamily="34" charset="0"/>
                <a:cs typeface="Calibri" panose="020F0502020204030204" pitchFamily="34" charset="0"/>
              </a:rPr>
              <a:t> Dönmez, N. (2011). Üstün ve Özel Yetenekli Çocuklar ve Eğitimleri (</a:t>
            </a:r>
            <a:r>
              <a:rPr lang="tr-TR" sz="1800" dirty="0" err="1">
                <a:latin typeface="Calibri" panose="020F0502020204030204" pitchFamily="34" charset="0"/>
                <a:cs typeface="Calibri" panose="020F0502020204030204" pitchFamily="34" charset="0"/>
              </a:rPr>
              <a:t>Necate</a:t>
            </a:r>
            <a:r>
              <a:rPr lang="tr-TR" sz="1800" dirty="0">
                <a:latin typeface="Calibri" panose="020F0502020204030204" pitchFamily="34" charset="0"/>
                <a:cs typeface="Calibri" panose="020F0502020204030204" pitchFamily="34" charset="0"/>
              </a:rPr>
              <a:t> </a:t>
            </a:r>
            <a:r>
              <a:rPr lang="tr-TR" sz="1800" dirty="0" err="1">
                <a:latin typeface="Calibri" panose="020F0502020204030204" pitchFamily="34" charset="0"/>
                <a:cs typeface="Calibri" panose="020F0502020204030204" pitchFamily="34" charset="0"/>
              </a:rPr>
              <a:t>Baykoç</a:t>
            </a:r>
            <a:r>
              <a:rPr lang="tr-TR" sz="1800" dirty="0">
                <a:latin typeface="Calibri" panose="020F0502020204030204" pitchFamily="34" charset="0"/>
                <a:cs typeface="Calibri" panose="020F0502020204030204" pitchFamily="34" charset="0"/>
              </a:rPr>
              <a:t> Dönmez, ed.). Ankara: Eğiten Kitap.</a:t>
            </a:r>
          </a:p>
          <a:p>
            <a:pPr>
              <a:buFont typeface="Arial" panose="020B0604020202020204" pitchFamily="34" charset="0"/>
              <a:buChar char="•"/>
            </a:pPr>
            <a:r>
              <a:rPr lang="tr-TR" sz="1800" dirty="0" err="1">
                <a:latin typeface="Calibri" panose="020F0502020204030204" pitchFamily="34" charset="0"/>
                <a:cs typeface="Calibri" panose="020F0502020204030204" pitchFamily="34" charset="0"/>
              </a:rPr>
              <a:t>Baykoç</a:t>
            </a:r>
            <a:r>
              <a:rPr lang="tr-TR" sz="1800" dirty="0">
                <a:latin typeface="Calibri" panose="020F0502020204030204" pitchFamily="34" charset="0"/>
                <a:cs typeface="Calibri" panose="020F0502020204030204" pitchFamily="34" charset="0"/>
              </a:rPr>
              <a:t> Dönmez, N. (2018). Üstün Yetenekli Çocuklar. Özel Gereksinimli Çocuklar (Nilgün Metin, ed.). Ankara: Anı Yayıncılık.</a:t>
            </a:r>
          </a:p>
          <a:p>
            <a:pPr>
              <a:buFont typeface="Arial" panose="020B0604020202020204" pitchFamily="34" charset="0"/>
              <a:buChar char="•"/>
            </a:pPr>
            <a:r>
              <a:rPr lang="tr-TR" sz="1800" dirty="0">
                <a:latin typeface="Calibri" panose="020F0502020204030204" pitchFamily="34" charset="0"/>
                <a:cs typeface="Calibri" panose="020F0502020204030204" pitchFamily="34" charset="0"/>
              </a:rPr>
              <a:t>Demirel, Ş., &amp; Sak, U. (2011). Yetenek Hiyerarşisi: Üstün Ye-</a:t>
            </a:r>
            <a:r>
              <a:rPr lang="tr-TR" sz="1800" dirty="0" err="1">
                <a:latin typeface="Calibri" panose="020F0502020204030204" pitchFamily="34" charset="0"/>
                <a:cs typeface="Calibri" panose="020F0502020204030204" pitchFamily="34" charset="0"/>
              </a:rPr>
              <a:t>tenek</a:t>
            </a:r>
            <a:r>
              <a:rPr lang="tr-TR" sz="1800" dirty="0">
                <a:latin typeface="Calibri" panose="020F0502020204030204" pitchFamily="34" charset="0"/>
                <a:cs typeface="Calibri" panose="020F0502020204030204" pitchFamily="34" charset="0"/>
              </a:rPr>
              <a:t> Türlerinin Toplumsal Değerleri Üzerine </a:t>
            </a:r>
            <a:r>
              <a:rPr lang="tr-TR" sz="1800">
                <a:latin typeface="Calibri" panose="020F0502020204030204" pitchFamily="34" charset="0"/>
                <a:cs typeface="Calibri" panose="020F0502020204030204" pitchFamily="34" charset="0"/>
              </a:rPr>
              <a:t>Bir </a:t>
            </a:r>
            <a:r>
              <a:rPr lang="tr-TR" sz="1800" smtClean="0">
                <a:latin typeface="Calibri" panose="020F0502020204030204" pitchFamily="34" charset="0"/>
                <a:cs typeface="Calibri" panose="020F0502020204030204" pitchFamily="34" charset="0"/>
              </a:rPr>
              <a:t>Araştırma</a:t>
            </a:r>
            <a:r>
              <a:rPr lang="tr-TR" sz="1800" dirty="0">
                <a:latin typeface="Calibri" panose="020F0502020204030204" pitchFamily="34" charset="0"/>
                <a:cs typeface="Calibri" panose="020F0502020204030204" pitchFamily="34" charset="0"/>
              </a:rPr>
              <a:t>. </a:t>
            </a:r>
            <a:r>
              <a:rPr lang="tr-TR" sz="1800" dirty="0" err="1">
                <a:latin typeface="Calibri" panose="020F0502020204030204" pitchFamily="34" charset="0"/>
                <a:cs typeface="Calibri" panose="020F0502020204030204" pitchFamily="34" charset="0"/>
              </a:rPr>
              <a:t>Turkish</a:t>
            </a:r>
            <a:r>
              <a:rPr lang="tr-TR" sz="1800" dirty="0">
                <a:latin typeface="Calibri" panose="020F0502020204030204" pitchFamily="34" charset="0"/>
                <a:cs typeface="Calibri" panose="020F0502020204030204" pitchFamily="34" charset="0"/>
              </a:rPr>
              <a:t> </a:t>
            </a:r>
            <a:r>
              <a:rPr lang="tr-TR" sz="1800" dirty="0" err="1">
                <a:latin typeface="Calibri" panose="020F0502020204030204" pitchFamily="34" charset="0"/>
                <a:cs typeface="Calibri" panose="020F0502020204030204" pitchFamily="34" charset="0"/>
              </a:rPr>
              <a:t>Journal</a:t>
            </a:r>
            <a:r>
              <a:rPr lang="tr-TR" sz="1800" dirty="0">
                <a:latin typeface="Calibri" panose="020F0502020204030204" pitchFamily="34" charset="0"/>
                <a:cs typeface="Calibri" panose="020F0502020204030204" pitchFamily="34" charset="0"/>
              </a:rPr>
              <a:t> of </a:t>
            </a:r>
            <a:r>
              <a:rPr lang="tr-TR" sz="1800" dirty="0" err="1">
                <a:latin typeface="Calibri" panose="020F0502020204030204" pitchFamily="34" charset="0"/>
                <a:cs typeface="Calibri" panose="020F0502020204030204" pitchFamily="34" charset="0"/>
              </a:rPr>
              <a:t>Giftedness</a:t>
            </a:r>
            <a:r>
              <a:rPr lang="tr-TR" sz="1800" dirty="0">
                <a:latin typeface="Calibri" panose="020F0502020204030204" pitchFamily="34" charset="0"/>
                <a:cs typeface="Calibri" panose="020F0502020204030204" pitchFamily="34" charset="0"/>
              </a:rPr>
              <a:t> &amp; </a:t>
            </a:r>
            <a:r>
              <a:rPr lang="tr-TR" sz="1800" dirty="0" err="1">
                <a:latin typeface="Calibri" panose="020F0502020204030204" pitchFamily="34" charset="0"/>
                <a:cs typeface="Calibri" panose="020F0502020204030204" pitchFamily="34" charset="0"/>
              </a:rPr>
              <a:t>Education</a:t>
            </a:r>
            <a:r>
              <a:rPr lang="tr-TR" sz="1800" dirty="0">
                <a:latin typeface="Calibri" panose="020F0502020204030204" pitchFamily="34" charset="0"/>
                <a:cs typeface="Calibri" panose="020F0502020204030204" pitchFamily="34" charset="0"/>
              </a:rPr>
              <a:t>, 1(1).</a:t>
            </a:r>
          </a:p>
          <a:p>
            <a:pPr>
              <a:buFont typeface="Arial" panose="020B0604020202020204" pitchFamily="34" charset="0"/>
              <a:buChar char="•"/>
            </a:pPr>
            <a:r>
              <a:rPr lang="tr-TR" sz="1800" dirty="0">
                <a:latin typeface="Calibri" panose="020F0502020204030204" pitchFamily="34" charset="0"/>
                <a:cs typeface="Calibri" panose="020F0502020204030204" pitchFamily="34" charset="0"/>
              </a:rPr>
              <a:t>Sak, U. (2012). Üstün Zekalılar. Ankara: Vize Yayıncılık.</a:t>
            </a:r>
          </a:p>
          <a:p>
            <a:pPr>
              <a:buFont typeface="Arial" panose="020B0604020202020204" pitchFamily="34" charset="0"/>
              <a:buChar char="•"/>
            </a:pPr>
            <a:r>
              <a:rPr lang="tr-TR" sz="1800" dirty="0" err="1">
                <a:latin typeface="Calibri" panose="020F0502020204030204" pitchFamily="34" charset="0"/>
                <a:cs typeface="Calibri" panose="020F0502020204030204" pitchFamily="34" charset="0"/>
              </a:rPr>
              <a:t>Saranlı</a:t>
            </a:r>
            <a:r>
              <a:rPr lang="tr-TR" sz="1800" dirty="0">
                <a:latin typeface="Calibri" panose="020F0502020204030204" pitchFamily="34" charset="0"/>
                <a:cs typeface="Calibri" panose="020F0502020204030204" pitchFamily="34" charset="0"/>
              </a:rPr>
              <a:t>, A. G. &amp; Kurtulmuş, Z. (2018). Üstün Yetenekli ve Üstün Zekalı Çocuklar. Özel gereksinimli çocuklar ve eğitimleri içinde. (Neriman Aral &amp; Figen Gürsoy, ed.). Ankara: Hedef Yayıncılık.</a:t>
            </a:r>
          </a:p>
        </p:txBody>
      </p:sp>
      <p:sp>
        <p:nvSpPr>
          <p:cNvPr id="4" name="Slayt Numarası Yer Tutucusu 3">
            <a:extLst>
              <a:ext uri="{FF2B5EF4-FFF2-40B4-BE49-F238E27FC236}">
                <a16:creationId xmlns:a16="http://schemas.microsoft.com/office/drawing/2014/main" id="{A4BB1195-7D33-5745-BB44-2D39C48506E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41</a:t>
            </a:fld>
            <a:endParaRPr lang="en"/>
          </a:p>
        </p:txBody>
      </p:sp>
    </p:spTree>
    <p:extLst>
      <p:ext uri="{BB962C8B-B14F-4D97-AF65-F5344CB8AC3E}">
        <p14:creationId xmlns:p14="http://schemas.microsoft.com/office/powerpoint/2010/main" val="2984604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7"/>
          <p:cNvSpPr txBox="1">
            <a:spLocks noGrp="1"/>
          </p:cNvSpPr>
          <p:nvPr>
            <p:ph type="body" idx="1"/>
          </p:nvPr>
        </p:nvSpPr>
        <p:spPr>
          <a:xfrm>
            <a:off x="190915" y="994111"/>
            <a:ext cx="7370469" cy="3943649"/>
          </a:xfrm>
          <a:prstGeom prst="rect">
            <a:avLst/>
          </a:prstGeom>
        </p:spPr>
        <p:txBody>
          <a:bodyPr spcFirstLastPara="1" wrap="square" lIns="0" tIns="0" rIns="0" bIns="0" anchor="t" anchorCtr="0">
            <a:noAutofit/>
          </a:bodyPr>
          <a:lstStyle/>
          <a:p>
            <a:pPr marL="0" lvl="0" indent="0" rtl="0">
              <a:spcBef>
                <a:spcPts val="0"/>
              </a:spcBef>
              <a:spcAft>
                <a:spcPts val="600"/>
              </a:spcAft>
              <a:buNone/>
            </a:pPr>
            <a:r>
              <a:rPr lang="tr-TR" dirty="0">
                <a:latin typeface="Calibri" panose="020F0502020204030204" pitchFamily="34" charset="0"/>
                <a:cs typeface="Calibri" panose="020F0502020204030204" pitchFamily="34" charset="0"/>
              </a:rPr>
              <a:t>Dünyada ve ülkemizde üstün yeteneklilerin oranının %2 olduğu </a:t>
            </a:r>
            <a:r>
              <a:rPr lang="tr-TR">
                <a:latin typeface="Calibri" panose="020F0502020204030204" pitchFamily="34" charset="0"/>
                <a:cs typeface="Calibri" panose="020F0502020204030204" pitchFamily="34" charset="0"/>
              </a:rPr>
              <a:t>tahmin </a:t>
            </a:r>
            <a:r>
              <a:rPr lang="tr-TR" smtClean="0">
                <a:latin typeface="Calibri" panose="020F0502020204030204" pitchFamily="34" charset="0"/>
                <a:cs typeface="Calibri" panose="020F0502020204030204" pitchFamily="34" charset="0"/>
              </a:rPr>
              <a:t>edilmektedir.</a:t>
            </a:r>
            <a:endParaRPr lang="tr-TR" dirty="0">
              <a:latin typeface="Calibri" panose="020F0502020204030204" pitchFamily="34" charset="0"/>
              <a:cs typeface="Calibri" panose="020F0502020204030204" pitchFamily="34" charset="0"/>
            </a:endParaRPr>
          </a:p>
          <a:p>
            <a:pPr marL="0" lvl="0" indent="0" rtl="0">
              <a:spcBef>
                <a:spcPts val="0"/>
              </a:spcBef>
              <a:spcAft>
                <a:spcPts val="600"/>
              </a:spcAft>
              <a:buNone/>
            </a:pPr>
            <a:r>
              <a:rPr lang="tr-TR" dirty="0">
                <a:latin typeface="Calibri" panose="020F0502020204030204" pitchFamily="34" charset="0"/>
                <a:cs typeface="Calibri" panose="020F0502020204030204" pitchFamily="34" charset="0"/>
              </a:rPr>
              <a:t>Parlak ve dahi arasındaki bireylerin oranın ise %10-15 olduğu tahmin edilmektedir.</a:t>
            </a:r>
          </a:p>
        </p:txBody>
      </p:sp>
      <p:sp>
        <p:nvSpPr>
          <p:cNvPr id="93" name="Google Shape;93;p17"/>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8"/>
          <p:cNvSpPr txBox="1">
            <a:spLocks noGrp="1"/>
          </p:cNvSpPr>
          <p:nvPr>
            <p:ph type="title"/>
          </p:nvPr>
        </p:nvSpPr>
        <p:spPr>
          <a:xfrm>
            <a:off x="123126" y="409859"/>
            <a:ext cx="8281258"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err="1">
                <a:latin typeface="Calibri" panose="020F0502020204030204" pitchFamily="34" charset="0"/>
                <a:cs typeface="Calibri" panose="020F0502020204030204" pitchFamily="34" charset="0"/>
              </a:rPr>
              <a:t>Standfort-Binnet</a:t>
            </a:r>
            <a:r>
              <a:rPr lang="en" dirty="0">
                <a:latin typeface="Calibri" panose="020F0502020204030204" pitchFamily="34" charset="0"/>
                <a:cs typeface="Calibri" panose="020F0502020204030204" pitchFamily="34" charset="0"/>
              </a:rPr>
              <a:t> </a:t>
            </a:r>
            <a:r>
              <a:rPr lang="en" dirty="0" err="1">
                <a:latin typeface="Calibri" panose="020F0502020204030204" pitchFamily="34" charset="0"/>
                <a:cs typeface="Calibri" panose="020F0502020204030204" pitchFamily="34" charset="0"/>
              </a:rPr>
              <a:t>Zeka</a:t>
            </a:r>
            <a:r>
              <a:rPr lang="en" dirty="0">
                <a:latin typeface="Calibri" panose="020F0502020204030204" pitchFamily="34" charset="0"/>
                <a:cs typeface="Calibri" panose="020F0502020204030204" pitchFamily="34" charset="0"/>
              </a:rPr>
              <a:t> </a:t>
            </a:r>
            <a:r>
              <a:rPr lang="en" dirty="0" err="1">
                <a:latin typeface="Calibri" panose="020F0502020204030204" pitchFamily="34" charset="0"/>
                <a:cs typeface="Calibri" panose="020F0502020204030204" pitchFamily="34" charset="0"/>
              </a:rPr>
              <a:t>Bölümü</a:t>
            </a:r>
            <a:r>
              <a:rPr lang="en" dirty="0">
                <a:latin typeface="Calibri" panose="020F0502020204030204" pitchFamily="34" charset="0"/>
                <a:cs typeface="Calibri" panose="020F0502020204030204" pitchFamily="34" charset="0"/>
              </a:rPr>
              <a:t> (IQ) </a:t>
            </a:r>
            <a:r>
              <a:rPr lang="en" dirty="0" err="1">
                <a:latin typeface="Calibri" panose="020F0502020204030204" pitchFamily="34" charset="0"/>
                <a:cs typeface="Calibri" panose="020F0502020204030204" pitchFamily="34" charset="0"/>
              </a:rPr>
              <a:t>Sınıflandırması</a:t>
            </a:r>
            <a:endParaRPr dirty="0">
              <a:latin typeface="Calibri" panose="020F0502020204030204" pitchFamily="34" charset="0"/>
              <a:cs typeface="Calibri" panose="020F0502020204030204" pitchFamily="34" charset="0"/>
            </a:endParaRPr>
          </a:p>
        </p:txBody>
      </p:sp>
      <p:sp>
        <p:nvSpPr>
          <p:cNvPr id="99" name="Google Shape;99;p18"/>
          <p:cNvSpPr txBox="1">
            <a:spLocks noGrp="1"/>
          </p:cNvSpPr>
          <p:nvPr>
            <p:ph type="body" idx="1"/>
          </p:nvPr>
        </p:nvSpPr>
        <p:spPr>
          <a:xfrm>
            <a:off x="855299" y="1506349"/>
            <a:ext cx="7805123" cy="3560901"/>
          </a:xfrm>
          <a:prstGeom prst="rect">
            <a:avLst/>
          </a:prstGeom>
        </p:spPr>
        <p:txBody>
          <a:bodyPr spcFirstLastPara="1" wrap="square" lIns="0" tIns="0" rIns="0" bIns="0" anchor="t" anchorCtr="0">
            <a:noAutofit/>
          </a:bodyPr>
          <a:lstStyle/>
          <a:p>
            <a:pPr lvl="0" algn="l" rtl="0">
              <a:spcBef>
                <a:spcPts val="0"/>
              </a:spcBef>
              <a:spcAft>
                <a:spcPts val="0"/>
              </a:spcAft>
              <a:buSzPts val="2000"/>
              <a:buFont typeface="Arial" panose="020B0604020202020204" pitchFamily="34" charset="0"/>
              <a:buChar char="•"/>
            </a:pPr>
            <a:r>
              <a:rPr lang="tr-TR" b="1" dirty="0">
                <a:latin typeface="Calibri" panose="020F0502020204030204" pitchFamily="34" charset="0"/>
                <a:cs typeface="Calibri" panose="020F0502020204030204" pitchFamily="34" charset="0"/>
              </a:rPr>
              <a:t>140+      Zeka Bölümü: </a:t>
            </a:r>
            <a:r>
              <a:rPr lang="tr-TR" dirty="0">
                <a:latin typeface="Calibri" panose="020F0502020204030204" pitchFamily="34" charset="0"/>
                <a:cs typeface="Calibri" panose="020F0502020204030204" pitchFamily="34" charset="0"/>
              </a:rPr>
              <a:t>Dahi</a:t>
            </a:r>
          </a:p>
          <a:p>
            <a:pPr lvl="0" algn="l" rtl="0">
              <a:spcBef>
                <a:spcPts val="0"/>
              </a:spcBef>
              <a:spcAft>
                <a:spcPts val="0"/>
              </a:spcAft>
              <a:buSzPts val="2000"/>
              <a:buFont typeface="Arial" panose="020B0604020202020204" pitchFamily="34" charset="0"/>
              <a:buChar char="•"/>
            </a:pPr>
            <a:r>
              <a:rPr lang="tr-TR" b="1" dirty="0">
                <a:latin typeface="Calibri" panose="020F0502020204030204" pitchFamily="34" charset="0"/>
                <a:cs typeface="Calibri" panose="020F0502020204030204" pitchFamily="34" charset="0"/>
              </a:rPr>
              <a:t>120-140 Zeka Bölümü: </a:t>
            </a:r>
            <a:r>
              <a:rPr lang="tr-TR" dirty="0">
                <a:latin typeface="Calibri" panose="020F0502020204030204" pitchFamily="34" charset="0"/>
                <a:cs typeface="Calibri" panose="020F0502020204030204" pitchFamily="34" charset="0"/>
              </a:rPr>
              <a:t>Çok Üstün Zeka</a:t>
            </a:r>
          </a:p>
          <a:p>
            <a:pPr lvl="0" algn="l" rtl="0">
              <a:spcBef>
                <a:spcPts val="0"/>
              </a:spcBef>
              <a:spcAft>
                <a:spcPts val="0"/>
              </a:spcAft>
              <a:buSzPts val="2000"/>
              <a:buFont typeface="Arial" panose="020B0604020202020204" pitchFamily="34" charset="0"/>
              <a:buChar char="•"/>
            </a:pPr>
            <a:r>
              <a:rPr lang="tr-TR" b="1" dirty="0">
                <a:latin typeface="Calibri" panose="020F0502020204030204" pitchFamily="34" charset="0"/>
                <a:cs typeface="Calibri" panose="020F0502020204030204" pitchFamily="34" charset="0"/>
              </a:rPr>
              <a:t>110-120 Zeka Bölümü: </a:t>
            </a:r>
            <a:r>
              <a:rPr lang="tr-TR" dirty="0">
                <a:latin typeface="Calibri" panose="020F0502020204030204" pitchFamily="34" charset="0"/>
                <a:cs typeface="Calibri" panose="020F0502020204030204" pitchFamily="34" charset="0"/>
              </a:rPr>
              <a:t>Üstün Zeka</a:t>
            </a:r>
          </a:p>
          <a:p>
            <a:pPr lvl="0" algn="l" rtl="0">
              <a:spcBef>
                <a:spcPts val="0"/>
              </a:spcBef>
              <a:spcAft>
                <a:spcPts val="0"/>
              </a:spcAft>
              <a:buSzPts val="2000"/>
              <a:buFont typeface="Arial" panose="020B0604020202020204" pitchFamily="34" charset="0"/>
              <a:buChar char="•"/>
            </a:pPr>
            <a:r>
              <a:rPr lang="tr-TR" b="1" dirty="0">
                <a:latin typeface="Calibri" panose="020F0502020204030204" pitchFamily="34" charset="0"/>
                <a:cs typeface="Calibri" panose="020F0502020204030204" pitchFamily="34" charset="0"/>
              </a:rPr>
              <a:t>90-110   Zeka Bölümü: </a:t>
            </a:r>
            <a:r>
              <a:rPr lang="tr-TR" dirty="0">
                <a:latin typeface="Calibri" panose="020F0502020204030204" pitchFamily="34" charset="0"/>
                <a:cs typeface="Calibri" panose="020F0502020204030204" pitchFamily="34" charset="0"/>
              </a:rPr>
              <a:t>Normal Zeka</a:t>
            </a:r>
          </a:p>
          <a:p>
            <a:pPr lvl="0" algn="l" rtl="0">
              <a:spcBef>
                <a:spcPts val="0"/>
              </a:spcBef>
              <a:spcAft>
                <a:spcPts val="0"/>
              </a:spcAft>
              <a:buSzPts val="2000"/>
              <a:buFont typeface="Arial" panose="020B0604020202020204" pitchFamily="34" charset="0"/>
              <a:buChar char="•"/>
            </a:pPr>
            <a:r>
              <a:rPr lang="tr-TR" b="1" dirty="0">
                <a:latin typeface="Calibri" panose="020F0502020204030204" pitchFamily="34" charset="0"/>
                <a:cs typeface="Calibri" panose="020F0502020204030204" pitchFamily="34" charset="0"/>
              </a:rPr>
              <a:t>80-90    Zeka Bölümü: </a:t>
            </a:r>
            <a:r>
              <a:rPr lang="tr-TR" dirty="0">
                <a:latin typeface="Calibri" panose="020F0502020204030204" pitchFamily="34" charset="0"/>
                <a:cs typeface="Calibri" panose="020F0502020204030204" pitchFamily="34" charset="0"/>
              </a:rPr>
              <a:t>Sınır üstü ya da tutuk normal zeka</a:t>
            </a:r>
          </a:p>
          <a:p>
            <a:pPr lvl="0" algn="l" rtl="0">
              <a:spcBef>
                <a:spcPts val="0"/>
              </a:spcBef>
              <a:spcAft>
                <a:spcPts val="0"/>
              </a:spcAft>
              <a:buSzPts val="2000"/>
              <a:buFont typeface="Arial" panose="020B0604020202020204" pitchFamily="34" charset="0"/>
              <a:buChar char="•"/>
            </a:pPr>
            <a:r>
              <a:rPr lang="tr-TR" b="1" dirty="0">
                <a:latin typeface="Calibri" panose="020F0502020204030204" pitchFamily="34" charset="0"/>
                <a:cs typeface="Calibri" panose="020F0502020204030204" pitchFamily="34" charset="0"/>
              </a:rPr>
              <a:t>70-80    Zeka Bölümü: </a:t>
            </a:r>
            <a:r>
              <a:rPr lang="tr-TR" dirty="0">
                <a:latin typeface="Calibri" panose="020F0502020204030204" pitchFamily="34" charset="0"/>
                <a:cs typeface="Calibri" panose="020F0502020204030204" pitchFamily="34" charset="0"/>
              </a:rPr>
              <a:t>Donuk Zeka</a:t>
            </a:r>
          </a:p>
          <a:p>
            <a:pPr lvl="0" algn="l" rtl="0">
              <a:spcBef>
                <a:spcPts val="0"/>
              </a:spcBef>
              <a:spcAft>
                <a:spcPts val="0"/>
              </a:spcAft>
              <a:buSzPts val="2000"/>
              <a:buFont typeface="Arial" panose="020B0604020202020204" pitchFamily="34" charset="0"/>
              <a:buChar char="•"/>
            </a:pPr>
            <a:r>
              <a:rPr lang="tr-TR" b="1" dirty="0">
                <a:latin typeface="Calibri" panose="020F0502020204030204" pitchFamily="34" charset="0"/>
                <a:cs typeface="Calibri" panose="020F0502020204030204" pitchFamily="34" charset="0"/>
              </a:rPr>
              <a:t>0-70      Zeka Bölümü: </a:t>
            </a:r>
            <a:r>
              <a:rPr lang="tr-TR" dirty="0">
                <a:latin typeface="Calibri" panose="020F0502020204030204" pitchFamily="34" charset="0"/>
                <a:cs typeface="Calibri" panose="020F0502020204030204" pitchFamily="34" charset="0"/>
              </a:rPr>
              <a:t>Zihinsel Yetersizlik</a:t>
            </a:r>
          </a:p>
          <a:p>
            <a:pPr lvl="0" algn="l" rtl="0">
              <a:spcBef>
                <a:spcPts val="0"/>
              </a:spcBef>
              <a:spcAft>
                <a:spcPts val="0"/>
              </a:spcAft>
              <a:buSzPts val="2000"/>
              <a:buFont typeface="Arial" panose="020B0604020202020204" pitchFamily="34" charset="0"/>
              <a:buChar char="•"/>
            </a:pPr>
            <a:endParaRPr lang="tr-TR" dirty="0">
              <a:latin typeface="Calibri" panose="020F0502020204030204" pitchFamily="34" charset="0"/>
              <a:cs typeface="Calibri" panose="020F0502020204030204" pitchFamily="34" charset="0"/>
            </a:endParaRPr>
          </a:p>
          <a:p>
            <a:pPr marL="101600" lvl="0" indent="0" algn="l" rtl="0">
              <a:spcBef>
                <a:spcPts val="0"/>
              </a:spcBef>
              <a:spcAft>
                <a:spcPts val="0"/>
              </a:spcAft>
              <a:buSzPts val="2000"/>
              <a:buNone/>
            </a:pPr>
            <a:endParaRPr dirty="0"/>
          </a:p>
        </p:txBody>
      </p:sp>
      <p:sp>
        <p:nvSpPr>
          <p:cNvPr id="100" name="Google Shape;100;p18"/>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4B1BBD1-CA55-D848-8576-7BB5583EFC05}"/>
              </a:ext>
            </a:extLst>
          </p:cNvPr>
          <p:cNvSpPr>
            <a:spLocks noGrp="1"/>
          </p:cNvSpPr>
          <p:nvPr>
            <p:ph type="title"/>
          </p:nvPr>
        </p:nvSpPr>
        <p:spPr/>
        <p:txBody>
          <a:bodyPr/>
          <a:lstStyle/>
          <a:p>
            <a:endParaRPr lang="tr-TR"/>
          </a:p>
        </p:txBody>
      </p:sp>
      <p:sp>
        <p:nvSpPr>
          <p:cNvPr id="3" name="Metin Yer Tutucusu 2">
            <a:extLst>
              <a:ext uri="{FF2B5EF4-FFF2-40B4-BE49-F238E27FC236}">
                <a16:creationId xmlns:a16="http://schemas.microsoft.com/office/drawing/2014/main" id="{D86EDD5A-67AE-5745-9BEF-D19384466D29}"/>
              </a:ext>
            </a:extLst>
          </p:cNvPr>
          <p:cNvSpPr>
            <a:spLocks noGrp="1"/>
          </p:cNvSpPr>
          <p:nvPr>
            <p:ph type="body" idx="1"/>
          </p:nvPr>
        </p:nvSpPr>
        <p:spPr/>
        <p:txBody>
          <a:bodyPr/>
          <a:lstStyle/>
          <a:p>
            <a:pPr algn="just"/>
            <a:r>
              <a:rPr lang="tr-TR" dirty="0">
                <a:latin typeface="Calibri" panose="020F0502020204030204" pitchFamily="34" charset="0"/>
                <a:cs typeface="Calibri" panose="020F0502020204030204" pitchFamily="34" charset="0"/>
              </a:rPr>
              <a:t>Sınıflandırma yönteminde zeka bölümleri keskin sınırlarda belirtilerek sınıflama yapılmıştır. </a:t>
            </a:r>
          </a:p>
          <a:p>
            <a:pPr algn="just"/>
            <a:endParaRPr lang="tr-TR" dirty="0">
              <a:latin typeface="Calibri" panose="020F0502020204030204" pitchFamily="34" charset="0"/>
              <a:cs typeface="Calibri" panose="020F0502020204030204" pitchFamily="34" charset="0"/>
            </a:endParaRPr>
          </a:p>
          <a:p>
            <a:pPr algn="just"/>
            <a:r>
              <a:rPr lang="tr-TR" dirty="0">
                <a:latin typeface="Calibri" panose="020F0502020204030204" pitchFamily="34" charset="0"/>
                <a:cs typeface="Calibri" panose="020F0502020204030204" pitchFamily="34" charset="0"/>
              </a:rPr>
              <a:t>Sınıflamaların en az 5 zeka bölümü puanı ile esneklik göstermesi daha doğru sonuçlar vereceği </a:t>
            </a:r>
            <a:r>
              <a:rPr lang="tr-TR" dirty="0" smtClean="0">
                <a:latin typeface="Calibri" panose="020F0502020204030204" pitchFamily="34" charset="0"/>
                <a:cs typeface="Calibri" panose="020F0502020204030204" pitchFamily="34" charset="0"/>
              </a:rPr>
              <a:t>düşülmektedir</a:t>
            </a:r>
            <a:endParaRPr lang="tr-TR" dirty="0">
              <a:latin typeface="Calibri" panose="020F0502020204030204" pitchFamily="34" charset="0"/>
              <a:cs typeface="Calibri" panose="020F0502020204030204" pitchFamily="34" charset="0"/>
            </a:endParaRPr>
          </a:p>
        </p:txBody>
      </p:sp>
      <p:sp>
        <p:nvSpPr>
          <p:cNvPr id="4" name="Slayt Numarası Yer Tutucusu 3">
            <a:extLst>
              <a:ext uri="{FF2B5EF4-FFF2-40B4-BE49-F238E27FC236}">
                <a16:creationId xmlns:a16="http://schemas.microsoft.com/office/drawing/2014/main" id="{454256C3-0CD2-7040-B0CD-14CD292FD19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Tree>
    <p:extLst>
      <p:ext uri="{BB962C8B-B14F-4D97-AF65-F5344CB8AC3E}">
        <p14:creationId xmlns:p14="http://schemas.microsoft.com/office/powerpoint/2010/main" val="1700545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81AD207-71A4-8F44-BD21-B8CF5518B794}"/>
              </a:ext>
            </a:extLst>
          </p:cNvPr>
          <p:cNvSpPr>
            <a:spLocks noGrp="1"/>
          </p:cNvSpPr>
          <p:nvPr>
            <p:ph type="title"/>
          </p:nvPr>
        </p:nvSpPr>
        <p:spPr/>
        <p:txBody>
          <a:bodyPr/>
          <a:lstStyle/>
          <a:p>
            <a:r>
              <a:rPr lang="tr-TR" dirty="0">
                <a:latin typeface="Calibri" panose="020F0502020204030204" pitchFamily="34" charset="0"/>
                <a:cs typeface="Calibri" panose="020F0502020204030204" pitchFamily="34" charset="0"/>
              </a:rPr>
              <a:t>Farklı bir sınıflamaya göre;</a:t>
            </a:r>
          </a:p>
        </p:txBody>
      </p:sp>
      <p:sp>
        <p:nvSpPr>
          <p:cNvPr id="3" name="Metin Yer Tutucusu 2">
            <a:extLst>
              <a:ext uri="{FF2B5EF4-FFF2-40B4-BE49-F238E27FC236}">
                <a16:creationId xmlns:a16="http://schemas.microsoft.com/office/drawing/2014/main" id="{A93AA7E4-8823-A94D-BBE0-B8D911C2342C}"/>
              </a:ext>
            </a:extLst>
          </p:cNvPr>
          <p:cNvSpPr>
            <a:spLocks noGrp="1"/>
          </p:cNvSpPr>
          <p:nvPr>
            <p:ph type="body" idx="1"/>
          </p:nvPr>
        </p:nvSpPr>
        <p:spPr/>
        <p:txBody>
          <a:bodyPr/>
          <a:lstStyle/>
          <a:p>
            <a:pPr>
              <a:buFont typeface="Arial" panose="020B0604020202020204" pitchFamily="34" charset="0"/>
              <a:buChar char="•"/>
            </a:pPr>
            <a:r>
              <a:rPr lang="tr-TR" b="1" dirty="0">
                <a:latin typeface="Calibri" panose="020F0502020204030204" pitchFamily="34" charset="0"/>
                <a:cs typeface="Calibri" panose="020F0502020204030204" pitchFamily="34" charset="0"/>
              </a:rPr>
              <a:t>130-200 Zeka Bölümü: </a:t>
            </a:r>
            <a:r>
              <a:rPr lang="tr-TR" dirty="0">
                <a:latin typeface="Calibri" panose="020F0502020204030204" pitchFamily="34" charset="0"/>
                <a:cs typeface="Calibri" panose="020F0502020204030204" pitchFamily="34" charset="0"/>
              </a:rPr>
              <a:t>Çok Üstün</a:t>
            </a:r>
          </a:p>
          <a:p>
            <a:pPr>
              <a:buFont typeface="Arial" panose="020B0604020202020204" pitchFamily="34" charset="0"/>
              <a:buChar char="•"/>
            </a:pPr>
            <a:r>
              <a:rPr lang="tr-TR" b="1" dirty="0">
                <a:latin typeface="Calibri" panose="020F0502020204030204" pitchFamily="34" charset="0"/>
                <a:cs typeface="Calibri" panose="020F0502020204030204" pitchFamily="34" charset="0"/>
              </a:rPr>
              <a:t>110-130 Zeka Bölümü: </a:t>
            </a:r>
            <a:r>
              <a:rPr lang="tr-TR" dirty="0">
                <a:latin typeface="Calibri" panose="020F0502020204030204" pitchFamily="34" charset="0"/>
                <a:cs typeface="Calibri" panose="020F0502020204030204" pitchFamily="34" charset="0"/>
              </a:rPr>
              <a:t>Üstün</a:t>
            </a:r>
          </a:p>
          <a:p>
            <a:pPr>
              <a:buFont typeface="Arial" panose="020B0604020202020204" pitchFamily="34" charset="0"/>
              <a:buChar char="•"/>
            </a:pPr>
            <a:r>
              <a:rPr lang="tr-TR" b="1" dirty="0">
                <a:latin typeface="Calibri" panose="020F0502020204030204" pitchFamily="34" charset="0"/>
                <a:cs typeface="Calibri" panose="020F0502020204030204" pitchFamily="34" charset="0"/>
              </a:rPr>
              <a:t>90-110 Zeka Bölümü: </a:t>
            </a:r>
            <a:r>
              <a:rPr lang="tr-TR" dirty="0">
                <a:latin typeface="Calibri" panose="020F0502020204030204" pitchFamily="34" charset="0"/>
                <a:cs typeface="Calibri" panose="020F0502020204030204" pitchFamily="34" charset="0"/>
              </a:rPr>
              <a:t>Normal</a:t>
            </a:r>
          </a:p>
          <a:p>
            <a:pPr>
              <a:buFont typeface="Arial" panose="020B0604020202020204" pitchFamily="34" charset="0"/>
              <a:buChar char="•"/>
            </a:pPr>
            <a:r>
              <a:rPr lang="tr-TR" b="1" dirty="0">
                <a:latin typeface="Calibri" panose="020F0502020204030204" pitchFamily="34" charset="0"/>
                <a:cs typeface="Calibri" panose="020F0502020204030204" pitchFamily="34" charset="0"/>
              </a:rPr>
              <a:t>70-90 Zeka Bölümü: </a:t>
            </a:r>
            <a:r>
              <a:rPr lang="tr-TR" dirty="0">
                <a:latin typeface="Calibri" panose="020F0502020204030204" pitchFamily="34" charset="0"/>
                <a:cs typeface="Calibri" panose="020F0502020204030204" pitchFamily="34" charset="0"/>
              </a:rPr>
              <a:t>Tutuk Normal</a:t>
            </a:r>
          </a:p>
          <a:p>
            <a:pPr>
              <a:buFont typeface="Arial" panose="020B0604020202020204" pitchFamily="34" charset="0"/>
              <a:buChar char="•"/>
            </a:pPr>
            <a:r>
              <a:rPr lang="tr-TR" b="1" dirty="0">
                <a:latin typeface="Calibri" panose="020F0502020204030204" pitchFamily="34" charset="0"/>
                <a:cs typeface="Calibri" panose="020F0502020204030204" pitchFamily="34" charset="0"/>
              </a:rPr>
              <a:t>0-70 Zeka Bölümü: </a:t>
            </a:r>
            <a:r>
              <a:rPr lang="tr-TR" dirty="0">
                <a:latin typeface="Calibri" panose="020F0502020204030204" pitchFamily="34" charset="0"/>
                <a:cs typeface="Calibri" panose="020F0502020204030204" pitchFamily="34" charset="0"/>
              </a:rPr>
              <a:t>Zihinsel Yetersizlik</a:t>
            </a:r>
          </a:p>
        </p:txBody>
      </p:sp>
      <p:sp>
        <p:nvSpPr>
          <p:cNvPr id="4" name="Slayt Numarası Yer Tutucusu 3">
            <a:extLst>
              <a:ext uri="{FF2B5EF4-FFF2-40B4-BE49-F238E27FC236}">
                <a16:creationId xmlns:a16="http://schemas.microsoft.com/office/drawing/2014/main" id="{B9D1C91B-2174-6845-BFA2-5146A69116B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Tree>
    <p:extLst>
      <p:ext uri="{BB962C8B-B14F-4D97-AF65-F5344CB8AC3E}">
        <p14:creationId xmlns:p14="http://schemas.microsoft.com/office/powerpoint/2010/main" val="1960756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6"/>
            </a:gs>
            <a:gs pos="100000">
              <a:schemeClr val="accent1"/>
            </a:gs>
          </a:gsLst>
          <a:lin ang="16200038" scaled="0"/>
        </a:gradFill>
        <a:effectLst/>
      </p:bgPr>
    </p:bg>
    <p:spTree>
      <p:nvGrpSpPr>
        <p:cNvPr id="1" name="Shape 104"/>
        <p:cNvGrpSpPr/>
        <p:nvPr/>
      </p:nvGrpSpPr>
      <p:grpSpPr>
        <a:xfrm>
          <a:off x="0" y="0"/>
          <a:ext cx="0" cy="0"/>
          <a:chOff x="0" y="0"/>
          <a:chExt cx="0" cy="0"/>
        </a:xfrm>
      </p:grpSpPr>
      <p:sp>
        <p:nvSpPr>
          <p:cNvPr id="106" name="Google Shape;106;p19"/>
          <p:cNvSpPr txBox="1">
            <a:spLocks noGrp="1"/>
          </p:cNvSpPr>
          <p:nvPr>
            <p:ph type="subTitle" idx="4294967295"/>
          </p:nvPr>
        </p:nvSpPr>
        <p:spPr>
          <a:xfrm>
            <a:off x="663713" y="1417896"/>
            <a:ext cx="5223282" cy="2605463"/>
          </a:xfrm>
          <a:prstGeom prst="rect">
            <a:avLst/>
          </a:prstGeom>
        </p:spPr>
        <p:txBody>
          <a:bodyPr spcFirstLastPara="1" wrap="square" lIns="0" tIns="0" rIns="0" bIns="0" anchor="t" anchorCtr="0">
            <a:noAutofit/>
          </a:bodyPr>
          <a:lstStyle/>
          <a:p>
            <a:pPr marL="0" lvl="0" indent="0" algn="just" rtl="0">
              <a:spcBef>
                <a:spcPts val="0"/>
              </a:spcBef>
              <a:spcAft>
                <a:spcPts val="600"/>
              </a:spcAft>
              <a:buNone/>
            </a:pPr>
            <a:r>
              <a:rPr lang="tr-TR" dirty="0">
                <a:latin typeface="Calibri" panose="020F0502020204030204" pitchFamily="34" charset="0"/>
                <a:cs typeface="Calibri" panose="020F0502020204030204" pitchFamily="34" charset="0"/>
              </a:rPr>
              <a:t>Zeka bölümlerinin sınıflandırılmasına yönelik farklı görüşler vardır. </a:t>
            </a:r>
          </a:p>
          <a:p>
            <a:pPr marL="0" lvl="0" indent="0" algn="just" rtl="0">
              <a:spcBef>
                <a:spcPts val="0"/>
              </a:spcBef>
              <a:spcAft>
                <a:spcPts val="600"/>
              </a:spcAft>
              <a:buNone/>
            </a:pPr>
            <a:endParaRPr lang="tr-TR" dirty="0">
              <a:latin typeface="Calibri" panose="020F0502020204030204" pitchFamily="34" charset="0"/>
              <a:cs typeface="Calibri" panose="020F0502020204030204" pitchFamily="34" charset="0"/>
            </a:endParaRPr>
          </a:p>
          <a:p>
            <a:pPr marL="0" lvl="0" indent="0" algn="just" rtl="0">
              <a:spcBef>
                <a:spcPts val="0"/>
              </a:spcBef>
              <a:spcAft>
                <a:spcPts val="600"/>
              </a:spcAft>
              <a:buNone/>
            </a:pPr>
            <a:r>
              <a:rPr lang="tr-TR" dirty="0">
                <a:latin typeface="Calibri" panose="020F0502020204030204" pitchFamily="34" charset="0"/>
                <a:cs typeface="Calibri" panose="020F0502020204030204" pitchFamily="34" charset="0"/>
              </a:rPr>
              <a:t>Bu durum zekayı ölçmek için kullanılan ölçeklerin geçerlik ve güvenirlik durumlarından etkilenmektedir. </a:t>
            </a:r>
          </a:p>
        </p:txBody>
      </p:sp>
      <p:sp>
        <p:nvSpPr>
          <p:cNvPr id="109" name="Google Shape;109;p19"/>
          <p:cNvSpPr/>
          <p:nvPr/>
        </p:nvSpPr>
        <p:spPr>
          <a:xfrm>
            <a:off x="135007" y="1425890"/>
            <a:ext cx="478322" cy="464807"/>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10" name="Google Shape;110;p19"/>
          <p:cNvSpPr/>
          <p:nvPr/>
        </p:nvSpPr>
        <p:spPr>
          <a:xfrm rot="2486991">
            <a:off x="206191" y="2791848"/>
            <a:ext cx="340303" cy="330687"/>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11" name="Google Shape;111;p19"/>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accent1"/>
                </a:solidFill>
              </a:rPr>
              <a:t>9</a:t>
            </a:fld>
            <a:endParaRPr>
              <a:solidFill>
                <a:schemeClr val="accent1"/>
              </a:solidFill>
            </a:endParaRPr>
          </a:p>
        </p:txBody>
      </p:sp>
    </p:spTree>
  </p:cSld>
  <p:clrMapOvr>
    <a:masterClrMapping/>
  </p:clrMapOvr>
</p:sld>
</file>

<file path=ppt/theme/theme1.xml><?xml version="1.0" encoding="utf-8"?>
<a:theme xmlns:a="http://schemas.openxmlformats.org/drawingml/2006/main" name="SlidesCarnival base template">
  <a:themeElements>
    <a:clrScheme name="Custom 347">
      <a:dk1>
        <a:srgbClr val="322B3A"/>
      </a:dk1>
      <a:lt1>
        <a:srgbClr val="FFFFFF"/>
      </a:lt1>
      <a:dk2>
        <a:srgbClr val="B6B4BE"/>
      </a:dk2>
      <a:lt2>
        <a:srgbClr val="F1ECEE"/>
      </a:lt2>
      <a:accent1>
        <a:srgbClr val="ECA3BD"/>
      </a:accent1>
      <a:accent2>
        <a:srgbClr val="B9A9E9"/>
      </a:accent2>
      <a:accent3>
        <a:srgbClr val="A1CAF3"/>
      </a:accent3>
      <a:accent4>
        <a:srgbClr val="A9E9D5"/>
      </a:accent4>
      <a:accent5>
        <a:srgbClr val="C3E299"/>
      </a:accent5>
      <a:accent6>
        <a:srgbClr val="F7DDAD"/>
      </a:accent6>
      <a:hlink>
        <a:srgbClr val="55406D"/>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348</TotalTime>
  <Words>1533</Words>
  <Application>Microsoft Office PowerPoint</Application>
  <PresentationFormat>Ekran Gösterisi (16:9)</PresentationFormat>
  <Paragraphs>228</Paragraphs>
  <Slides>41</Slides>
  <Notes>5</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41</vt:i4>
      </vt:variant>
    </vt:vector>
  </HeadingPairs>
  <TitlesOfParts>
    <vt:vector size="47" baseType="lpstr">
      <vt:lpstr>Cambria Math</vt:lpstr>
      <vt:lpstr>Arial</vt:lpstr>
      <vt:lpstr>Satisfy</vt:lpstr>
      <vt:lpstr>Raleway Thin</vt:lpstr>
      <vt:lpstr>Calibri</vt:lpstr>
      <vt:lpstr>SlidesCarnival base template</vt:lpstr>
      <vt:lpstr>Üstün Yeteneğin Sınıflandırılması</vt:lpstr>
      <vt:lpstr>PowerPoint Sunusu</vt:lpstr>
      <vt:lpstr>PowerPoint Sunusu</vt:lpstr>
      <vt:lpstr>Zekanın Sınıflandırılması</vt:lpstr>
      <vt:lpstr>PowerPoint Sunusu</vt:lpstr>
      <vt:lpstr>Standfort-Binnet Zeka Bölümü (IQ) Sınıflandırması</vt:lpstr>
      <vt:lpstr>PowerPoint Sunusu</vt:lpstr>
      <vt:lpstr>Farklı bir sınıflamaya göre;</vt:lpstr>
      <vt:lpstr>PowerPoint Sunusu</vt:lpstr>
      <vt:lpstr>Zeka Bölümünün Hesaplanması</vt:lpstr>
      <vt:lpstr>Zeka Bölümünün Hesaplanma Örneği</vt:lpstr>
      <vt:lpstr>Zeka Bölümünün Hesaplanma Örneği</vt:lpstr>
      <vt:lpstr>Zeka Bölümünün Hesaplanma Örneği</vt:lpstr>
      <vt:lpstr>PowerPoint Sunusu</vt:lpstr>
      <vt:lpstr>Zeka Bölümlerinin Genel Nüfus İçindeki Dağılımları</vt:lpstr>
      <vt:lpstr>Ruf Modeli</vt:lpstr>
      <vt:lpstr>Ruf Modeli (Devamı)</vt:lpstr>
      <vt:lpstr>Ruf Modeli (Devamı)</vt:lpstr>
      <vt:lpstr>Deha Çocuklar</vt:lpstr>
      <vt:lpstr>Deha Çocuklar (Devamı)</vt:lpstr>
      <vt:lpstr>Deha Çocuklar (Devamı)</vt:lpstr>
      <vt:lpstr>Üstün Yeteneğin Sınıflandırılması</vt:lpstr>
      <vt:lpstr>PowerPoint Sunusu</vt:lpstr>
      <vt:lpstr>PowerPoint Sunusu</vt:lpstr>
      <vt:lpstr>PowerPoint Sunusu</vt:lpstr>
      <vt:lpstr>PowerPoint Sunusu</vt:lpstr>
      <vt:lpstr>PowerPoint Sunusu</vt:lpstr>
      <vt:lpstr>1. Genel Zihinsel Yetenek</vt:lpstr>
      <vt:lpstr>2. Özel Akademik Yetenek</vt:lpstr>
      <vt:lpstr>3. Yaratıcılık ve üretken düşünce yeteneği</vt:lpstr>
      <vt:lpstr>4. Liderlik yeteneği</vt:lpstr>
      <vt:lpstr>5. Güzel sanatlar yeteneği</vt:lpstr>
      <vt:lpstr>6. Psikomotor yetenek</vt:lpstr>
      <vt:lpstr>PowerPoint Sunusu</vt:lpstr>
      <vt:lpstr>Tannenbaum’un Yetenek Sınıflaması</vt:lpstr>
      <vt:lpstr>Tannenbaum’un Yetenek Sınıflaması (Devamı)</vt:lpstr>
      <vt:lpstr>Tannenbaum’un Yetenek Sınıflaması (Devamı)</vt:lpstr>
      <vt:lpstr>Tannenbaum’un Yetenek Sınıflaması (Devamı)</vt:lpstr>
      <vt:lpstr>Tannenbaum’un Yetenek Sınıflaması (Devamı)</vt:lpstr>
      <vt:lpstr>Tannenbaum’un Yetenek Sınıflaması (Devamı)</vt:lpstr>
      <vt:lpstr>Kaynakça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Üstün Yeteneğin Sınıflandırılması</dc:title>
  <dc:creator>figen</dc:creator>
  <cp:lastModifiedBy>figen</cp:lastModifiedBy>
  <cp:revision>36</cp:revision>
  <dcterms:modified xsi:type="dcterms:W3CDTF">2020-10-31T16:12:01Z</dcterms:modified>
</cp:coreProperties>
</file>