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5A361C-51ED-476A-B4CB-B86B1E95B75D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CE9C12-E0E5-42AE-A4C6-560D77C049C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482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Yuvarlatılmış Dikdörtgen"/>
          <p:cNvSpPr/>
          <p:nvPr/>
        </p:nvSpPr>
        <p:spPr>
          <a:xfrm>
            <a:off x="558129" y="434162"/>
            <a:ext cx="11075745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4 Başlık"/>
          <p:cNvSpPr>
            <a:spLocks noGrp="1"/>
          </p:cNvSpPr>
          <p:nvPr>
            <p:ph type="ctrTitle"/>
          </p:nvPr>
        </p:nvSpPr>
        <p:spPr>
          <a:xfrm>
            <a:off x="963168" y="1820206"/>
            <a:ext cx="103632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20" name="19 Alt Başlık"/>
          <p:cNvSpPr>
            <a:spLocks noGrp="1"/>
          </p:cNvSpPr>
          <p:nvPr>
            <p:ph type="subTitle" idx="1"/>
          </p:nvPr>
        </p:nvSpPr>
        <p:spPr>
          <a:xfrm>
            <a:off x="963168" y="3685032"/>
            <a:ext cx="103632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19" name="18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70560" y="530352"/>
            <a:ext cx="10911840" cy="4187952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533405"/>
            <a:ext cx="2641600" cy="5257799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11200" y="533403"/>
            <a:ext cx="7924800" cy="525780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70560" y="530352"/>
            <a:ext cx="10911840" cy="4187952"/>
          </a:xfrm>
        </p:spPr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Yuvarlatılmış Dikdörtgen"/>
          <p:cNvSpPr/>
          <p:nvPr/>
        </p:nvSpPr>
        <p:spPr>
          <a:xfrm>
            <a:off x="558129" y="434163"/>
            <a:ext cx="11075745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24459" y="4928616"/>
            <a:ext cx="1091184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24459" y="5624484"/>
            <a:ext cx="1091184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85803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340480" y="530352"/>
            <a:ext cx="524256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560" y="4983480"/>
            <a:ext cx="1091184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809632" y="579438"/>
            <a:ext cx="524256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202892" y="579438"/>
            <a:ext cx="524256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80963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202892" y="1447800"/>
            <a:ext cx="524256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385045" y="533400"/>
            <a:ext cx="39624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7385129" y="1447802"/>
            <a:ext cx="39624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015163" y="930144"/>
            <a:ext cx="6168212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Tek Köşesi Yuvarlatılmış Dikdörtgen"/>
          <p:cNvSpPr/>
          <p:nvPr/>
        </p:nvSpPr>
        <p:spPr>
          <a:xfrm>
            <a:off x="8534401" y="434162"/>
            <a:ext cx="3099473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5012056"/>
            <a:ext cx="109728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 bwMode="grayWhite">
          <a:xfrm>
            <a:off x="8616949" y="533400"/>
            <a:ext cx="298704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561973" y="435768"/>
            <a:ext cx="7900416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Dikdörtgen"/>
          <p:cNvSpPr/>
          <p:nvPr/>
        </p:nvSpPr>
        <p:spPr>
          <a:xfrm>
            <a:off x="406401" y="329185"/>
            <a:ext cx="11376073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Yuvarlatılmış Dikdörtgen"/>
          <p:cNvSpPr/>
          <p:nvPr/>
        </p:nvSpPr>
        <p:spPr>
          <a:xfrm>
            <a:off x="558129" y="434162"/>
            <a:ext cx="11075745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Başlık Yer Tutucusu"/>
          <p:cNvSpPr>
            <a:spLocks noGrp="1"/>
          </p:cNvSpPr>
          <p:nvPr>
            <p:ph type="title"/>
          </p:nvPr>
        </p:nvSpPr>
        <p:spPr>
          <a:xfrm>
            <a:off x="670560" y="4985590"/>
            <a:ext cx="1091184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idx="1"/>
          </p:nvPr>
        </p:nvSpPr>
        <p:spPr>
          <a:xfrm>
            <a:off x="670560" y="530352"/>
            <a:ext cx="1091184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25" name="24 Veri Yer Tutucusu"/>
          <p:cNvSpPr>
            <a:spLocks noGrp="1"/>
          </p:cNvSpPr>
          <p:nvPr>
            <p:ph type="dt" sz="half" idx="2"/>
          </p:nvPr>
        </p:nvSpPr>
        <p:spPr>
          <a:xfrm>
            <a:off x="5035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E323EF0-A112-4ED8-B99D-916B5D27948A}" type="datetimeFigureOut">
              <a:rPr lang="tr-TR" smtClean="0"/>
              <a:pPr/>
              <a:t>30.05.2020</a:t>
            </a:fld>
            <a:endParaRPr lang="tr-TR"/>
          </a:p>
        </p:txBody>
      </p:sp>
      <p:sp>
        <p:nvSpPr>
          <p:cNvPr id="18" name="17 Altbilgi Yer Tutucusu"/>
          <p:cNvSpPr>
            <a:spLocks noGrp="1"/>
          </p:cNvSpPr>
          <p:nvPr>
            <p:ph type="ftr" sz="quarter" idx="3"/>
          </p:nvPr>
        </p:nvSpPr>
        <p:spPr>
          <a:xfrm>
            <a:off x="8083104" y="6111876"/>
            <a:ext cx="3048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131104" y="6111876"/>
            <a:ext cx="609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F229467-69F6-40A3-A5A4-F1D592B5B33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4900" dirty="0">
                <a:latin typeface="Book Antiqua" pitchFamily="18" charset="0"/>
              </a:rPr>
              <a:t>TÜRKİYE’NİN TOPLUMSAL YAPISI</a:t>
            </a:r>
            <a:r>
              <a:rPr lang="tr-TR" dirty="0">
                <a:latin typeface="Book Antiqua" pitchFamily="18" charset="0"/>
              </a:rPr>
              <a:t/>
            </a:r>
            <a:br>
              <a:rPr lang="tr-TR" dirty="0">
                <a:latin typeface="Book Antiqua" pitchFamily="18" charset="0"/>
              </a:rPr>
            </a:br>
            <a:r>
              <a:rPr lang="tr-TR" sz="4000" i="1" dirty="0">
                <a:latin typeface="Book Antiqua" pitchFamily="18" charset="0"/>
              </a:rPr>
              <a:t>1923-1930</a:t>
            </a:r>
            <a:endParaRPr lang="tr-TR" i="1" dirty="0">
              <a:latin typeface="Book Antiqua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963168" y="3685031"/>
            <a:ext cx="10363200" cy="2396279"/>
          </a:xfrm>
        </p:spPr>
        <p:txBody>
          <a:bodyPr>
            <a:normAutofit/>
          </a:bodyPr>
          <a:lstStyle/>
          <a:p>
            <a:endParaRPr lang="tr-TR" dirty="0"/>
          </a:p>
          <a:p>
            <a:r>
              <a:rPr lang="tr-TR" b="1" dirty="0">
                <a:latin typeface="Book Antiqua" pitchFamily="18" charset="0"/>
              </a:rPr>
              <a:t>Prof. Dr. Erol Demir</a:t>
            </a:r>
          </a:p>
          <a:p>
            <a:r>
              <a:rPr lang="tr-TR" b="1" dirty="0">
                <a:latin typeface="Book Antiqua" pitchFamily="18" charset="0"/>
              </a:rPr>
              <a:t>Ankara Üniversitesi</a:t>
            </a:r>
          </a:p>
          <a:p>
            <a:r>
              <a:rPr lang="tr-TR" b="1" dirty="0">
                <a:latin typeface="Book Antiqua" pitchFamily="18" charset="0"/>
              </a:rPr>
              <a:t>Sosyoloji Bölümü</a:t>
            </a:r>
          </a:p>
          <a:p>
            <a:r>
              <a:rPr lang="tr-TR" b="1" smtClean="0">
                <a:latin typeface="Book Antiqua" pitchFamily="18" charset="0"/>
              </a:rPr>
              <a:t>edemir@humanity.ankara.edu.tr</a:t>
            </a:r>
            <a:endParaRPr lang="tr-TR" b="1" dirty="0">
              <a:latin typeface="Book Antiqua" pitchFamily="18" charset="0"/>
            </a:endParaRPr>
          </a:p>
          <a:p>
            <a:endParaRPr lang="tr-TR" sz="2400" dirty="0">
              <a:latin typeface="Book Antiqua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i="1" dirty="0">
                <a:latin typeface="Book Antiqua" panose="02040602050305030304" pitchFamily="18" charset="0"/>
              </a:rPr>
              <a:t>1923-1930</a:t>
            </a:r>
            <a:endParaRPr lang="tr-TR" sz="4000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0" y="1814732"/>
            <a:ext cx="9242473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1923 yılında Cumhuriyet’in kuruluşundan 1929 yılına kadar geçen yıllar, “liberal dönem” olarak adlandırılır.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1923 yılında toplanan İzmir İktisat Kongresi ekonomiye fazla bir müdahale olmadan serbest pazar ekonomisinin gerekliliklerinin uygulanması yönünde bir eğilim içindeydi.</a:t>
            </a:r>
          </a:p>
        </p:txBody>
      </p:sp>
    </p:spTree>
    <p:extLst>
      <p:ext uri="{BB962C8B-B14F-4D97-AF65-F5344CB8AC3E}">
        <p14:creationId xmlns:p14="http://schemas.microsoft.com/office/powerpoint/2010/main" val="3314074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i="1" dirty="0">
                <a:latin typeface="Book Antiqua" panose="02040602050305030304" pitchFamily="18" charset="0"/>
              </a:rPr>
              <a:t>1923-1930</a:t>
            </a:r>
            <a:endParaRPr lang="tr-TR" sz="4000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0" y="1814732"/>
            <a:ext cx="9242473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Cumhuriyet’in ilk beş yılında bürokratlar ekonominin temel yapılarında önemli değişiklikler yapamadı.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Bu dönemde uzun savaşlar nedeniyle gerileyen ekonomi, canlanmaya başlayarak toparlanmaya başladı.</a:t>
            </a:r>
          </a:p>
        </p:txBody>
      </p:sp>
    </p:spTree>
    <p:extLst>
      <p:ext uri="{BB962C8B-B14F-4D97-AF65-F5344CB8AC3E}">
        <p14:creationId xmlns:p14="http://schemas.microsoft.com/office/powerpoint/2010/main" val="13420950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i="1" dirty="0">
                <a:latin typeface="Book Antiqua" panose="02040602050305030304" pitchFamily="18" charset="0"/>
              </a:rPr>
              <a:t>1923-1930</a:t>
            </a:r>
            <a:endParaRPr lang="tr-TR" sz="4000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0" y="1814732"/>
            <a:ext cx="9242473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Ege bölgesinde Kurtuluş Savaşı sırasında yaşanan büyük yıkım göçlerle gelen nüfusun yeniden yerleştirilmesiyle telafi edilmeye çalışıldı.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Tarım: </a:t>
            </a:r>
            <a:r>
              <a:rPr lang="tr-TR" sz="2800" dirty="0">
                <a:latin typeface="Book Antiqua" panose="02040602050305030304" pitchFamily="18" charset="0"/>
              </a:rPr>
              <a:t>işgücü harap olsa da tarım toparlanmaya başladı. Geleneksel ürünler yeniden temel ihraç ürünleri oldu.</a:t>
            </a:r>
          </a:p>
        </p:txBody>
      </p:sp>
    </p:spTree>
    <p:extLst>
      <p:ext uri="{BB962C8B-B14F-4D97-AF65-F5344CB8AC3E}">
        <p14:creationId xmlns:p14="http://schemas.microsoft.com/office/powerpoint/2010/main" val="1951310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i="1" dirty="0">
                <a:latin typeface="Book Antiqua" panose="02040602050305030304" pitchFamily="18" charset="0"/>
              </a:rPr>
              <a:t>1923-1930</a:t>
            </a:r>
            <a:endParaRPr lang="tr-TR" sz="4000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0" y="1814732"/>
            <a:ext cx="9242473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Pazara yönelik tarımda belirgin gelişmeler var. Bunun iki nedeni: Birincisi, Lozan Antlaşması gereği yabancı sermayenin çoğunluğunun işlevini devam ettirmesi (1929’a kadar), ikincisi ise tüccar sınıfının hızla gelişmesidir.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Sanayi: </a:t>
            </a:r>
            <a:r>
              <a:rPr lang="tr-TR" sz="2800" dirty="0">
                <a:latin typeface="Book Antiqua" panose="02040602050305030304" pitchFamily="18" charset="0"/>
              </a:rPr>
              <a:t>Sanayi sermayesini geçmişte elinde tutan gayrimüslim burjuvazinin ülkeden ayrılması, sanayinin toparlanmasını geciktirdi.</a:t>
            </a:r>
          </a:p>
        </p:txBody>
      </p:sp>
    </p:spTree>
    <p:extLst>
      <p:ext uri="{BB962C8B-B14F-4D97-AF65-F5344CB8AC3E}">
        <p14:creationId xmlns:p14="http://schemas.microsoft.com/office/powerpoint/2010/main" val="9702899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i="1" dirty="0">
                <a:latin typeface="Book Antiqua" panose="02040602050305030304" pitchFamily="18" charset="0"/>
              </a:rPr>
              <a:t>1923-1930</a:t>
            </a:r>
            <a:endParaRPr lang="tr-TR" sz="4000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0" y="1814732"/>
            <a:ext cx="9242473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Daha önce İttihat ve Terakki döneminde temeli atılan Müslüman burjuvazi yaratma çabaları, gayrimüslimlerin çoğunluğunun ülkeyi terk etmeleri sonrasında daha fazla ivme kazanmış oldu ve Cumhuriyet’in ilk döneminde hızlı bir Müslüman-Türk burjuvazi oluştu.</a:t>
            </a:r>
          </a:p>
        </p:txBody>
      </p:sp>
    </p:spTree>
    <p:extLst>
      <p:ext uri="{BB962C8B-B14F-4D97-AF65-F5344CB8AC3E}">
        <p14:creationId xmlns:p14="http://schemas.microsoft.com/office/powerpoint/2010/main" val="3860426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i="1" dirty="0">
                <a:latin typeface="Book Antiqua" panose="02040602050305030304" pitchFamily="18" charset="0"/>
              </a:rPr>
              <a:t>1923-1930</a:t>
            </a:r>
            <a:endParaRPr lang="tr-TR" sz="4000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0" y="1814732"/>
            <a:ext cx="9242473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1920’lerin liberal politika uygulamaları ve deneyimleri dönemin sonuna doğru kriz işaretleri vermeye başladı. 1929’dan itibaren derin bir kriz kendini gösterdi. Ticarete dayalı sektörler en fazla etkilenenlerdi.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Bu ortamda bürokrasi konumunu güçlendirdi ve bir dizi ekonomik ve sosyal projeyi uygulamaya koydu. Ör. koruyucu bir dış ticaret rejimi.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tr-TR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400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i="1" dirty="0">
                <a:latin typeface="Book Antiqua" panose="02040602050305030304" pitchFamily="18" charset="0"/>
              </a:rPr>
              <a:t>1923-1930</a:t>
            </a:r>
            <a:endParaRPr lang="tr-TR" sz="4000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0" y="1814732"/>
            <a:ext cx="9242473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1920’lerde ve 1930’larda ülkede köklü sosyal, siyasal, kültürel ve ekonomik alanlarda bir dizi inkılâplar gerçekleştirildi.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1926’da alarm vermeye başlayan ekonomik kriz 1929 Dünya Ekonomik Krizi’yle birlikte ülkede tam bir sarsıntı yarattı.</a:t>
            </a:r>
          </a:p>
        </p:txBody>
      </p:sp>
    </p:spTree>
    <p:extLst>
      <p:ext uri="{BB962C8B-B14F-4D97-AF65-F5344CB8AC3E}">
        <p14:creationId xmlns:p14="http://schemas.microsoft.com/office/powerpoint/2010/main" val="3887084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>
            <a:extLst>
              <a:ext uri="{FF2B5EF4-FFF2-40B4-BE49-F238E27FC236}">
                <a16:creationId xmlns:a16="http://schemas.microsoft.com/office/drawing/2014/main" id="{2AED106B-B077-4308-BDCC-00F8E5035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341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i="1" dirty="0">
                <a:latin typeface="Book Antiqua" panose="02040602050305030304" pitchFamily="18" charset="0"/>
              </a:rPr>
              <a:t>1923-1930</a:t>
            </a:r>
            <a:endParaRPr lang="tr-TR" sz="4000" b="1" i="1" dirty="0">
              <a:latin typeface="Book Antiqua" panose="02040602050305030304" pitchFamily="18" charset="0"/>
            </a:endParaRPr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BDFCB459-153C-4AEF-8308-D2A973833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6770" y="1814732"/>
            <a:ext cx="9242473" cy="4192171"/>
          </a:xfrm>
        </p:spPr>
        <p:txBody>
          <a:bodyPr>
            <a:norm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Krize karşı alınan tedbirler, giderek yeni iktisadi politikaların uygulanmasına, sonra bunun ötesine geçerek, “devletçilik” olarak adlandırılan yeni bir devlet yapılanmasını doğurdu. Bu rejim II. Dünya Savaşı’nın sonuna kadar varlığını korudu.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sz="2800" dirty="0">
                <a:latin typeface="Book Antiqua" panose="02040602050305030304" pitchFamily="18" charset="0"/>
              </a:rPr>
              <a:t>İlk politika tedbirleri, ekonomiyi dışa kapatmak ve dış pazara olan bağımlılığı en aza indirmeyi amaçlamaktaydı.</a:t>
            </a:r>
          </a:p>
        </p:txBody>
      </p:sp>
    </p:spTree>
    <p:extLst>
      <p:ext uri="{BB962C8B-B14F-4D97-AF65-F5344CB8AC3E}">
        <p14:creationId xmlns:p14="http://schemas.microsoft.com/office/powerpoint/2010/main" val="41301892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rünüş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Görünüş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Görünü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207</TotalTime>
  <Words>345</Words>
  <Application>Microsoft Office PowerPoint</Application>
  <PresentationFormat>Geniş ekran</PresentationFormat>
  <Paragraphs>29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Book Antiqua</vt:lpstr>
      <vt:lpstr>Calibri</vt:lpstr>
      <vt:lpstr>Verdana</vt:lpstr>
      <vt:lpstr>Wingdings 2</vt:lpstr>
      <vt:lpstr>Görünüş</vt:lpstr>
      <vt:lpstr>TÜRKİYE’NİN TOPLUMSAL YAPISI 1923-1930</vt:lpstr>
      <vt:lpstr>1923-1930</vt:lpstr>
      <vt:lpstr>1923-1930</vt:lpstr>
      <vt:lpstr>1923-1930</vt:lpstr>
      <vt:lpstr>1923-1930</vt:lpstr>
      <vt:lpstr>1923-1930</vt:lpstr>
      <vt:lpstr>1923-1930</vt:lpstr>
      <vt:lpstr>1923-1930</vt:lpstr>
      <vt:lpstr>1923-1930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Kentleşme</dc:title>
  <dc:creator>bilgiseyerim</dc:creator>
  <cp:lastModifiedBy>dtcf</cp:lastModifiedBy>
  <cp:revision>115</cp:revision>
  <dcterms:created xsi:type="dcterms:W3CDTF">2018-03-24T09:54:46Z</dcterms:created>
  <dcterms:modified xsi:type="dcterms:W3CDTF">2020-05-30T11:25:50Z</dcterms:modified>
</cp:coreProperties>
</file>