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FABB960-493F-44D1-8704-6899615DE1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0C9CF9E-6D6A-4D88-8526-EFA0EC0E49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7C81674-F32F-421A-A816-FD108118E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FD1AD-20DE-4C80-9846-4C1EA7D33B2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BC0724A-48A1-4CD0-BAB8-878204DC3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94D574B-551A-49D6-89A9-0CDB20E28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61C97-02EB-48C8-8737-364866AEC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647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6E62C9C-7BC1-46C7-BC73-B4D79F0C3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733051A-513A-4EB1-BF44-F255E9CA2B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C817FCA-6B56-43EA-9908-AB6EDB620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FD1AD-20DE-4C80-9846-4C1EA7D33B2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D1CBB67-E401-4262-9340-FBABFD62C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D362FF7-242F-425D-9361-180F8B85F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61C97-02EB-48C8-8737-364866AEC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1601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61A92AD1-03AC-4BD2-8B97-4BB92A60EB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A1630013-3F16-4AF0-950B-3F04EE11F6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E16F17A-7CF1-4AEB-9CEF-66B6D9CC7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FD1AD-20DE-4C80-9846-4C1EA7D33B2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6A1F458-7FA7-418E-9FAB-28F62E558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51D5BC-7BC3-4277-B6D0-CEC5FB57B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61C97-02EB-48C8-8737-364866AEC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583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40A3CF-D6F5-4CD0-B28F-B53CDE822C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5C1AD8-5748-401B-86D8-AE3E48DF6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F5640A-F47F-4548-BB00-B3E264079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FD1AD-20DE-4C80-9846-4C1EA7D33B2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67E194A-A0A5-4F6A-BD3A-D71A3EE42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966DA8D-E8D7-4219-8C5D-8CADA5878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61C97-02EB-48C8-8737-364866AEC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4857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75BC73-EFD1-42F6-8CAC-E705B13C0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2A4E6CE-80FA-42EF-B51E-48FC02DAB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902AC8E-E683-4A48-8420-16C28C370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FD1AD-20DE-4C80-9846-4C1EA7D33B2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36B3BE0-7AD2-4A67-873B-D663FB3B8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3EDCD86-2FFB-49A3-93F1-8D50AFBA6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61C97-02EB-48C8-8737-364866AEC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8093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D38D4D0-EAB6-4015-A211-3E9B2D2FED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BE58F0-CB60-416D-8947-5D316D67BA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EEED8C3-238E-4BC7-80B1-494B5B0918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CBD1C71-0A93-4548-B00F-5A0AD6CDF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FD1AD-20DE-4C80-9846-4C1EA7D33B2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6ECDE01-5802-4E5E-A533-A619D18D7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A1041FE-157C-43E3-9AA5-842828D53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61C97-02EB-48C8-8737-364866AEC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4248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0B9E58-126A-453C-8A98-D9DEA88B9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D90A269-BAFF-415B-A577-3D155C3DE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3D590E31-A5CE-4959-8CEF-45318F7535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7596B57-0718-4AB5-91D2-FEFFDEAE88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B95062D-BA48-4172-8106-7C312656E6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565A71ED-93F2-429C-A49E-8ADB098BC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FD1AD-20DE-4C80-9846-4C1EA7D33B2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F7A968C-10B7-4619-8B6F-D21FED0148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F4399712-F1A1-44FC-ADE4-9534B3B9B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61C97-02EB-48C8-8737-364866AEC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2110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02BF0F-2769-426C-B1D1-F9421E4F3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F1DB026A-DE35-4CD2-ADE6-FFC5D1F95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FD1AD-20DE-4C80-9846-4C1EA7D33B2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D1A6BB6D-C6D4-4229-B983-C7CEE8D59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E30FD54-BC66-4D8B-8FBE-FEEF34527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61C97-02EB-48C8-8737-364866AEC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8534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B577AE7-911C-4EEC-BF24-1032E9489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FD1AD-20DE-4C80-9846-4C1EA7D33B2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3661316-2658-4DBF-B554-F6B4945469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7DA75FA9-393B-42DB-AEDB-F4907FCF1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61C97-02EB-48C8-8737-364866AEC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12001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0BAD2E-7DBE-408C-ABE1-0586425870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8610F-D432-4E23-8582-9DAF524AAC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5D3C6B7-369B-4EAD-9538-1EFDE99D29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3304B73-5852-46E0-B937-D3B7F4B19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FD1AD-20DE-4C80-9846-4C1EA7D33B2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99A71E9-C7A0-46D3-B15A-AA521DB84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35685CD-8E90-41BD-AE37-F5D38F1E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61C97-02EB-48C8-8737-364866AEC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472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758E599-CBE5-48AD-A7D6-EAFAFBABD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4D1ECD4-A760-4DB3-A6DD-1A7B7D4F72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E4E97696-79E6-47ED-BAD2-767DD7CB56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FCA9DA4C-F50F-4F9B-9AC8-DA2E72B2C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FD1AD-20DE-4C80-9846-4C1EA7D33B2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09421D4-27F8-46F5-AF51-EA5660087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BE0E379-DD3D-44D9-A3AC-0333AD2E9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61C97-02EB-48C8-8737-364866AEC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9906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3826F17-273F-4D63-A4CE-E90887512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24F0347-70AD-470E-87DC-3C2A4EC14A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FAEA4D7-F376-45B0-8F98-C704951CB7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FD1AD-20DE-4C80-9846-4C1EA7D33B2C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AEB4D14-80D0-46A8-B945-19A7D2B1E0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C55B49-F3A6-4FC6-B3D0-BD02CB3B15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61C97-02EB-48C8-8737-364866AECD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6461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90D7FBA-10E8-4833-BE91-A9E6703B81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sz="2400" dirty="0">
                <a:solidFill>
                  <a:schemeClr val="tx1"/>
                </a:solidFill>
              </a:rPr>
              <a:t>HİN 137 Temel Hintçe</a:t>
            </a:r>
            <a:br>
              <a:rPr lang="tr-TR" sz="2400" dirty="0">
                <a:solidFill>
                  <a:schemeClr val="tx1"/>
                </a:solidFill>
              </a:rPr>
            </a:br>
            <a:br>
              <a:rPr lang="tr-TR" sz="2400" dirty="0">
                <a:solidFill>
                  <a:schemeClr val="tx1"/>
                </a:solidFill>
              </a:rPr>
            </a:br>
            <a:r>
              <a:rPr lang="tr-TR" sz="2400" dirty="0">
                <a:solidFill>
                  <a:schemeClr val="tx1"/>
                </a:solidFill>
              </a:rPr>
              <a:t>İsimler</a:t>
            </a:r>
            <a:br>
              <a:rPr lang="tr-TR" sz="2400" dirty="0">
                <a:solidFill>
                  <a:schemeClr val="tx1"/>
                </a:solidFill>
              </a:rPr>
            </a:br>
            <a:br>
              <a:rPr lang="tr-TR" sz="2400" dirty="0">
                <a:solidFill>
                  <a:schemeClr val="tx1"/>
                </a:solidFill>
              </a:rPr>
            </a:br>
            <a:r>
              <a:rPr lang="tr-TR" sz="2400" dirty="0">
                <a:solidFill>
                  <a:schemeClr val="tx1"/>
                </a:solidFill>
              </a:rPr>
              <a:t>Eril İsimler</a:t>
            </a:r>
            <a:br>
              <a:rPr lang="tr-TR" sz="2400" dirty="0">
                <a:solidFill>
                  <a:schemeClr val="tx1"/>
                </a:solidFill>
              </a:rPr>
            </a:br>
            <a:br>
              <a:rPr lang="tr-TR" sz="2400" dirty="0">
                <a:solidFill>
                  <a:schemeClr val="tx1"/>
                </a:solidFill>
              </a:rPr>
            </a:br>
            <a:r>
              <a:rPr lang="tr-TR" sz="2400" dirty="0">
                <a:solidFill>
                  <a:schemeClr val="tx1"/>
                </a:solidFill>
              </a:rPr>
              <a:t>3. Hafta</a:t>
            </a:r>
            <a:endParaRPr lang="tr-TR" sz="24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669DA13-D4F9-4985-A55F-B62D157323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r"/>
            <a:r>
              <a:rPr lang="tr-TR" dirty="0"/>
              <a:t>Prof. Dr. H. Derya Can</a:t>
            </a:r>
          </a:p>
          <a:p>
            <a:pPr algn="r"/>
            <a:r>
              <a:rPr lang="tr-TR" dirty="0"/>
              <a:t>Ankara Üniversitesi</a:t>
            </a:r>
          </a:p>
          <a:p>
            <a:pPr algn="r"/>
            <a:r>
              <a:rPr lang="tr-TR" dirty="0"/>
              <a:t>Dil ve Tarih-Coğrafya Fakültesi</a:t>
            </a:r>
          </a:p>
          <a:p>
            <a:pPr algn="r"/>
            <a:r>
              <a:rPr lang="tr-TR" dirty="0"/>
              <a:t>Doğu Dilleri ve Edebiyatları Bölümü</a:t>
            </a:r>
          </a:p>
          <a:p>
            <a:pPr algn="r"/>
            <a:r>
              <a:rPr lang="tr-TR" dirty="0"/>
              <a:t>Hindoloji Anabilim Dalı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7579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A041934-6F90-4EAE-B1D8-D6858194612D}"/>
              </a:ext>
            </a:extLst>
          </p:cNvPr>
          <p:cNvSpPr/>
          <p:nvPr/>
        </p:nvSpPr>
        <p:spPr>
          <a:xfrm>
            <a:off x="2867890" y="762502"/>
            <a:ext cx="6096000" cy="490199"/>
          </a:xfrm>
          <a:prstGeom prst="rect">
            <a:avLst/>
          </a:prstGeom>
        </p:spPr>
        <p:txBody>
          <a:bodyPr>
            <a:spAutoFit/>
          </a:bodyPr>
          <a:lstStyle/>
          <a:p>
            <a:pPr marL="90805" algn="ctr">
              <a:lnSpc>
                <a:spcPct val="115000"/>
              </a:lnSpc>
              <a:spcAft>
                <a:spcPts val="0"/>
              </a:spcAft>
            </a:pP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</a:rPr>
              <a:t>Alıştrmalar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64B4845C-B369-4E4A-9F83-764390C8BE92}"/>
              </a:ext>
            </a:extLst>
          </p:cNvPr>
          <p:cNvSpPr/>
          <p:nvPr/>
        </p:nvSpPr>
        <p:spPr>
          <a:xfrm>
            <a:off x="2092036" y="2189019"/>
            <a:ext cx="7051964" cy="3050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805" algn="just">
              <a:lnSpc>
                <a:spcPct val="115000"/>
              </a:lnSpc>
              <a:spcAft>
                <a:spcPts val="0"/>
              </a:spcAft>
            </a:pP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घर 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: ev</a:t>
            </a:r>
            <a:endParaRPr lang="hi-IN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90805" algn="just">
              <a:lnSpc>
                <a:spcPct val="115000"/>
              </a:lnSpc>
              <a:spcAft>
                <a:spcPts val="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पति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: koca</a:t>
            </a:r>
            <a:endParaRPr lang="hi-IN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90805" algn="just">
              <a:lnSpc>
                <a:spcPct val="115000"/>
              </a:lnSpc>
              <a:spcAft>
                <a:spcPts val="0"/>
              </a:spcAft>
            </a:pP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भाई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: erkek kardeş</a:t>
            </a:r>
            <a:endParaRPr lang="hi-IN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90805" algn="just">
              <a:lnSpc>
                <a:spcPct val="115000"/>
              </a:lnSpc>
              <a:spcAft>
                <a:spcPts val="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नौकर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: hizmetçi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</a:p>
          <a:p>
            <a:pPr marL="90805" algn="just">
              <a:lnSpc>
                <a:spcPct val="115000"/>
              </a:lnSpc>
              <a:spcAft>
                <a:spcPts val="0"/>
              </a:spcAft>
            </a:pP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लड़का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: erkek çocuk</a:t>
            </a:r>
            <a:endParaRPr lang="hi-IN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90805" algn="just">
              <a:lnSpc>
                <a:spcPct val="115000"/>
              </a:lnSpc>
              <a:spcAft>
                <a:spcPts val="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कुत्ता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: köpek</a:t>
            </a:r>
            <a:endParaRPr lang="hi-IN" sz="2400" dirty="0"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90805" algn="just">
              <a:lnSpc>
                <a:spcPct val="115000"/>
              </a:lnSpc>
              <a:spcAft>
                <a:spcPts val="0"/>
              </a:spcAft>
            </a:pPr>
            <a:r>
              <a:rPr lang="hi-IN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नाम</a:t>
            </a:r>
            <a:r>
              <a:rPr lang="tr-TR" sz="24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: isim</a:t>
            </a:r>
          </a:p>
        </p:txBody>
      </p:sp>
    </p:spTree>
    <p:extLst>
      <p:ext uri="{BB962C8B-B14F-4D97-AF65-F5344CB8AC3E}">
        <p14:creationId xmlns:p14="http://schemas.microsoft.com/office/powerpoint/2010/main" val="8742008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26653A7-FEBE-4849-8748-A2980229B5F2}"/>
              </a:ext>
            </a:extLst>
          </p:cNvPr>
          <p:cNvSpPr/>
          <p:nvPr/>
        </p:nvSpPr>
        <p:spPr>
          <a:xfrm>
            <a:off x="3020292" y="1136073"/>
            <a:ext cx="619298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Hindi dilinde isimler eril ve dişil olmak üzere iki cinse ayrılır.</a:t>
            </a:r>
          </a:p>
          <a:p>
            <a:pPr algn="ctr"/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 İsimlerin cinslerini belirten kesin kurallar yoktur. </a:t>
            </a:r>
          </a:p>
          <a:p>
            <a:pPr algn="ctr"/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Bununla birlikte isimlerin bitiş seslilerine göre cinsleri belirlenir. </a:t>
            </a:r>
            <a:endParaRPr lang="hi-IN" sz="2400" dirty="0">
              <a:latin typeface="Comic Sans MS" panose="030F0702030302020204" pitchFamily="66" charset="0"/>
              <a:ea typeface="Calibri" panose="020F0502020204030204" pitchFamily="34" charset="0"/>
            </a:endParaRPr>
          </a:p>
          <a:p>
            <a:pPr algn="ctr"/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Genellikle sonu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आ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uzun a ile biten isimler eril, sonu uzun i (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ई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) ya da kısa i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(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इ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) ile biten isimler ise dişildir. 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7995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B3FBB38-9C61-4F04-8F90-F53E027D0332}"/>
              </a:ext>
            </a:extLst>
          </p:cNvPr>
          <p:cNvSpPr/>
          <p:nvPr/>
        </p:nvSpPr>
        <p:spPr>
          <a:xfrm>
            <a:off x="2715491" y="1498800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Ancak bu kurala uymayan istisna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</a:rPr>
              <a:t>î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isimler de vardır.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Hindi de isimlerin çoğul hallerini yapmak için bazı kurallar bulunmaktadır. </a:t>
            </a:r>
          </a:p>
          <a:p>
            <a:pPr algn="ctr"/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Bu kurallar isimlerin cinslerine ve edatlarla kullanımına göre farklılıklar gösterirler. 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968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ECB89218-109D-4681-8B60-DAC21A14E8B8}"/>
              </a:ext>
            </a:extLst>
          </p:cNvPr>
          <p:cNvSpPr/>
          <p:nvPr/>
        </p:nvSpPr>
        <p:spPr>
          <a:xfrm>
            <a:off x="4756301" y="418007"/>
            <a:ext cx="187583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tr-TR" sz="2400" b="1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Eril İsimler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3" name="Dikdörtgen 2">
            <a:extLst>
              <a:ext uri="{FF2B5EF4-FFF2-40B4-BE49-F238E27FC236}">
                <a16:creationId xmlns:a16="http://schemas.microsoft.com/office/drawing/2014/main" id="{66B7889F-8712-4CD4-B20F-6F03F8BAF284}"/>
              </a:ext>
            </a:extLst>
          </p:cNvPr>
          <p:cNvSpPr/>
          <p:nvPr/>
        </p:nvSpPr>
        <p:spPr>
          <a:xfrm>
            <a:off x="2812473" y="1872872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Eril isimlerin Tekil-Çoğul kullanımı için iki kural vardır. Bunlar: Sonu uzun a ile biten isimler ve sonu uzun a ile bitmeyenler. Sonu uzun a ile bitenler de isim Tekil halde yalı olarak kullanıldığında herhangi bir değişiklik olmamaktadır. 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45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C3DD4D5-C8F0-4942-851B-786A568E323C}"/>
              </a:ext>
            </a:extLst>
          </p:cNvPr>
          <p:cNvSpPr/>
          <p:nvPr/>
        </p:nvSpPr>
        <p:spPr>
          <a:xfrm>
            <a:off x="2673927" y="1595735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Tekil halde bir edatla birlikte kullanıldığında ise sondaki uzun a sesi e sesine dönüşmektedir. </a:t>
            </a:r>
          </a:p>
          <a:p>
            <a:pPr algn="ctr"/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Çoğul halinde de çekildiğinde gene sondaki uzun a sesi e sesine dönüşmektedir. </a:t>
            </a:r>
            <a:endParaRPr lang="tr-TR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5784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BF3541D-71E0-4FB0-97F9-B78BB9CAD75D}"/>
              </a:ext>
            </a:extLst>
          </p:cNvPr>
          <p:cNvSpPr/>
          <p:nvPr/>
        </p:nvSpPr>
        <p:spPr>
          <a:xfrm>
            <a:off x="2798618" y="2069982"/>
            <a:ext cx="6096000" cy="2187074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Çoğul halde edatla kullanıldığında ise sondaki uzun a sesi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oṁ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sesine dönüşmektedir. Örnek olarak aşağıdaki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कमरा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karm</a:t>
            </a:r>
            <a:r>
              <a:rPr lang="tr-TR" sz="2400" b="1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ve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लड़का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laŗkā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kelimeleri verilmiştir.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54369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>
            <a:extLst>
              <a:ext uri="{FF2B5EF4-FFF2-40B4-BE49-F238E27FC236}">
                <a16:creationId xmlns:a16="http://schemas.microsoft.com/office/drawing/2014/main" id="{7A8B1446-028C-4830-A67D-27DD5FCAD233}"/>
              </a:ext>
            </a:extLst>
          </p:cNvPr>
          <p:cNvSpPr/>
          <p:nvPr/>
        </p:nvSpPr>
        <p:spPr>
          <a:xfrm>
            <a:off x="841622" y="2004056"/>
            <a:ext cx="4253087" cy="927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805" algn="ctr">
              <a:lnSpc>
                <a:spcPct val="115000"/>
              </a:lnSpc>
              <a:spcAft>
                <a:spcPts val="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कमरा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oda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	कमरे में </a:t>
            </a:r>
            <a:r>
              <a:rPr lang="tr-TR" sz="2400" b="1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odada</a:t>
            </a:r>
          </a:p>
          <a:p>
            <a:pPr marL="90805" algn="ctr">
              <a:lnSpc>
                <a:spcPct val="115000"/>
              </a:lnSpc>
              <a:spcAft>
                <a:spcPts val="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	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  <p:sp>
        <p:nvSpPr>
          <p:cNvPr id="4" name="Dikdörtgen 3">
            <a:extLst>
              <a:ext uri="{FF2B5EF4-FFF2-40B4-BE49-F238E27FC236}">
                <a16:creationId xmlns:a16="http://schemas.microsoft.com/office/drawing/2014/main" id="{F8DD88F6-C43C-4EA6-A664-446A94CCC6BD}"/>
              </a:ext>
            </a:extLst>
          </p:cNvPr>
          <p:cNvSpPr/>
          <p:nvPr/>
        </p:nvSpPr>
        <p:spPr>
          <a:xfrm>
            <a:off x="1148900" y="1471382"/>
            <a:ext cx="36118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Tekil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		</a:t>
            </a:r>
            <a:r>
              <a:rPr lang="tr-TR" sz="2400" b="1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Tekil+edat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5" name="Dikdörtgen 4">
            <a:extLst>
              <a:ext uri="{FF2B5EF4-FFF2-40B4-BE49-F238E27FC236}">
                <a16:creationId xmlns:a16="http://schemas.microsoft.com/office/drawing/2014/main" id="{0E2EF7F9-F3C5-40A5-963E-8191C13E0B57}"/>
              </a:ext>
            </a:extLst>
          </p:cNvPr>
          <p:cNvSpPr/>
          <p:nvPr/>
        </p:nvSpPr>
        <p:spPr>
          <a:xfrm>
            <a:off x="6411158" y="1520211"/>
            <a:ext cx="49392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Çoğul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		</a:t>
            </a:r>
            <a:r>
              <a:rPr lang="tr-TR" sz="2400" b="1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Çoğul+edat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6" name="Dikdörtgen 5">
            <a:extLst>
              <a:ext uri="{FF2B5EF4-FFF2-40B4-BE49-F238E27FC236}">
                <a16:creationId xmlns:a16="http://schemas.microsoft.com/office/drawing/2014/main" id="{441E627D-32B0-4493-B91F-C4FB5DEAFE35}"/>
              </a:ext>
            </a:extLst>
          </p:cNvPr>
          <p:cNvSpPr/>
          <p:nvPr/>
        </p:nvSpPr>
        <p:spPr>
          <a:xfrm>
            <a:off x="1106309" y="2771537"/>
            <a:ext cx="50401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लड़का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(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e.çocuk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)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लड़के से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(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e.çocukla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)</a:t>
            </a:r>
            <a:endParaRPr lang="tr-TR" sz="2400" dirty="0">
              <a:latin typeface="Comic Sans MS" panose="030F0702030302020204" pitchFamily="66" charset="0"/>
            </a:endParaRPr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D9A84BA0-EC21-4A9E-9240-617AFA2F66F6}"/>
              </a:ext>
            </a:extLst>
          </p:cNvPr>
          <p:cNvSpPr/>
          <p:nvPr/>
        </p:nvSpPr>
        <p:spPr>
          <a:xfrm>
            <a:off x="6366098" y="2771536"/>
            <a:ext cx="56800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लड़के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(</a:t>
            </a:r>
            <a:r>
              <a:rPr lang="tr-TR" sz="24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e.çocuklar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)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लड़कों से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 (</a:t>
            </a:r>
            <a:r>
              <a:rPr lang="tr-TR" sz="2400" dirty="0" err="1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e.çocuklarla</a:t>
            </a:r>
            <a:r>
              <a:rPr lang="tr-TR" sz="2400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)</a:t>
            </a:r>
            <a:endParaRPr lang="tr-TR" sz="2400" dirty="0"/>
          </a:p>
        </p:txBody>
      </p:sp>
      <p:sp>
        <p:nvSpPr>
          <p:cNvPr id="8" name="Dikdörtgen 7">
            <a:extLst>
              <a:ext uri="{FF2B5EF4-FFF2-40B4-BE49-F238E27FC236}">
                <a16:creationId xmlns:a16="http://schemas.microsoft.com/office/drawing/2014/main" id="{E3D63EBB-57EE-44D8-813A-CED4E249037C}"/>
              </a:ext>
            </a:extLst>
          </p:cNvPr>
          <p:cNvSpPr/>
          <p:nvPr/>
        </p:nvSpPr>
        <p:spPr>
          <a:xfrm>
            <a:off x="6411158" y="2024627"/>
            <a:ext cx="435568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कमरे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odalar</a:t>
            </a:r>
            <a:r>
              <a:rPr lang="hi-IN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	कमरों में</a:t>
            </a:r>
            <a:r>
              <a:rPr lang="hi-IN" sz="24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odalarda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3875224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65A1683-03EE-4DFC-939D-9DCF2047F673}"/>
              </a:ext>
            </a:extLst>
          </p:cNvPr>
          <p:cNvSpPr/>
          <p:nvPr/>
        </p:nvSpPr>
        <p:spPr>
          <a:xfrm>
            <a:off x="2327564" y="1537855"/>
            <a:ext cx="6816436" cy="3036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805" algn="ctr">
              <a:lnSpc>
                <a:spcPct val="115000"/>
              </a:lnSpc>
              <a:spcAft>
                <a:spcPts val="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Sonu uzun a ile bitmeyen isimler ise Tekil-Çoğul yapılarını şöyle yaparlar. Tekil,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Tekil+edat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ve Çoğul hallerinde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hairhangi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bir değişiklik olmaz. Çoğul halinin edatla kullanımında </a:t>
            </a:r>
            <a:r>
              <a:rPr lang="tr-TR" sz="2400" dirty="0" err="1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oṁ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sesi eklenir. Örnek olarak aşağıdaki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दिन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din ismi verilmiştir.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90805" algn="ctr">
              <a:lnSpc>
                <a:spcPct val="115000"/>
              </a:lnSpc>
              <a:spcAft>
                <a:spcPts val="0"/>
              </a:spcAft>
            </a:pP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 </a:t>
            </a:r>
            <a:endParaRPr lang="tr-TR" sz="24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993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6D53995-C148-432B-A960-DBA36D1749F6}"/>
              </a:ext>
            </a:extLst>
          </p:cNvPr>
          <p:cNvSpPr/>
          <p:nvPr/>
        </p:nvSpPr>
        <p:spPr>
          <a:xfrm>
            <a:off x="1108365" y="3076211"/>
            <a:ext cx="10307780" cy="502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805" algn="just">
              <a:lnSpc>
                <a:spcPct val="115000"/>
              </a:lnSpc>
              <a:spcAft>
                <a:spcPts val="0"/>
              </a:spcAft>
            </a:pP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दिन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(gün)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	दिन से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(günden)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 	दिन 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(günler)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	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    </a:t>
            </a:r>
            <a:r>
              <a:rPr lang="hi-IN" sz="2400" dirty="0">
                <a:latin typeface="Comic Sans MS" panose="030F0702030302020204" pitchFamily="66" charset="0"/>
                <a:ea typeface="Calibri" panose="020F0502020204030204" pitchFamily="34" charset="0"/>
              </a:rPr>
              <a:t>दिनों से</a:t>
            </a:r>
            <a:r>
              <a:rPr lang="tr-TR" sz="2400" dirty="0">
                <a:latin typeface="Comic Sans MS" panose="030F0702030302020204" pitchFamily="66" charset="0"/>
                <a:ea typeface="Calibri" panose="020F0502020204030204" pitchFamily="34" charset="0"/>
                <a:cs typeface="Mangal" panose="02040503050203030202" pitchFamily="18" charset="0"/>
              </a:rPr>
              <a:t> (günlerden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Mangal" panose="02040503050203030202" pitchFamily="18" charset="0"/>
              </a:rPr>
              <a:t>)</a:t>
            </a:r>
            <a:r>
              <a:rPr lang="hi-IN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728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361</Words>
  <Application>Microsoft Office PowerPoint</Application>
  <PresentationFormat>Geniş ekran</PresentationFormat>
  <Paragraphs>35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Times New Roman</vt:lpstr>
      <vt:lpstr>Office Teması</vt:lpstr>
      <vt:lpstr>HİN 137 Temel Hintçe  İsimler  Eril İsimler  3.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137 Temel Hintçe  Alfabe Alıştırmaları  3. Hafta</dc:title>
  <dc:creator>Casper</dc:creator>
  <cp:lastModifiedBy>Casper</cp:lastModifiedBy>
  <cp:revision>5</cp:revision>
  <dcterms:created xsi:type="dcterms:W3CDTF">2020-05-10T09:26:01Z</dcterms:created>
  <dcterms:modified xsi:type="dcterms:W3CDTF">2020-05-10T10:23:20Z</dcterms:modified>
</cp:coreProperties>
</file>