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80" r:id="rId3"/>
    <p:sldId id="281" r:id="rId4"/>
    <p:sldId id="258" r:id="rId5"/>
    <p:sldId id="283" r:id="rId6"/>
    <p:sldId id="282" r:id="rId7"/>
    <p:sldId id="284" r:id="rId8"/>
    <p:sldId id="28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6317C-8509-4898-B8E9-99279B4D5238}" type="datetimeFigureOut">
              <a:rPr lang="tr-TR" smtClean="0"/>
              <a:t>27.7.2018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A1D95-701D-4C9B-A733-49B560CED6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65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A1D95-701D-4C9B-A733-49B560CED67A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85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694161"/>
          </a:xfrm>
        </p:spPr>
        <p:txBody>
          <a:bodyPr>
            <a:normAutofit/>
          </a:bodyPr>
          <a:lstStyle/>
          <a:p>
            <a:r>
              <a:rPr lang="tr-TR" dirty="0" err="1" smtClean="0"/>
              <a:t>Entropi</a:t>
            </a:r>
            <a:r>
              <a:rPr lang="tr-TR" dirty="0" smtClean="0"/>
              <a:t> </a:t>
            </a:r>
            <a:r>
              <a:rPr lang="tr-TR" dirty="0"/>
              <a:t>Denkliği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98825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KİM 238 - Termodinamik II</a:t>
            </a:r>
          </a:p>
          <a:p>
            <a:r>
              <a:rPr lang="tr-TR" dirty="0"/>
              <a:t>4</a:t>
            </a:r>
            <a:r>
              <a:rPr lang="tr-TR" dirty="0" smtClean="0"/>
              <a:t>. Hafta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182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Termodinamik Denklikler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>
              <a:buNone/>
            </a:pPr>
            <a:r>
              <a:rPr lang="tr-TR" dirty="0"/>
              <a:t>Bir sistem için </a:t>
            </a:r>
          </a:p>
          <a:p>
            <a:pPr lvl="1"/>
            <a:r>
              <a:rPr lang="tr-TR" dirty="0"/>
              <a:t>Maddenin korunu yasasına göre yazılan </a:t>
            </a:r>
            <a:r>
              <a:rPr lang="tr-TR" b="1" i="1" dirty="0"/>
              <a:t>madde denkliği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Enerjinin korunumu olan termodinamiğin birinci yasasına göre yazılan </a:t>
            </a:r>
            <a:r>
              <a:rPr lang="tr-TR" b="1" i="1" dirty="0"/>
              <a:t>enerji denkliği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termodinamiğin ikinci yasasına göre yazılan </a:t>
            </a:r>
            <a:r>
              <a:rPr lang="tr-TR" b="1" i="1" dirty="0" err="1"/>
              <a:t>entropi</a:t>
            </a:r>
            <a:r>
              <a:rPr lang="tr-TR" b="1" i="1" dirty="0"/>
              <a:t> denkliği</a:t>
            </a:r>
            <a:r>
              <a:rPr lang="tr-TR" dirty="0"/>
              <a:t>,</a:t>
            </a:r>
          </a:p>
          <a:p>
            <a:pPr>
              <a:buNone/>
            </a:pPr>
            <a:r>
              <a:rPr lang="tr-TR" dirty="0"/>
              <a:t>genel olarak </a:t>
            </a:r>
            <a:r>
              <a:rPr lang="tr-TR" b="1" i="1" dirty="0"/>
              <a:t>termodinamik denklikler</a:t>
            </a:r>
            <a:r>
              <a:rPr lang="tr-TR" dirty="0"/>
              <a:t> olarak bilinmektedir. </a:t>
            </a:r>
          </a:p>
        </p:txBody>
      </p:sp>
    </p:spTree>
    <p:extLst>
      <p:ext uri="{BB962C8B-B14F-4D97-AF65-F5344CB8AC3E}">
        <p14:creationId xmlns:p14="http://schemas.microsoft.com/office/powerpoint/2010/main" val="189523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Termodinamik Denklikler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Termodinamik </a:t>
            </a:r>
            <a:r>
              <a:rPr lang="tr-TR" dirty="0"/>
              <a:t>denklikler denge konumunda olan ya da olmayan her sistem için yazılabilir.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Kimya endüstrisindeki temel fiziksel ya da kimyasal işlemlere ilişkin hesaplamalarda sürekli olarak termodinamik denklikler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52240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Entropi</a:t>
            </a:r>
            <a:r>
              <a:rPr lang="tr-TR" dirty="0" smtClean="0"/>
              <a:t> </a:t>
            </a:r>
            <a:r>
              <a:rPr lang="tr-TR" dirty="0" smtClean="0"/>
              <a:t>Denkliği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Sistemin </a:t>
            </a:r>
            <a:r>
              <a:rPr lang="tr-TR" dirty="0" err="1"/>
              <a:t>entropisi</a:t>
            </a:r>
            <a:r>
              <a:rPr lang="tr-TR" dirty="0"/>
              <a:t> düzensizliğinin bir ölçüsüdür.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Sistem </a:t>
            </a:r>
            <a:r>
              <a:rPr lang="tr-TR" dirty="0"/>
              <a:t>ve ortamdaki </a:t>
            </a:r>
            <a:r>
              <a:rPr lang="tr-TR" dirty="0" err="1"/>
              <a:t>entropi</a:t>
            </a:r>
            <a:r>
              <a:rPr lang="tr-TR" dirty="0"/>
              <a:t> değişimi termodinamiğin ikinci ve üçüncü yasaları uyarınca hesaplanabilmektedir.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Entropi</a:t>
            </a:r>
            <a:r>
              <a:rPr lang="tr-TR" dirty="0" smtClean="0"/>
              <a:t> </a:t>
            </a:r>
            <a:r>
              <a:rPr lang="tr-TR" dirty="0"/>
              <a:t>tersinir olaylar sırasında değişmezken tersinmez olaylar sırasında artar.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Entropi</a:t>
            </a:r>
            <a:r>
              <a:rPr lang="tr-TR" dirty="0" smtClean="0"/>
              <a:t> Denkliği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dirty="0" smtClean="0"/>
                  <a:t>	Bir </a:t>
                </a:r>
                <a:r>
                  <a:rPr lang="tr-TR" dirty="0"/>
                  <a:t>sistem için </a:t>
                </a:r>
                <a:r>
                  <a:rPr lang="tr-TR" i="1" dirty="0" err="1"/>
                  <a:t>entropi</a:t>
                </a:r>
                <a:r>
                  <a:rPr lang="tr-TR" i="1" dirty="0"/>
                  <a:t> denkliği</a:t>
                </a:r>
                <a:r>
                  <a:rPr lang="tr-TR" dirty="0"/>
                  <a:t> 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𝑚𝑠</m:t>
                              </m:r>
                            </m:e>
                          </m:d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𝑔</m:t>
                          </m:r>
                        </m:sup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ç</m:t>
                          </m:r>
                        </m:sup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ç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ç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	</a:t>
                </a:r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3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tr-TR" dirty="0" smtClean="0"/>
                  <a:t>Sistemin </a:t>
                </a:r>
                <a:r>
                  <a:rPr lang="tr-TR" dirty="0" err="1" smtClean="0"/>
                  <a:t>entropisinin</a:t>
                </a:r>
                <a:r>
                  <a:rPr lang="tr-TR" dirty="0" smtClean="0"/>
                  <a:t> </a:t>
                </a:r>
                <a:r>
                  <a:rPr lang="tr-TR" dirty="0"/>
                  <a:t>zamanla değişme </a:t>
                </a:r>
                <a:r>
                  <a:rPr lang="tr-TR" dirty="0" smtClean="0"/>
                  <a:t>hızı</a:t>
                </a:r>
                <a:endParaRPr lang="tr-TR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𝑚𝑠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tr-TR" dirty="0"/>
                  <a:t>Madde akışı ile </a:t>
                </a:r>
                <a:r>
                  <a:rPr lang="tr-TR" dirty="0" err="1"/>
                  <a:t>entropi</a:t>
                </a:r>
                <a:r>
                  <a:rPr lang="tr-TR" dirty="0"/>
                  <a:t> giriş ve çıkış hızları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8"/>
                            </m:rPr>
                            <a:rPr lang="tr-T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e>
                      </m:nary>
                      <m:r>
                        <a:rPr lang="tr-TR" i="1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𝑣𝑒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        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8"/>
                            </m:rPr>
                            <a:rPr lang="tr-T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ç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ç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tr-TR" dirty="0"/>
                  <a:t>Sistem ile ortam arasındaki ısı aktarımından kaynaklanan </a:t>
                </a:r>
                <a:r>
                  <a:rPr lang="tr-TR" dirty="0" err="1"/>
                  <a:t>entropi</a:t>
                </a:r>
                <a:r>
                  <a:rPr lang="tr-TR" dirty="0"/>
                  <a:t> değişim hızı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tr-TR" dirty="0"/>
                  <a:t>Diğer olaylardan kaynaklanan </a:t>
                </a:r>
                <a:r>
                  <a:rPr lang="tr-TR" dirty="0" err="1"/>
                  <a:t>entropi</a:t>
                </a:r>
                <a:r>
                  <a:rPr lang="tr-TR" dirty="0"/>
                  <a:t> değişim hızı ise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0">
                <a:blip r:embed="rId3"/>
                <a:stretch>
                  <a:fillRect l="-1185" t="-84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97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Entropi</a:t>
            </a:r>
            <a:r>
              <a:rPr lang="tr-TR" dirty="0" smtClean="0"/>
              <a:t> </a:t>
            </a:r>
            <a:r>
              <a:rPr lang="tr-TR" dirty="0" smtClean="0"/>
              <a:t>Denkliği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Bir </a:t>
            </a:r>
            <a:r>
              <a:rPr lang="tr-TR" dirty="0"/>
              <a:t>sistemin </a:t>
            </a:r>
            <a:r>
              <a:rPr lang="tr-TR" dirty="0" err="1"/>
              <a:t>entropi</a:t>
            </a:r>
            <a:r>
              <a:rPr lang="tr-TR" dirty="0"/>
              <a:t> denkliği, genellikle kütle ve enerji denklikleri ile birlikte kullanılarak hesaplama yapılabilmektedir.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Kendiliğinden </a:t>
            </a:r>
            <a:r>
              <a:rPr lang="tr-TR" dirty="0"/>
              <a:t>olan olaylar için evrenin </a:t>
            </a:r>
            <a:r>
              <a:rPr lang="tr-TR" dirty="0" err="1"/>
              <a:t>entropisindeki</a:t>
            </a:r>
            <a:r>
              <a:rPr lang="tr-TR" dirty="0"/>
              <a:t> değişme artı işaretli olmak zorundadır.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Tasarlanan </a:t>
            </a:r>
            <a:r>
              <a:rPr lang="tr-TR" dirty="0"/>
              <a:t>bir olay için </a:t>
            </a:r>
            <a:r>
              <a:rPr lang="tr-TR" dirty="0" err="1"/>
              <a:t>entropi</a:t>
            </a:r>
            <a:r>
              <a:rPr lang="tr-TR" dirty="0"/>
              <a:t> değişiminin eksi işaretli bulunması bu olayın kendiliğinden olmayacağını gösterir.</a:t>
            </a:r>
          </a:p>
        </p:txBody>
      </p:sp>
    </p:spTree>
    <p:extLst>
      <p:ext uri="{BB962C8B-B14F-4D97-AF65-F5344CB8AC3E}">
        <p14:creationId xmlns:p14="http://schemas.microsoft.com/office/powerpoint/2010/main" val="332909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</a:t>
            </a:r>
            <a:r>
              <a:rPr lang="tr-TR" dirty="0" smtClean="0"/>
              <a:t>ers kitabından belirlenmiş olan temel </a:t>
            </a:r>
            <a:r>
              <a:rPr lang="tr-TR" dirty="0" err="1" smtClean="0"/>
              <a:t>entropi</a:t>
            </a:r>
            <a:r>
              <a:rPr lang="tr-TR" dirty="0" smtClean="0"/>
              <a:t> </a:t>
            </a:r>
            <a:r>
              <a:rPr lang="tr-TR" dirty="0" smtClean="0"/>
              <a:t>denkliğinin </a:t>
            </a:r>
            <a:r>
              <a:rPr lang="tr-TR" dirty="0"/>
              <a:t>kullanıldığı soruların </a:t>
            </a:r>
            <a:r>
              <a:rPr lang="tr-TR" dirty="0" smtClean="0"/>
              <a:t>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88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177</Words>
  <Application>Microsoft Office PowerPoint</Application>
  <PresentationFormat>Ekran Gösterisi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Ofis Teması</vt:lpstr>
      <vt:lpstr>Entropi Denkliği</vt:lpstr>
      <vt:lpstr>Termodinamik Denklikler</vt:lpstr>
      <vt:lpstr>Termodinamik Denklikler</vt:lpstr>
      <vt:lpstr>Entropi Denkliği</vt:lpstr>
      <vt:lpstr>Entropi Denkliği</vt:lpstr>
      <vt:lpstr>PowerPoint Sunusu</vt:lpstr>
      <vt:lpstr>Entropi Denkliği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Denklikler</dc:title>
  <dc:creator>Damla</dc:creator>
  <cp:lastModifiedBy>Evren Erk'akan</cp:lastModifiedBy>
  <cp:revision>18</cp:revision>
  <dcterms:created xsi:type="dcterms:W3CDTF">2018-04-28T08:54:43Z</dcterms:created>
  <dcterms:modified xsi:type="dcterms:W3CDTF">2018-07-27T12:36:01Z</dcterms:modified>
</cp:coreProperties>
</file>