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Dereceli Puanlama Anahtarı</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Dereceli Puanlama Anahtarı</a:t>
            </a:r>
            <a:endParaRPr lang="tr-TR" dirty="0"/>
          </a:p>
        </p:txBody>
      </p:sp>
      <p:sp>
        <p:nvSpPr>
          <p:cNvPr id="3" name="İçerik Yer Tutucusu 2"/>
          <p:cNvSpPr>
            <a:spLocks noGrp="1"/>
          </p:cNvSpPr>
          <p:nvPr>
            <p:ph idx="1"/>
          </p:nvPr>
        </p:nvSpPr>
        <p:spPr/>
        <p:txBody>
          <a:bodyPr/>
          <a:lstStyle/>
          <a:p>
            <a:pPr marL="0" indent="0" algn="just">
              <a:buNone/>
            </a:pPr>
            <a:r>
              <a:rPr lang="tr-TR" dirty="0" smtClean="0"/>
              <a:t>Dereceli puanlama anahtarı öğrencilere yaptıkları çalışmaların hangi ölçütlere göre değerlendirileceğini ve performanslarının hangi düzeydeki puana denk geleceğini gösterir araçlardır.</a:t>
            </a:r>
          </a:p>
          <a:p>
            <a:pPr marL="0" indent="0" algn="just">
              <a:buNone/>
            </a:pPr>
            <a:endParaRPr lang="tr-TR" dirty="0"/>
          </a:p>
          <a:p>
            <a:pPr marL="0" indent="0" algn="just">
              <a:buNone/>
            </a:pPr>
            <a:r>
              <a:rPr lang="tr-TR" dirty="0" err="1" smtClean="0"/>
              <a:t>Nitko</a:t>
            </a:r>
            <a:r>
              <a:rPr lang="tr-TR" dirty="0" smtClean="0"/>
              <a:t> (2001), dereceli puanlama anahtarlarının kullanıldığı sınıflarda öğrenme hedeflerinin daha net olduğu belirtmektedir.</a:t>
            </a:r>
            <a:endParaRPr lang="tr-TR" dirty="0"/>
          </a:p>
        </p:txBody>
      </p:sp>
    </p:spTree>
    <p:extLst>
      <p:ext uri="{BB962C8B-B14F-4D97-AF65-F5344CB8AC3E}">
        <p14:creationId xmlns:p14="http://schemas.microsoft.com/office/powerpoint/2010/main" val="354308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Dereceli puanlama anahtarlarının klasik puanlama araçlarına göre daha farklı bir yapıları vardır.</a:t>
            </a:r>
          </a:p>
          <a:p>
            <a:pPr marL="0" indent="0">
              <a:buNone/>
            </a:pPr>
            <a:endParaRPr lang="tr-TR" dirty="0"/>
          </a:p>
          <a:p>
            <a:pPr marL="0" indent="0">
              <a:buNone/>
            </a:pPr>
            <a:r>
              <a:rPr lang="tr-TR" dirty="0" smtClean="0"/>
              <a:t>-başarının belirlenmesinde daha fazla ölçüt</a:t>
            </a:r>
          </a:p>
          <a:p>
            <a:pPr marL="0" indent="0">
              <a:buNone/>
            </a:pPr>
            <a:r>
              <a:rPr lang="tr-TR" dirty="0" smtClean="0"/>
              <a:t>-ölçütlerin </a:t>
            </a:r>
            <a:r>
              <a:rPr lang="tr-TR" dirty="0" err="1" smtClean="0"/>
              <a:t>betimsel</a:t>
            </a:r>
            <a:r>
              <a:rPr lang="tr-TR" dirty="0" smtClean="0"/>
              <a:t> tanımları</a:t>
            </a:r>
          </a:p>
          <a:p>
            <a:pPr marL="0" indent="0">
              <a:buNone/>
            </a:pPr>
            <a:r>
              <a:rPr lang="tr-TR" dirty="0" smtClean="0"/>
              <a:t>-her bir ölçüt için öğrenci başarısını gösteren dereceler</a:t>
            </a:r>
          </a:p>
        </p:txBody>
      </p:sp>
    </p:spTree>
    <p:extLst>
      <p:ext uri="{BB962C8B-B14F-4D97-AF65-F5344CB8AC3E}">
        <p14:creationId xmlns:p14="http://schemas.microsoft.com/office/powerpoint/2010/main" val="401121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Dereceli puanlama anahtarları hazırlanış amaçlarına göre farklılaşmaktadır (Kutlu, Karakaya ve Doğan, 2008):</a:t>
            </a:r>
          </a:p>
          <a:p>
            <a:pPr marL="0" indent="0">
              <a:buNone/>
            </a:pPr>
            <a:r>
              <a:rPr lang="tr-TR" dirty="0" smtClean="0"/>
              <a:t>Genel Puanlama Anahtarı</a:t>
            </a:r>
          </a:p>
          <a:p>
            <a:pPr marL="0" indent="0">
              <a:buNone/>
            </a:pPr>
            <a:r>
              <a:rPr lang="tr-TR" dirty="0" smtClean="0"/>
              <a:t>Göreve Özel Puanlama Anahtarı</a:t>
            </a:r>
          </a:p>
          <a:p>
            <a:pPr marL="0" indent="0">
              <a:buNone/>
            </a:pPr>
            <a:endParaRPr lang="tr-TR" dirty="0"/>
          </a:p>
          <a:p>
            <a:pPr marL="0" indent="0">
              <a:buNone/>
            </a:pPr>
            <a:r>
              <a:rPr lang="tr-TR" dirty="0" smtClean="0"/>
              <a:t>Bütünsel </a:t>
            </a:r>
            <a:r>
              <a:rPr lang="tr-TR" dirty="0"/>
              <a:t>Puanlama Anahtarı</a:t>
            </a:r>
          </a:p>
          <a:p>
            <a:pPr marL="0" indent="0">
              <a:buNone/>
            </a:pPr>
            <a:r>
              <a:rPr lang="tr-TR" dirty="0" smtClean="0"/>
              <a:t>Analitik </a:t>
            </a:r>
            <a:r>
              <a:rPr lang="tr-TR" dirty="0"/>
              <a:t>Puanlama Anahtarı</a:t>
            </a:r>
          </a:p>
          <a:p>
            <a:pPr marL="0" indent="0">
              <a:buNone/>
            </a:pPr>
            <a:endParaRPr lang="tr-TR" dirty="0"/>
          </a:p>
        </p:txBody>
      </p:sp>
    </p:spTree>
    <p:extLst>
      <p:ext uri="{BB962C8B-B14F-4D97-AF65-F5344CB8AC3E}">
        <p14:creationId xmlns:p14="http://schemas.microsoft.com/office/powerpoint/2010/main" val="266504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Analitik ve Bütünsel Puanlama Anahtarları</a:t>
            </a:r>
            <a:endParaRPr lang="tr-TR" dirty="0"/>
          </a:p>
        </p:txBody>
      </p:sp>
      <p:sp>
        <p:nvSpPr>
          <p:cNvPr id="3" name="İçerik Yer Tutucusu 2"/>
          <p:cNvSpPr>
            <a:spLocks noGrp="1"/>
          </p:cNvSpPr>
          <p:nvPr>
            <p:ph idx="1"/>
          </p:nvPr>
        </p:nvSpPr>
        <p:spPr/>
        <p:txBody>
          <a:bodyPr/>
          <a:lstStyle/>
          <a:p>
            <a:pPr marL="0" indent="0" algn="just">
              <a:buNone/>
            </a:pPr>
            <a:r>
              <a:rPr lang="tr-TR" dirty="0" smtClean="0"/>
              <a:t>Analitik ve bütünsel puanlama anahtarlarını karşılaştırdığımızda en temel farkın yapısal farklar olduğu görülür. Analitik dereceli puanlama anahtarlarında etkinlik parçalara ayrılır ve her bir parçadan alınan puanlar toplam puanı oluşturur. Bütünsel puanlama </a:t>
            </a:r>
            <a:r>
              <a:rPr lang="tr-TR" dirty="0" err="1" smtClean="0"/>
              <a:t>anahatarında</a:t>
            </a:r>
            <a:r>
              <a:rPr lang="tr-TR" dirty="0" smtClean="0"/>
              <a:t> ise etkinlik bir bütündür, parçalara ayrılmaz. Ve bireyin etkinlikteki genel performansı toplam puanını oluşturur.</a:t>
            </a:r>
          </a:p>
        </p:txBody>
      </p:sp>
    </p:spTree>
    <p:extLst>
      <p:ext uri="{BB962C8B-B14F-4D97-AF65-F5344CB8AC3E}">
        <p14:creationId xmlns:p14="http://schemas.microsoft.com/office/powerpoint/2010/main" val="2942531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Analitik puanlama anahtarının hazırlanması ve puanlanması uzun zaman alır. Bütünsel puanlama anahtarının ise güvenirliği analitiğe göre daha düşüktür. Öğrencilerin güçlü ve zayıf yönlerinin belirlenmesinde etkili değildir.</a:t>
            </a:r>
            <a:endParaRPr lang="tr-TR" dirty="0"/>
          </a:p>
        </p:txBody>
      </p:sp>
    </p:spTree>
    <p:extLst>
      <p:ext uri="{BB962C8B-B14F-4D97-AF65-F5344CB8AC3E}">
        <p14:creationId xmlns:p14="http://schemas.microsoft.com/office/powerpoint/2010/main" val="1314220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Nasıl geliştirilir?</a:t>
            </a:r>
            <a:endParaRPr lang="tr-TR" dirty="0"/>
          </a:p>
        </p:txBody>
      </p:sp>
      <p:sp>
        <p:nvSpPr>
          <p:cNvPr id="3" name="İçerik Yer Tutucusu 2"/>
          <p:cNvSpPr>
            <a:spLocks noGrp="1"/>
          </p:cNvSpPr>
          <p:nvPr>
            <p:ph idx="1"/>
          </p:nvPr>
        </p:nvSpPr>
        <p:spPr/>
        <p:txBody>
          <a:bodyPr/>
          <a:lstStyle/>
          <a:p>
            <a:pPr marL="0" indent="0">
              <a:buNone/>
            </a:pPr>
            <a:r>
              <a:rPr lang="tr-TR" dirty="0" smtClean="0"/>
              <a:t>Dereceli puanlama anahtarının geliştirilme süreci </a:t>
            </a:r>
            <a:r>
              <a:rPr lang="tr-TR" dirty="0" err="1" smtClean="0"/>
              <a:t>Haladyna</a:t>
            </a:r>
            <a:r>
              <a:rPr lang="tr-TR" dirty="0" smtClean="0"/>
              <a:t> (1997) tarafından aşağıdaki gibi açıklanmıştır;</a:t>
            </a:r>
          </a:p>
          <a:p>
            <a:pPr marL="0" indent="0">
              <a:buNone/>
            </a:pPr>
            <a:endParaRPr lang="tr-TR" dirty="0" smtClean="0"/>
          </a:p>
          <a:p>
            <a:pPr marL="0" indent="0">
              <a:buNone/>
            </a:pPr>
            <a:r>
              <a:rPr lang="tr-TR" dirty="0" smtClean="0"/>
              <a:t>-</a:t>
            </a:r>
            <a:r>
              <a:rPr lang="tr-TR" dirty="0" err="1" smtClean="0"/>
              <a:t>Anahatarın</a:t>
            </a:r>
            <a:r>
              <a:rPr lang="tr-TR" dirty="0" smtClean="0"/>
              <a:t> kullanım amacının belirlenmesi</a:t>
            </a:r>
          </a:p>
          <a:p>
            <a:pPr marL="0" indent="0">
              <a:buNone/>
            </a:pPr>
            <a:r>
              <a:rPr lang="tr-TR" dirty="0" smtClean="0"/>
              <a:t>-Puanlanacak özelliklerin açıkça belirtilmesi</a:t>
            </a:r>
          </a:p>
          <a:p>
            <a:pPr marL="0" indent="0">
              <a:buNone/>
            </a:pPr>
            <a:r>
              <a:rPr lang="tr-TR" dirty="0" smtClean="0"/>
              <a:t>-Hangi tür anahtarın kullanılacağına karar verilmesi</a:t>
            </a:r>
            <a:endParaRPr lang="tr-TR" dirty="0"/>
          </a:p>
          <a:p>
            <a:pPr marL="0" indent="0">
              <a:buNone/>
            </a:pPr>
            <a:endParaRPr lang="tr-TR" dirty="0"/>
          </a:p>
        </p:txBody>
      </p:sp>
    </p:spTree>
    <p:extLst>
      <p:ext uri="{BB962C8B-B14F-4D97-AF65-F5344CB8AC3E}">
        <p14:creationId xmlns:p14="http://schemas.microsoft.com/office/powerpoint/2010/main" val="26661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-Puanlama anahtarının genel mi yoksa göreve özel mi olacağına karar verilmesi</a:t>
            </a:r>
          </a:p>
          <a:p>
            <a:pPr marL="0" indent="0">
              <a:buNone/>
            </a:pPr>
            <a:r>
              <a:rPr lang="tr-TR" dirty="0" smtClean="0"/>
              <a:t>-Taslak bir puanlama anahtarının oluşturulması</a:t>
            </a:r>
          </a:p>
          <a:p>
            <a:pPr marL="0" indent="0">
              <a:buNone/>
            </a:pPr>
            <a:r>
              <a:rPr lang="tr-TR" dirty="0" smtClean="0"/>
              <a:t>-Düzeltmelerin yapılması</a:t>
            </a:r>
          </a:p>
          <a:p>
            <a:pPr marL="0" indent="0">
              <a:buNone/>
            </a:pPr>
            <a:r>
              <a:rPr lang="tr-TR" dirty="0" smtClean="0"/>
              <a:t>-Deneme amacıyla uygulama yapılması</a:t>
            </a:r>
          </a:p>
          <a:p>
            <a:pPr marL="0" indent="0">
              <a:buNone/>
            </a:pPr>
            <a:r>
              <a:rPr lang="tr-TR" dirty="0" smtClean="0"/>
              <a:t>-Kullanılması ve </a:t>
            </a:r>
            <a:r>
              <a:rPr lang="tr-TR" smtClean="0"/>
              <a:t>sonuçların değerlendirilmesi</a:t>
            </a:r>
            <a:endParaRPr lang="tr-TR"/>
          </a:p>
        </p:txBody>
      </p:sp>
    </p:spTree>
    <p:extLst>
      <p:ext uri="{BB962C8B-B14F-4D97-AF65-F5344CB8AC3E}">
        <p14:creationId xmlns:p14="http://schemas.microsoft.com/office/powerpoint/2010/main" val="404903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buNone/>
            </a:pPr>
            <a:r>
              <a:rPr lang="en-US" sz="2200" dirty="0" err="1" smtClean="0"/>
              <a:t>Haladyna</a:t>
            </a:r>
            <a:r>
              <a:rPr lang="en-US" sz="2200" dirty="0"/>
              <a:t>, T. M. (1997</a:t>
            </a:r>
            <a:r>
              <a:rPr lang="en-US" sz="2200" i="1" dirty="0"/>
              <a:t>) Writing Test Items to Evaluate Higher order Thinking. </a:t>
            </a:r>
            <a:r>
              <a:rPr lang="en-US" sz="2200" dirty="0"/>
              <a:t>Boston: </a:t>
            </a:r>
            <a:r>
              <a:rPr lang="en-US" sz="2200" dirty="0" err="1"/>
              <a:t>Allynn</a:t>
            </a:r>
            <a:r>
              <a:rPr lang="en-US" sz="2200" dirty="0"/>
              <a:t> </a:t>
            </a:r>
            <a:r>
              <a:rPr lang="tr-TR" sz="2200" dirty="0" smtClean="0"/>
              <a:t>	</a:t>
            </a:r>
            <a:r>
              <a:rPr lang="en-US" sz="2200" dirty="0" smtClean="0"/>
              <a:t>&amp; </a:t>
            </a:r>
            <a:r>
              <a:rPr lang="en-US" sz="2200" dirty="0" smtClean="0"/>
              <a:t>Bacon</a:t>
            </a:r>
            <a:r>
              <a:rPr lang="en-US" sz="2200" dirty="0"/>
              <a:t>. </a:t>
            </a:r>
            <a:endParaRPr lang="tr-TR" sz="2200" dirty="0" smtClean="0"/>
          </a:p>
          <a:p>
            <a:pPr marL="0" indent="0">
              <a:buNone/>
            </a:pPr>
            <a:endParaRPr lang="tr-TR" sz="2200" dirty="0"/>
          </a:p>
          <a:p>
            <a:pPr marL="0" indent="0">
              <a:buNone/>
            </a:pPr>
            <a:r>
              <a:rPr lang="tr-TR" sz="2200" dirty="0" err="1" smtClean="0"/>
              <a:t>Nitko</a:t>
            </a:r>
            <a:r>
              <a:rPr lang="tr-TR" sz="2200" dirty="0" smtClean="0"/>
              <a:t>, A. J. (2001). </a:t>
            </a:r>
            <a:r>
              <a:rPr lang="tr-TR" sz="2200" i="1" dirty="0" err="1" smtClean="0"/>
              <a:t>Educational</a:t>
            </a:r>
            <a:r>
              <a:rPr lang="tr-TR" sz="2200" i="1" dirty="0" smtClean="0"/>
              <a:t> </a:t>
            </a:r>
            <a:r>
              <a:rPr lang="tr-TR" sz="2200" i="1" dirty="0" err="1" smtClean="0"/>
              <a:t>assessment</a:t>
            </a:r>
            <a:r>
              <a:rPr lang="tr-TR" sz="2200" i="1" dirty="0" smtClean="0"/>
              <a:t> of </a:t>
            </a:r>
            <a:r>
              <a:rPr lang="tr-TR" sz="2200" i="1" dirty="0" err="1" smtClean="0"/>
              <a:t>students</a:t>
            </a:r>
            <a:r>
              <a:rPr lang="tr-TR" sz="2200" i="1" dirty="0" smtClean="0"/>
              <a:t> (3. </a:t>
            </a:r>
            <a:r>
              <a:rPr lang="tr-TR" sz="2200" i="1" dirty="0" err="1" smtClean="0"/>
              <a:t>edition</a:t>
            </a:r>
            <a:r>
              <a:rPr lang="tr-TR" sz="2200" i="1" dirty="0" smtClean="0"/>
              <a:t>). </a:t>
            </a:r>
            <a:r>
              <a:rPr lang="tr-TR" sz="2200" dirty="0" smtClean="0"/>
              <a:t>NJ: Merrill.</a:t>
            </a:r>
          </a:p>
          <a:p>
            <a:pPr marL="0" indent="0">
              <a:buNone/>
            </a:pPr>
            <a:endParaRPr lang="tr-TR" sz="2200" dirty="0"/>
          </a:p>
          <a:p>
            <a:pPr marL="0" indent="0">
              <a:buNone/>
            </a:pPr>
            <a:endParaRPr lang="tr-TR" sz="2200" dirty="0" smtClean="0"/>
          </a:p>
          <a:p>
            <a:pPr marL="0" indent="0">
              <a:buNone/>
            </a:pPr>
            <a:endParaRPr lang="tr-TR" sz="2200" dirty="0"/>
          </a:p>
          <a:p>
            <a:pPr marL="0" indent="0">
              <a:buNone/>
            </a:pPr>
            <a:endParaRPr lang="tr-TR" sz="2200" dirty="0"/>
          </a:p>
        </p:txBody>
      </p:sp>
    </p:spTree>
    <p:extLst>
      <p:ext uri="{BB962C8B-B14F-4D97-AF65-F5344CB8AC3E}">
        <p14:creationId xmlns:p14="http://schemas.microsoft.com/office/powerpoint/2010/main" val="11455955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286</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Dereceli Puanlama Anahtarı</vt:lpstr>
      <vt:lpstr>Dereceli Puanlama Anahtarı</vt:lpstr>
      <vt:lpstr>PowerPoint Sunusu</vt:lpstr>
      <vt:lpstr>PowerPoint Sunusu</vt:lpstr>
      <vt:lpstr>Analitik ve Bütünsel Puanlama Anahtarları</vt:lpstr>
      <vt:lpstr>PowerPoint Sunusu</vt:lpstr>
      <vt:lpstr>Nasıl geliştirilir?</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13</cp:revision>
  <dcterms:created xsi:type="dcterms:W3CDTF">2017-05-16T13:19:38Z</dcterms:created>
  <dcterms:modified xsi:type="dcterms:W3CDTF">2018-01-30T14:48:56Z</dcterms:modified>
</cp:coreProperties>
</file>