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DDAD09A-1085-48CB-A514-80AD5D5F399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958447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DAD09A-1085-48CB-A514-80AD5D5F399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3270723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DAD09A-1085-48CB-A514-80AD5D5F399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356172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DAD09A-1085-48CB-A514-80AD5D5F399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1562648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DDAD09A-1085-48CB-A514-80AD5D5F399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297600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DDAD09A-1085-48CB-A514-80AD5D5F399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4099011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DDAD09A-1085-48CB-A514-80AD5D5F3995}"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109733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DDAD09A-1085-48CB-A514-80AD5D5F3995}"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3965846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DDAD09A-1085-48CB-A514-80AD5D5F3995}"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357576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DDAD09A-1085-48CB-A514-80AD5D5F399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79627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DDAD09A-1085-48CB-A514-80AD5D5F399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BB240D-60C2-40D6-A5B5-6BA69AA15310}" type="slidenum">
              <a:rPr lang="tr-TR" smtClean="0"/>
              <a:t>‹#›</a:t>
            </a:fld>
            <a:endParaRPr lang="tr-TR"/>
          </a:p>
        </p:txBody>
      </p:sp>
    </p:spTree>
    <p:extLst>
      <p:ext uri="{BB962C8B-B14F-4D97-AF65-F5344CB8AC3E}">
        <p14:creationId xmlns:p14="http://schemas.microsoft.com/office/powerpoint/2010/main" val="3927387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AD09A-1085-48CB-A514-80AD5D5F3995}"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B240D-60C2-40D6-A5B5-6BA69AA15310}" type="slidenum">
              <a:rPr lang="tr-TR" smtClean="0"/>
              <a:t>‹#›</a:t>
            </a:fld>
            <a:endParaRPr lang="tr-TR"/>
          </a:p>
        </p:txBody>
      </p:sp>
    </p:spTree>
    <p:extLst>
      <p:ext uri="{BB962C8B-B14F-4D97-AF65-F5344CB8AC3E}">
        <p14:creationId xmlns:p14="http://schemas.microsoft.com/office/powerpoint/2010/main" val="4210814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
          <p:cNvSpPr>
            <a:spLocks noGrp="1" noChangeArrowheads="1"/>
          </p:cNvSpPr>
          <p:nvPr>
            <p:ph type="sldNum" sz="quarter" idx="4294967295"/>
          </p:nvPr>
        </p:nvSpPr>
        <p:spPr/>
        <p:txBody>
          <a:bodyPr/>
          <a:lstStyle/>
          <a:p>
            <a:fld id="{C102FFA5-4128-4A6E-8C51-0A54113D0CDB}" type="slidenum">
              <a:rPr lang="tr-TR" altLang="tr-TR"/>
              <a:pPr/>
              <a:t>1</a:t>
            </a:fld>
            <a:endParaRPr lang="tr-TR" altLang="tr-TR"/>
          </a:p>
        </p:txBody>
      </p:sp>
      <p:sp>
        <p:nvSpPr>
          <p:cNvPr id="2050" name="Rectangle 2"/>
          <p:cNvSpPr>
            <a:spLocks noGrp="1" noChangeArrowheads="1"/>
          </p:cNvSpPr>
          <p:nvPr>
            <p:ph type="ctrTitle"/>
          </p:nvPr>
        </p:nvSpPr>
        <p:spPr>
          <a:xfrm>
            <a:off x="1524000" y="1122363"/>
            <a:ext cx="9144000" cy="1524584"/>
          </a:xfrm>
        </p:spPr>
        <p:txBody>
          <a:bodyPr>
            <a:normAutofit fontScale="90000"/>
          </a:bodyPr>
          <a:lstStyle/>
          <a:p>
            <a:r>
              <a:rPr lang="tr-TR" altLang="tr-TR" dirty="0">
                <a:latin typeface="Comic Sans MS" panose="030F0702030302020204" pitchFamily="66" charset="0"/>
              </a:rPr>
              <a:t>X-IŞINLARI KRİSTALOGRAFİSİ</a:t>
            </a:r>
          </a:p>
        </p:txBody>
      </p:sp>
      <p:sp>
        <p:nvSpPr>
          <p:cNvPr id="2051" name="Rectangle 3"/>
          <p:cNvSpPr>
            <a:spLocks noGrp="1" noChangeArrowheads="1"/>
          </p:cNvSpPr>
          <p:nvPr>
            <p:ph type="subTitle" idx="1"/>
          </p:nvPr>
        </p:nvSpPr>
        <p:spPr>
          <a:xfrm>
            <a:off x="6172200" y="2927350"/>
            <a:ext cx="3683000" cy="1822450"/>
          </a:xfrm>
        </p:spPr>
        <p:txBody>
          <a:bodyPr/>
          <a:lstStyle/>
          <a:p>
            <a:r>
              <a:rPr lang="tr-TR" altLang="tr-TR">
                <a:latin typeface="Comic Sans MS" panose="030F0702030302020204" pitchFamily="66" charset="0"/>
              </a:rPr>
              <a:t>“Nokta Grupları”</a:t>
            </a:r>
          </a:p>
          <a:p>
            <a:endParaRPr lang="tr-TR" altLang="tr-TR">
              <a:latin typeface="Comic Sans MS" panose="030F0702030302020204" pitchFamily="66" charset="0"/>
            </a:endParaRPr>
          </a:p>
          <a:p>
            <a:r>
              <a:rPr lang="tr-TR" altLang="tr-TR">
                <a:latin typeface="Comic Sans MS" panose="030F0702030302020204" pitchFamily="66" charset="0"/>
              </a:rPr>
              <a:t>Prof. Dr. Ayhan ELMALI</a:t>
            </a:r>
          </a:p>
        </p:txBody>
      </p:sp>
    </p:spTree>
    <p:extLst>
      <p:ext uri="{BB962C8B-B14F-4D97-AF65-F5344CB8AC3E}">
        <p14:creationId xmlns:p14="http://schemas.microsoft.com/office/powerpoint/2010/main" val="711120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C955F89C-83A0-4FD5-B3FE-3598B94748B8}" type="slidenum">
              <a:rPr lang="tr-TR" altLang="tr-TR"/>
              <a:pPr/>
              <a:t>10</a:t>
            </a:fld>
            <a:endParaRPr lang="tr-TR" altLang="tr-TR"/>
          </a:p>
        </p:txBody>
      </p:sp>
      <p:sp>
        <p:nvSpPr>
          <p:cNvPr id="39938" name="Rectangle 2"/>
          <p:cNvSpPr>
            <a:spLocks noGrp="1" noChangeArrowheads="1"/>
          </p:cNvSpPr>
          <p:nvPr>
            <p:ph type="title"/>
          </p:nvPr>
        </p:nvSpPr>
        <p:spPr/>
        <p:txBody>
          <a:bodyPr/>
          <a:lstStyle/>
          <a:p>
            <a:r>
              <a:rPr lang="tr-TR" altLang="tr-TR"/>
              <a:t>Kristalografik Nokta Grupları</a:t>
            </a:r>
          </a:p>
        </p:txBody>
      </p:sp>
      <p:sp>
        <p:nvSpPr>
          <p:cNvPr id="39939" name="Rectangle 3"/>
          <p:cNvSpPr>
            <a:spLocks noGrp="1" noChangeArrowheads="1"/>
          </p:cNvSpPr>
          <p:nvPr>
            <p:ph type="body" sz="half" idx="1"/>
          </p:nvPr>
        </p:nvSpPr>
        <p:spPr>
          <a:xfrm>
            <a:off x="1905000" y="2362200"/>
            <a:ext cx="4457700" cy="4267200"/>
          </a:xfrm>
        </p:spPr>
        <p:txBody>
          <a:bodyPr/>
          <a:lstStyle/>
          <a:p>
            <a:pPr marL="495300" indent="-495300">
              <a:lnSpc>
                <a:spcPct val="80000"/>
              </a:lnSpc>
              <a:buFont typeface="Wingdings" panose="05000000000000000000" pitchFamily="2" charset="2"/>
              <a:buAutoNum type="romanLcParenR"/>
            </a:pPr>
            <a:r>
              <a:rPr lang="tr-TR" altLang="tr-TR" sz="2000"/>
              <a:t>Kristal dış şekillerinin simetrileri olarak oluşur.</a:t>
            </a:r>
          </a:p>
          <a:p>
            <a:pPr marL="495300" indent="-495300">
              <a:lnSpc>
                <a:spcPct val="80000"/>
              </a:lnSpc>
              <a:buFont typeface="Wingdings" panose="05000000000000000000" pitchFamily="2" charset="2"/>
              <a:buAutoNum type="romanLcParenR"/>
            </a:pPr>
            <a:r>
              <a:rPr lang="tr-TR" altLang="tr-TR" sz="2000"/>
              <a:t>Nokta uzayında örgüdeki noktaların veya kristal yapılarda atom gruplarının ve koordinasyon çokgenlerinin simetrilerinde oluşur.</a:t>
            </a:r>
          </a:p>
          <a:p>
            <a:pPr marL="495300" indent="-495300">
              <a:lnSpc>
                <a:spcPct val="80000"/>
              </a:lnSpc>
              <a:buFont typeface="Wingdings" panose="05000000000000000000" pitchFamily="2" charset="2"/>
              <a:buAutoNum type="romanLcParenR"/>
            </a:pPr>
            <a:r>
              <a:rPr lang="tr-TR" altLang="tr-TR" sz="2000"/>
              <a:t>Katı moleküllerin simetrisinde(moleküler simetri) oluşur.</a:t>
            </a:r>
          </a:p>
          <a:p>
            <a:pPr marL="495300" indent="-495300">
              <a:lnSpc>
                <a:spcPct val="80000"/>
              </a:lnSpc>
              <a:buFont typeface="Wingdings" panose="05000000000000000000" pitchFamily="2" charset="2"/>
              <a:buAutoNum type="romanLcParenR"/>
            </a:pPr>
            <a:r>
              <a:rPr lang="tr-TR" altLang="tr-TR" sz="2000"/>
              <a:t>Kristallerin fiziksel özelliklerinde (tensör simetrilerinde) oluşur.</a:t>
            </a:r>
          </a:p>
          <a:p>
            <a:pPr marL="495300" indent="-495300">
              <a:lnSpc>
                <a:spcPct val="80000"/>
              </a:lnSpc>
              <a:buFont typeface="Wingdings" panose="05000000000000000000" pitchFamily="2" charset="2"/>
              <a:buAutoNum type="romanLcParenR"/>
            </a:pPr>
            <a:r>
              <a:rPr lang="tr-TR" altLang="tr-TR" sz="2000"/>
              <a:t>Bir kristal yapıda bir noktanın yakın çevresinin simetrisinde oluşur. </a:t>
            </a:r>
          </a:p>
        </p:txBody>
      </p:sp>
      <p:sp>
        <p:nvSpPr>
          <p:cNvPr id="39940" name="Rectangle 4"/>
          <p:cNvSpPr>
            <a:spLocks noGrp="1" noChangeArrowheads="1"/>
          </p:cNvSpPr>
          <p:nvPr>
            <p:ph type="body" sz="half" idx="2"/>
          </p:nvPr>
        </p:nvSpPr>
        <p:spPr/>
        <p:txBody>
          <a:bodyPr/>
          <a:lstStyle/>
          <a:p>
            <a:pPr>
              <a:lnSpc>
                <a:spcPct val="80000"/>
              </a:lnSpc>
            </a:pPr>
            <a:r>
              <a:rPr lang="tr-TR" altLang="tr-TR" sz="2000"/>
              <a:t>Aynı nokta grubu simetrisine sahip bütün kristallerin takımına bir </a:t>
            </a:r>
            <a:r>
              <a:rPr lang="tr-TR" altLang="tr-TR" sz="2000" i="1" u="sng"/>
              <a:t>kristal sınıfı</a:t>
            </a:r>
            <a:r>
              <a:rPr lang="tr-TR" altLang="tr-TR" sz="2000"/>
              <a:t> denir. Sınıf burada bir sınıflama terimidir. İrili ufaklı veya şekilleri değişmiş bir çok kristal aynı nokta grubuna sahip iseler bunların sınıfı da aynıdır. Kristal sınıfının simgesi nokta grubunun simgesinin aynı olarak belirlenegelmiştir.</a:t>
            </a:r>
          </a:p>
          <a:p>
            <a:pPr>
              <a:buFont typeface="Wingdings" panose="05000000000000000000" pitchFamily="2" charset="2"/>
              <a:buNone/>
            </a:pPr>
            <a:endParaRPr lang="tr-TR" altLang="tr-TR" sz="2000"/>
          </a:p>
        </p:txBody>
      </p:sp>
    </p:spTree>
    <p:extLst>
      <p:ext uri="{BB962C8B-B14F-4D97-AF65-F5344CB8AC3E}">
        <p14:creationId xmlns:p14="http://schemas.microsoft.com/office/powerpoint/2010/main" val="2847762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ayt Numarası Yer Tutucusu 5"/>
          <p:cNvSpPr>
            <a:spLocks noGrp="1"/>
          </p:cNvSpPr>
          <p:nvPr>
            <p:ph type="sldNum" sz="quarter" idx="12"/>
          </p:nvPr>
        </p:nvSpPr>
        <p:spPr/>
        <p:txBody>
          <a:bodyPr/>
          <a:lstStyle/>
          <a:p>
            <a:fld id="{4759A00C-FAD1-452E-B5A7-62C9A8B0DD6B}" type="slidenum">
              <a:rPr lang="tr-TR" altLang="tr-TR"/>
              <a:pPr/>
              <a:t>11</a:t>
            </a:fld>
            <a:endParaRPr lang="tr-TR" altLang="tr-TR"/>
          </a:p>
        </p:txBody>
      </p:sp>
      <p:sp>
        <p:nvSpPr>
          <p:cNvPr id="40962" name="Rectangle 2"/>
          <p:cNvSpPr>
            <a:spLocks noGrp="1" noChangeArrowheads="1"/>
          </p:cNvSpPr>
          <p:nvPr>
            <p:ph type="title"/>
          </p:nvPr>
        </p:nvSpPr>
        <p:spPr>
          <a:xfrm>
            <a:off x="2209800" y="304800"/>
            <a:ext cx="8001000" cy="533400"/>
          </a:xfrm>
        </p:spPr>
        <p:txBody>
          <a:bodyPr>
            <a:normAutofit fontScale="90000"/>
          </a:bodyPr>
          <a:lstStyle/>
          <a:p>
            <a:r>
              <a:rPr lang="tr-TR" altLang="tr-TR"/>
              <a:t>Kristalografik Nokta Grupları</a:t>
            </a:r>
          </a:p>
        </p:txBody>
      </p:sp>
      <p:graphicFrame>
        <p:nvGraphicFramePr>
          <p:cNvPr id="40965" name="Group 5"/>
          <p:cNvGraphicFramePr>
            <a:graphicFrameLocks noGrp="1"/>
          </p:cNvGraphicFramePr>
          <p:nvPr/>
        </p:nvGraphicFramePr>
        <p:xfrm>
          <a:off x="1524000" y="1447801"/>
          <a:ext cx="9144000" cy="4602163"/>
        </p:xfrm>
        <a:graphic>
          <a:graphicData uri="http://schemas.openxmlformats.org/drawingml/2006/table">
            <a:tbl>
              <a:tblPr/>
              <a:tblGrid>
                <a:gridCol w="1041400">
                  <a:extLst>
                    <a:ext uri="{9D8B030D-6E8A-4147-A177-3AD203B41FA5}">
                      <a16:colId xmlns:a16="http://schemas.microsoft.com/office/drawing/2014/main" val="564712515"/>
                    </a:ext>
                  </a:extLst>
                </a:gridCol>
                <a:gridCol w="1039813">
                  <a:extLst>
                    <a:ext uri="{9D8B030D-6E8A-4147-A177-3AD203B41FA5}">
                      <a16:colId xmlns:a16="http://schemas.microsoft.com/office/drawing/2014/main" val="3127457662"/>
                    </a:ext>
                  </a:extLst>
                </a:gridCol>
                <a:gridCol w="1636712">
                  <a:extLst>
                    <a:ext uri="{9D8B030D-6E8A-4147-A177-3AD203B41FA5}">
                      <a16:colId xmlns:a16="http://schemas.microsoft.com/office/drawing/2014/main" val="1129336620"/>
                    </a:ext>
                  </a:extLst>
                </a:gridCol>
                <a:gridCol w="1485900">
                  <a:extLst>
                    <a:ext uri="{9D8B030D-6E8A-4147-A177-3AD203B41FA5}">
                      <a16:colId xmlns:a16="http://schemas.microsoft.com/office/drawing/2014/main" val="3336221032"/>
                    </a:ext>
                  </a:extLst>
                </a:gridCol>
                <a:gridCol w="1339850">
                  <a:extLst>
                    <a:ext uri="{9D8B030D-6E8A-4147-A177-3AD203B41FA5}">
                      <a16:colId xmlns:a16="http://schemas.microsoft.com/office/drawing/2014/main" val="1457026900"/>
                    </a:ext>
                  </a:extLst>
                </a:gridCol>
                <a:gridCol w="1336675">
                  <a:extLst>
                    <a:ext uri="{9D8B030D-6E8A-4147-A177-3AD203B41FA5}">
                      <a16:colId xmlns:a16="http://schemas.microsoft.com/office/drawing/2014/main" val="3732959829"/>
                    </a:ext>
                  </a:extLst>
                </a:gridCol>
                <a:gridCol w="1263650">
                  <a:extLst>
                    <a:ext uri="{9D8B030D-6E8A-4147-A177-3AD203B41FA5}">
                      <a16:colId xmlns:a16="http://schemas.microsoft.com/office/drawing/2014/main" val="1806114819"/>
                    </a:ext>
                  </a:extLst>
                </a:gridCol>
              </a:tblGrid>
              <a:tr h="431800">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Genel simgesi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6">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Kristal sistemi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07348435"/>
                  </a:ext>
                </a:extLst>
              </a:tr>
              <a:tr h="647700">
                <a:tc vMerge="1">
                  <a:txBody>
                    <a:bodyPr/>
                    <a:lstStyle/>
                    <a:p>
                      <a:endParaRPr lang="tr-TR"/>
                    </a:p>
                  </a:txBody>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Triklinik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Monoklinik(üst) ve ortorombik(alt)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tetragonal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trigonal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heksagonal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Kübik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39647658"/>
                  </a:ext>
                </a:extLst>
              </a:tr>
              <a:tr h="1244600">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n22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nmm</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n2m</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n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 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1</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m=2</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s</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2/m</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2h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S</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422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4mm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4v</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42m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2d</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4h</a:t>
                      </a:r>
                      <a:endPar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 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3i</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32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3v</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32/m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6</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6=3/mC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3h</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6h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622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6</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6mm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6v</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62m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3h</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6h</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 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23    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  T</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h</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432  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sym typeface="Symbol" panose="05050102010706020507" pitchFamily="18" charset="2"/>
                        </a:rPr>
                        <a:t></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43m   T</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d</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O</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h</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19710337"/>
                  </a:ext>
                </a:extLst>
              </a:tr>
              <a:tr h="2101850">
                <a:tc vMerge="1">
                  <a:txBody>
                    <a:bodyPr/>
                    <a:lstStyle/>
                    <a:p>
                      <a:endParaRPr lang="tr-TR"/>
                    </a:p>
                  </a:txBody>
                  <a:tcPr/>
                </a:tc>
                <a:tc vMerge="1">
                  <a:txBody>
                    <a:bodyPr/>
                    <a:lstStyle/>
                    <a:p>
                      <a:endParaRPr lang="tr-TR"/>
                    </a:p>
                  </a:txBody>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222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2mm     C</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2v</a:t>
                      </a: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D</a:t>
                      </a:r>
                      <a:r>
                        <a:rPr kumimoji="0" lang="tr-TR" altLang="tr-TR" sz="1800" b="0" i="0" u="none" strike="noStrike" cap="none" normalizeH="0" baseline="-25000" smtClean="0">
                          <a:ln>
                            <a:noFill/>
                          </a:ln>
                          <a:solidFill>
                            <a:schemeClr val="tx1"/>
                          </a:solidFill>
                          <a:effectLst>
                            <a:outerShdw blurRad="38100" dist="38100" dir="2700000" algn="tl">
                              <a:srgbClr val="000000"/>
                            </a:outerShdw>
                          </a:effectLst>
                          <a:latin typeface="Arial" panose="020B0604020202020204" pitchFamily="34" charset="0"/>
                        </a:rPr>
                        <a:t>2h</a:t>
                      </a: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m 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689008740"/>
                  </a:ext>
                </a:extLst>
              </a:tr>
            </a:tbl>
          </a:graphicData>
        </a:graphic>
      </p:graphicFrame>
    </p:spTree>
    <p:extLst>
      <p:ext uri="{BB962C8B-B14F-4D97-AF65-F5344CB8AC3E}">
        <p14:creationId xmlns:p14="http://schemas.microsoft.com/office/powerpoint/2010/main" val="778390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0F7376D1-064F-41B3-8254-BDF556BBD074}" type="slidenum">
              <a:rPr lang="tr-TR" altLang="tr-TR"/>
              <a:pPr/>
              <a:t>12</a:t>
            </a:fld>
            <a:endParaRPr lang="tr-TR" altLang="tr-TR"/>
          </a:p>
        </p:txBody>
      </p:sp>
      <p:sp>
        <p:nvSpPr>
          <p:cNvPr id="41986" name="Rectangle 2"/>
          <p:cNvSpPr>
            <a:spLocks noGrp="1" noChangeArrowheads="1"/>
          </p:cNvSpPr>
          <p:nvPr>
            <p:ph type="title"/>
          </p:nvPr>
        </p:nvSpPr>
        <p:spPr/>
        <p:txBody>
          <a:bodyPr/>
          <a:lstStyle/>
          <a:p>
            <a:r>
              <a:rPr lang="tr-TR" altLang="tr-TR" sz="3200"/>
              <a:t>Kristalografik Nokta Gruplarının Çıkarılışı</a:t>
            </a:r>
          </a:p>
        </p:txBody>
      </p:sp>
      <p:sp>
        <p:nvSpPr>
          <p:cNvPr id="41987" name="Rectangle 3"/>
          <p:cNvSpPr>
            <a:spLocks noGrp="1" noChangeArrowheads="1"/>
          </p:cNvSpPr>
          <p:nvPr>
            <p:ph type="body" sz="half" idx="1"/>
          </p:nvPr>
        </p:nvSpPr>
        <p:spPr/>
        <p:txBody>
          <a:bodyPr/>
          <a:lstStyle/>
          <a:p>
            <a:pPr>
              <a:lnSpc>
                <a:spcPct val="80000"/>
              </a:lnSpc>
            </a:pPr>
            <a:r>
              <a:rPr lang="tr-TR" altLang="tr-TR" sz="2000"/>
              <a:t>Her nokta grubu adı üzerinde bir “grup” tur. Bu 32 nokta grubunu matematiksel olarak grup kuramı ile çıkarabiliriz. Nokta grupları stereografik izdüşümleri ile ve bir de Hermann Mauguin ya da Schoenflies simgeleri ile gösterilebilir ve çıkartılabilir. </a:t>
            </a:r>
          </a:p>
          <a:p>
            <a:pPr>
              <a:buFont typeface="Wingdings" panose="05000000000000000000" pitchFamily="2" charset="2"/>
              <a:buNone/>
            </a:pPr>
            <a:endParaRPr lang="tr-TR" altLang="tr-TR" sz="2000"/>
          </a:p>
        </p:txBody>
      </p:sp>
      <p:sp>
        <p:nvSpPr>
          <p:cNvPr id="41988" name="Rectangle 4"/>
          <p:cNvSpPr>
            <a:spLocks noGrp="1" noChangeArrowheads="1"/>
          </p:cNvSpPr>
          <p:nvPr>
            <p:ph type="body" sz="half" idx="2"/>
          </p:nvPr>
        </p:nvSpPr>
        <p:spPr>
          <a:xfrm>
            <a:off x="6248400" y="2362200"/>
            <a:ext cx="4191000" cy="4495800"/>
          </a:xfrm>
        </p:spPr>
        <p:txBody>
          <a:bodyPr/>
          <a:lstStyle/>
          <a:p>
            <a:pPr>
              <a:lnSpc>
                <a:spcPct val="80000"/>
              </a:lnSpc>
              <a:buFont typeface="Wingdings" panose="05000000000000000000" pitchFamily="2" charset="2"/>
              <a:buNone/>
            </a:pPr>
            <a:r>
              <a:rPr lang="tr-TR" altLang="tr-TR" sz="2000"/>
              <a:t>I) Hermann Mauguin Simgeleri</a:t>
            </a:r>
          </a:p>
          <a:p>
            <a:pPr>
              <a:lnSpc>
                <a:spcPct val="80000"/>
              </a:lnSpc>
              <a:buFont typeface="Wingdings" panose="05000000000000000000" pitchFamily="2" charset="2"/>
              <a:buNone/>
            </a:pPr>
            <a:r>
              <a:rPr lang="tr-TR" altLang="tr-TR" sz="2000"/>
              <a:t>a) Kristalin ya bir tane ya da üç tane simetri ekseni olduğunu biliyoruz. Bie tane olduğunda kristalin bu ekseninin adı nokta grubunun da adıdır. Beş çeşit saf dönme ekseni olduğundan beş çeşit de saf eksenli nokta grubu vardır. Bunlar; </a:t>
            </a:r>
            <a:r>
              <a:rPr lang="tr-TR" altLang="tr-TR" sz="2000" b="1" i="1" u="sng"/>
              <a:t>1, 2, 3, 4</a:t>
            </a:r>
            <a:r>
              <a:rPr lang="tr-TR" altLang="tr-TR" sz="2000"/>
              <a:t> </a:t>
            </a:r>
            <a:r>
              <a:rPr lang="tr-TR" altLang="tr-TR" sz="2000" b="1" i="1" u="sng"/>
              <a:t>ve 6</a:t>
            </a:r>
            <a:r>
              <a:rPr lang="tr-TR" altLang="tr-TR" sz="2000"/>
              <a:t> nokta gruplarıdır.(1 nokta grubu, 2 nokta grubu…vb.) eksenin adı grubunda adıdır. Bu eksenlerin karışık eksenler de olabileceğini biliyoruz. Şu halde beş nokta grubu da karışık eksenli kristal sınıflarının nokta gruplarıdır.  </a:t>
            </a:r>
          </a:p>
        </p:txBody>
      </p:sp>
    </p:spTree>
    <p:extLst>
      <p:ext uri="{BB962C8B-B14F-4D97-AF65-F5344CB8AC3E}">
        <p14:creationId xmlns:p14="http://schemas.microsoft.com/office/powerpoint/2010/main" val="4282000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layt Numarası Yer Tutucusu 6"/>
          <p:cNvSpPr>
            <a:spLocks noGrp="1"/>
          </p:cNvSpPr>
          <p:nvPr>
            <p:ph type="sldNum" sz="quarter" idx="12"/>
          </p:nvPr>
        </p:nvSpPr>
        <p:spPr/>
        <p:txBody>
          <a:bodyPr/>
          <a:lstStyle/>
          <a:p>
            <a:fld id="{3A554626-811E-44C8-975B-BAC26127CAA7}" type="slidenum">
              <a:rPr lang="tr-TR" altLang="tr-TR"/>
              <a:pPr/>
              <a:t>13</a:t>
            </a:fld>
            <a:endParaRPr lang="tr-TR" altLang="tr-TR"/>
          </a:p>
        </p:txBody>
      </p:sp>
      <p:sp>
        <p:nvSpPr>
          <p:cNvPr id="43010" name="Rectangle 2"/>
          <p:cNvSpPr>
            <a:spLocks noGrp="1" noChangeArrowheads="1"/>
          </p:cNvSpPr>
          <p:nvPr>
            <p:ph type="title"/>
          </p:nvPr>
        </p:nvSpPr>
        <p:spPr/>
        <p:txBody>
          <a:bodyPr/>
          <a:lstStyle/>
          <a:p>
            <a:endParaRPr lang="tr-TR" altLang="tr-TR"/>
          </a:p>
        </p:txBody>
      </p:sp>
      <p:sp>
        <p:nvSpPr>
          <p:cNvPr id="43011" name="Rectangle 3"/>
          <p:cNvSpPr>
            <a:spLocks noGrp="1" noChangeArrowheads="1"/>
          </p:cNvSpPr>
          <p:nvPr>
            <p:ph type="body" sz="half" idx="1"/>
          </p:nvPr>
        </p:nvSpPr>
        <p:spPr/>
        <p:txBody>
          <a:bodyPr/>
          <a:lstStyle/>
          <a:p>
            <a:pPr>
              <a:lnSpc>
                <a:spcPct val="90000"/>
              </a:lnSpc>
            </a:pPr>
            <a:r>
              <a:rPr lang="tr-TR" altLang="tr-TR" sz="2000"/>
              <a:t>Yani;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1  ,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2=m,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3,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4,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6</a:t>
            </a:r>
            <a:r>
              <a:rPr lang="tr-TR" altLang="tr-TR" sz="2000"/>
              <a:t>. Bu gruplar daha anlaşılır olduğundan,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1, 1/m, 3.i,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b="1" i="1" u="sng"/>
              <a:t>4, 3/m</a:t>
            </a:r>
            <a:r>
              <a:rPr lang="tr-TR" altLang="tr-TR" sz="2000"/>
              <a:t>  olarak da yazılır.</a:t>
            </a:r>
          </a:p>
          <a:p>
            <a:pPr>
              <a:lnSpc>
                <a:spcPct val="90000"/>
              </a:lnSpc>
              <a:buFont typeface="Wingdings" panose="05000000000000000000" pitchFamily="2" charset="2"/>
              <a:buNone/>
            </a:pPr>
            <a:r>
              <a:rPr lang="tr-TR" altLang="tr-TR" sz="2000"/>
              <a:t>b) Bir kristalde bir doğrultuda aynı mertebeli biri saf diğeri karışık iki eksen de çakışmış olabilir: (n/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a:t>n) ve</a:t>
            </a:r>
          </a:p>
          <a:p>
            <a:pPr>
              <a:lnSpc>
                <a:spcPct val="90000"/>
              </a:lnSpc>
              <a:buFont typeface="Wingdings" panose="05000000000000000000" pitchFamily="2" charset="2"/>
              <a:buNone/>
            </a:pPr>
            <a:r>
              <a:rPr lang="tr-TR" altLang="tr-TR" sz="2000"/>
              <a:t> (n/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a:t>n, 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a:t>n, 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a:t>n) şeklinde. Bu tür bileşimler yeni nokta grubu verebilirler. Önce n/ </a:t>
            </a:r>
            <a:r>
              <a:rPr lang="tr-TR" altLang="tr-TR" sz="1600">
                <a:effectLst>
                  <a:outerShdw blurRad="38100" dist="38100" dir="2700000" algn="tl">
                    <a:srgbClr val="000000"/>
                  </a:outerShdw>
                </a:effectLst>
                <a:sym typeface="Symbol" panose="05050102010706020507" pitchFamily="18" charset="2"/>
              </a:rPr>
              <a:t></a:t>
            </a:r>
            <a:r>
              <a:rPr lang="tr-TR" altLang="tr-TR" sz="1600">
                <a:effectLst>
                  <a:outerShdw blurRad="38100" dist="38100" dir="2700000" algn="tl">
                    <a:srgbClr val="000000"/>
                  </a:outerShdw>
                </a:effectLst>
              </a:rPr>
              <a:t> </a:t>
            </a:r>
            <a:r>
              <a:rPr lang="tr-TR" altLang="tr-TR" sz="2000"/>
              <a:t>n bileşimlerini stereografik izdüşüm yardımı ile bulalım.</a:t>
            </a:r>
          </a:p>
        </p:txBody>
      </p:sp>
      <p:sp>
        <p:nvSpPr>
          <p:cNvPr id="43012" name="Rectangle 4"/>
          <p:cNvSpPr>
            <a:spLocks noGrp="1" noChangeArrowheads="1"/>
          </p:cNvSpPr>
          <p:nvPr>
            <p:ph type="body" sz="half" idx="2"/>
          </p:nvPr>
        </p:nvSpPr>
        <p:spPr>
          <a:xfrm>
            <a:off x="6248400" y="2362200"/>
            <a:ext cx="4191000" cy="3733800"/>
          </a:xfrm>
        </p:spPr>
        <p:txBody>
          <a:bodyPr/>
          <a:lstStyle/>
          <a:p>
            <a:pPr>
              <a:buFont typeface="Wingdings" panose="05000000000000000000" pitchFamily="2" charset="2"/>
              <a:buNone/>
            </a:pPr>
            <a:r>
              <a:rPr lang="tr-TR" altLang="tr-TR" sz="1800"/>
              <a:t>1/</a:t>
            </a:r>
            <a:r>
              <a:rPr lang="tr-TR" altLang="tr-TR" sz="1600">
                <a:effectLst>
                  <a:outerShdw blurRad="38100" dist="38100" dir="2700000" algn="tl">
                    <a:srgbClr val="000000"/>
                  </a:outerShdw>
                </a:effectLst>
              </a:rPr>
              <a:t> </a:t>
            </a:r>
            <a:r>
              <a:rPr lang="tr-TR" altLang="tr-TR" sz="1800"/>
              <a:t>1=1                                        2/2=2/m</a:t>
            </a:r>
          </a:p>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r>
              <a:rPr lang="tr-TR" altLang="tr-TR" sz="1800"/>
              <a:t>  3/3=3                                      4/4=4/m</a:t>
            </a:r>
          </a:p>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r>
              <a:rPr lang="tr-TR" altLang="tr-TR" sz="1800"/>
              <a:t>                            </a:t>
            </a:r>
          </a:p>
          <a:p>
            <a:pPr>
              <a:buFont typeface="Wingdings" panose="05000000000000000000" pitchFamily="2" charset="2"/>
              <a:buNone/>
            </a:pPr>
            <a:r>
              <a:rPr lang="tr-TR" altLang="tr-TR" sz="1800"/>
              <a:t>                              6/6=6/m</a:t>
            </a:r>
          </a:p>
          <a:p>
            <a:endParaRPr lang="tr-TR" altLang="tr-TR" sz="2400"/>
          </a:p>
        </p:txBody>
      </p:sp>
      <p:sp>
        <p:nvSpPr>
          <p:cNvPr id="43013" name="Oval 5"/>
          <p:cNvSpPr>
            <a:spLocks noChangeArrowheads="1"/>
          </p:cNvSpPr>
          <p:nvPr/>
        </p:nvSpPr>
        <p:spPr bwMode="auto">
          <a:xfrm>
            <a:off x="6934201" y="2286000"/>
            <a:ext cx="987425" cy="914400"/>
          </a:xfrm>
          <a:prstGeom prst="ellipse">
            <a:avLst/>
          </a:prstGeom>
          <a:solidFill>
            <a:schemeClr val="bg1"/>
          </a:solidFill>
          <a:ln w="9525">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4" name="Oval 6"/>
          <p:cNvSpPr>
            <a:spLocks noChangeArrowheads="1"/>
          </p:cNvSpPr>
          <p:nvPr/>
        </p:nvSpPr>
        <p:spPr bwMode="auto">
          <a:xfrm>
            <a:off x="8458201" y="2362200"/>
            <a:ext cx="1008063" cy="985838"/>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5" name="Oval 7"/>
          <p:cNvSpPr>
            <a:spLocks noChangeArrowheads="1"/>
          </p:cNvSpPr>
          <p:nvPr/>
        </p:nvSpPr>
        <p:spPr bwMode="auto">
          <a:xfrm>
            <a:off x="7007225" y="3725863"/>
            <a:ext cx="914400" cy="914400"/>
          </a:xfrm>
          <a:prstGeom prst="ellipse">
            <a:avLst/>
          </a:prstGeom>
          <a:solidFill>
            <a:schemeClr val="bg1"/>
          </a:solidFill>
          <a:ln w="9525">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6" name="Oval 8"/>
          <p:cNvSpPr>
            <a:spLocks noChangeArrowheads="1"/>
          </p:cNvSpPr>
          <p:nvPr/>
        </p:nvSpPr>
        <p:spPr bwMode="auto">
          <a:xfrm>
            <a:off x="8458200" y="3733800"/>
            <a:ext cx="914400" cy="914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7" name="Oval 9"/>
          <p:cNvSpPr>
            <a:spLocks noChangeArrowheads="1"/>
          </p:cNvSpPr>
          <p:nvPr/>
        </p:nvSpPr>
        <p:spPr bwMode="auto">
          <a:xfrm>
            <a:off x="7007225" y="5383213"/>
            <a:ext cx="914400" cy="914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8" name="Oval 10"/>
          <p:cNvSpPr>
            <a:spLocks noChangeArrowheads="1"/>
          </p:cNvSpPr>
          <p:nvPr/>
        </p:nvSpPr>
        <p:spPr bwMode="auto">
          <a:xfrm>
            <a:off x="7366000" y="2646364"/>
            <a:ext cx="122238"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9" name="Oval 11"/>
          <p:cNvSpPr>
            <a:spLocks noChangeArrowheads="1"/>
          </p:cNvSpPr>
          <p:nvPr/>
        </p:nvSpPr>
        <p:spPr bwMode="auto">
          <a:xfrm>
            <a:off x="8874125" y="2798764"/>
            <a:ext cx="122238"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0" name="Oval 12"/>
          <p:cNvSpPr>
            <a:spLocks noChangeArrowheads="1"/>
          </p:cNvSpPr>
          <p:nvPr/>
        </p:nvSpPr>
        <p:spPr bwMode="auto">
          <a:xfrm>
            <a:off x="7366000" y="3654425"/>
            <a:ext cx="122238"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1" name="Oval 13"/>
          <p:cNvSpPr>
            <a:spLocks noChangeArrowheads="1"/>
          </p:cNvSpPr>
          <p:nvPr/>
        </p:nvSpPr>
        <p:spPr bwMode="auto">
          <a:xfrm>
            <a:off x="7007225" y="2933700"/>
            <a:ext cx="122238"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2" name="Arc 14"/>
          <p:cNvSpPr>
            <a:spLocks/>
          </p:cNvSpPr>
          <p:nvPr/>
        </p:nvSpPr>
        <p:spPr bwMode="auto">
          <a:xfrm flipH="1">
            <a:off x="8442326" y="3014664"/>
            <a:ext cx="214313" cy="217487"/>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3" name="Oval 15"/>
          <p:cNvSpPr>
            <a:spLocks noChangeArrowheads="1"/>
          </p:cNvSpPr>
          <p:nvPr/>
        </p:nvSpPr>
        <p:spPr bwMode="auto">
          <a:xfrm>
            <a:off x="8515350" y="3086101"/>
            <a:ext cx="71438"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4" name="Oval 16"/>
          <p:cNvSpPr>
            <a:spLocks noChangeArrowheads="1"/>
          </p:cNvSpPr>
          <p:nvPr/>
        </p:nvSpPr>
        <p:spPr bwMode="auto">
          <a:xfrm>
            <a:off x="9307514" y="2582864"/>
            <a:ext cx="71437" cy="714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5" name="Arc 17"/>
          <p:cNvSpPr>
            <a:spLocks/>
          </p:cNvSpPr>
          <p:nvPr/>
        </p:nvSpPr>
        <p:spPr bwMode="auto">
          <a:xfrm flipH="1">
            <a:off x="9234488" y="2511425"/>
            <a:ext cx="214312"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6" name="Oval 18"/>
          <p:cNvSpPr>
            <a:spLocks noChangeArrowheads="1"/>
          </p:cNvSpPr>
          <p:nvPr/>
        </p:nvSpPr>
        <p:spPr bwMode="auto">
          <a:xfrm>
            <a:off x="7726364" y="4375150"/>
            <a:ext cx="1222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7" name="Oval 19"/>
          <p:cNvSpPr>
            <a:spLocks noChangeArrowheads="1"/>
          </p:cNvSpPr>
          <p:nvPr/>
        </p:nvSpPr>
        <p:spPr bwMode="auto">
          <a:xfrm>
            <a:off x="7007225" y="4375150"/>
            <a:ext cx="122238"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8" name="Oval 20"/>
          <p:cNvSpPr>
            <a:spLocks noChangeArrowheads="1"/>
          </p:cNvSpPr>
          <p:nvPr/>
        </p:nvSpPr>
        <p:spPr bwMode="auto">
          <a:xfrm>
            <a:off x="8874125" y="2798763"/>
            <a:ext cx="71438" cy="144462"/>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9" name="Arc 21"/>
          <p:cNvSpPr>
            <a:spLocks/>
          </p:cNvSpPr>
          <p:nvPr/>
        </p:nvSpPr>
        <p:spPr bwMode="auto">
          <a:xfrm flipH="1">
            <a:off x="7654926" y="2286000"/>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0" name="Arc 22"/>
          <p:cNvSpPr>
            <a:spLocks/>
          </p:cNvSpPr>
          <p:nvPr/>
        </p:nvSpPr>
        <p:spPr bwMode="auto">
          <a:xfrm flipH="1">
            <a:off x="8458201" y="380682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1" name="Arc 23"/>
          <p:cNvSpPr>
            <a:spLocks/>
          </p:cNvSpPr>
          <p:nvPr/>
        </p:nvSpPr>
        <p:spPr bwMode="auto">
          <a:xfrm flipH="1">
            <a:off x="7366001" y="451802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2" name="Arc 24"/>
          <p:cNvSpPr>
            <a:spLocks/>
          </p:cNvSpPr>
          <p:nvPr/>
        </p:nvSpPr>
        <p:spPr bwMode="auto">
          <a:xfrm flipH="1">
            <a:off x="6934201" y="387032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3" name="Arc 25"/>
          <p:cNvSpPr>
            <a:spLocks/>
          </p:cNvSpPr>
          <p:nvPr/>
        </p:nvSpPr>
        <p:spPr bwMode="auto">
          <a:xfrm flipH="1">
            <a:off x="7726363" y="3870325"/>
            <a:ext cx="214312"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4" name="Arc 26"/>
          <p:cNvSpPr>
            <a:spLocks/>
          </p:cNvSpPr>
          <p:nvPr/>
        </p:nvSpPr>
        <p:spPr bwMode="auto">
          <a:xfrm flipH="1">
            <a:off x="7366001" y="5238750"/>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5" name="Arc 27"/>
          <p:cNvSpPr>
            <a:spLocks/>
          </p:cNvSpPr>
          <p:nvPr/>
        </p:nvSpPr>
        <p:spPr bwMode="auto">
          <a:xfrm flipH="1">
            <a:off x="9177338" y="4383089"/>
            <a:ext cx="214312" cy="217487"/>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6" name="Arc 28"/>
          <p:cNvSpPr>
            <a:spLocks/>
          </p:cNvSpPr>
          <p:nvPr/>
        </p:nvSpPr>
        <p:spPr bwMode="auto">
          <a:xfrm flipH="1">
            <a:off x="9105901" y="380682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7" name="Arc 29"/>
          <p:cNvSpPr>
            <a:spLocks/>
          </p:cNvSpPr>
          <p:nvPr/>
        </p:nvSpPr>
        <p:spPr bwMode="auto">
          <a:xfrm flipH="1">
            <a:off x="8458201" y="4383089"/>
            <a:ext cx="214313" cy="217487"/>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8" name="Arc 30"/>
          <p:cNvSpPr>
            <a:spLocks/>
          </p:cNvSpPr>
          <p:nvPr/>
        </p:nvSpPr>
        <p:spPr bwMode="auto">
          <a:xfrm flipH="1">
            <a:off x="7366001" y="617537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39" name="Arc 31"/>
          <p:cNvSpPr>
            <a:spLocks/>
          </p:cNvSpPr>
          <p:nvPr/>
        </p:nvSpPr>
        <p:spPr bwMode="auto">
          <a:xfrm flipH="1">
            <a:off x="7726363" y="5959475"/>
            <a:ext cx="214312"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0" name="Arc 32"/>
          <p:cNvSpPr>
            <a:spLocks/>
          </p:cNvSpPr>
          <p:nvPr/>
        </p:nvSpPr>
        <p:spPr bwMode="auto">
          <a:xfrm flipH="1">
            <a:off x="7007226" y="5959475"/>
            <a:ext cx="214313" cy="217488"/>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1" name="Arc 33"/>
          <p:cNvSpPr>
            <a:spLocks/>
          </p:cNvSpPr>
          <p:nvPr/>
        </p:nvSpPr>
        <p:spPr bwMode="auto">
          <a:xfrm flipH="1">
            <a:off x="7726363" y="5526089"/>
            <a:ext cx="214312" cy="217487"/>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2" name="Arc 34"/>
          <p:cNvSpPr>
            <a:spLocks/>
          </p:cNvSpPr>
          <p:nvPr/>
        </p:nvSpPr>
        <p:spPr bwMode="auto">
          <a:xfrm flipH="1">
            <a:off x="7007226" y="5526089"/>
            <a:ext cx="214313" cy="217487"/>
          </a:xfrm>
          <a:custGeom>
            <a:avLst/>
            <a:gdLst>
              <a:gd name="G0" fmla="+- 21600 0 0"/>
              <a:gd name="G1" fmla="+- 21600 0 0"/>
              <a:gd name="G2" fmla="+- 21600 0 0"/>
              <a:gd name="T0" fmla="*/ 21600 w 43200"/>
              <a:gd name="T1" fmla="*/ 0 h 43200"/>
              <a:gd name="T2" fmla="*/ 14446 w 43200"/>
              <a:gd name="T3" fmla="*/ 121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2428"/>
                  <a:pt x="5792" y="4256"/>
                  <a:pt x="14446" y="121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3" name="Oval 35"/>
          <p:cNvSpPr>
            <a:spLocks noChangeArrowheads="1"/>
          </p:cNvSpPr>
          <p:nvPr/>
        </p:nvSpPr>
        <p:spPr bwMode="auto">
          <a:xfrm>
            <a:off x="9177339" y="387826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4" name="Oval 36"/>
          <p:cNvSpPr>
            <a:spLocks noChangeArrowheads="1"/>
          </p:cNvSpPr>
          <p:nvPr/>
        </p:nvSpPr>
        <p:spPr bwMode="auto">
          <a:xfrm>
            <a:off x="8529639" y="387826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5" name="Oval 37"/>
          <p:cNvSpPr>
            <a:spLocks noChangeArrowheads="1"/>
          </p:cNvSpPr>
          <p:nvPr/>
        </p:nvSpPr>
        <p:spPr bwMode="auto">
          <a:xfrm>
            <a:off x="7439025" y="5310189"/>
            <a:ext cx="71438"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6" name="Oval 38"/>
          <p:cNvSpPr>
            <a:spLocks noChangeArrowheads="1"/>
          </p:cNvSpPr>
          <p:nvPr/>
        </p:nvSpPr>
        <p:spPr bwMode="auto">
          <a:xfrm>
            <a:off x="8529639" y="4454526"/>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7" name="Oval 39"/>
          <p:cNvSpPr>
            <a:spLocks noChangeArrowheads="1"/>
          </p:cNvSpPr>
          <p:nvPr/>
        </p:nvSpPr>
        <p:spPr bwMode="auto">
          <a:xfrm>
            <a:off x="9250364" y="4454526"/>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8" name="Oval 40"/>
          <p:cNvSpPr>
            <a:spLocks noChangeArrowheads="1"/>
          </p:cNvSpPr>
          <p:nvPr/>
        </p:nvSpPr>
        <p:spPr bwMode="auto">
          <a:xfrm>
            <a:off x="7078664" y="603091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49" name="Oval 41"/>
          <p:cNvSpPr>
            <a:spLocks noChangeArrowheads="1"/>
          </p:cNvSpPr>
          <p:nvPr/>
        </p:nvSpPr>
        <p:spPr bwMode="auto">
          <a:xfrm>
            <a:off x="7078664" y="559911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0" name="Oval 42"/>
          <p:cNvSpPr>
            <a:spLocks noChangeArrowheads="1"/>
          </p:cNvSpPr>
          <p:nvPr/>
        </p:nvSpPr>
        <p:spPr bwMode="auto">
          <a:xfrm>
            <a:off x="7799389" y="559911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1" name="Oval 43"/>
          <p:cNvSpPr>
            <a:spLocks noChangeArrowheads="1"/>
          </p:cNvSpPr>
          <p:nvPr/>
        </p:nvSpPr>
        <p:spPr bwMode="auto">
          <a:xfrm>
            <a:off x="7439025" y="6246814"/>
            <a:ext cx="71438"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2" name="Oval 44"/>
          <p:cNvSpPr>
            <a:spLocks noChangeArrowheads="1"/>
          </p:cNvSpPr>
          <p:nvPr/>
        </p:nvSpPr>
        <p:spPr bwMode="auto">
          <a:xfrm>
            <a:off x="7799389" y="6030914"/>
            <a:ext cx="71437"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3" name="AutoShape 45"/>
          <p:cNvSpPr>
            <a:spLocks noChangeArrowheads="1"/>
          </p:cNvSpPr>
          <p:nvPr/>
        </p:nvSpPr>
        <p:spPr bwMode="auto">
          <a:xfrm>
            <a:off x="7366000" y="4086226"/>
            <a:ext cx="192088" cy="193675"/>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4" name="Oval 46"/>
          <p:cNvSpPr>
            <a:spLocks noChangeArrowheads="1"/>
          </p:cNvSpPr>
          <p:nvPr/>
        </p:nvSpPr>
        <p:spPr bwMode="auto">
          <a:xfrm>
            <a:off x="7439025" y="4159251"/>
            <a:ext cx="71438"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5" name="Rectangle 47"/>
          <p:cNvSpPr>
            <a:spLocks noChangeArrowheads="1"/>
          </p:cNvSpPr>
          <p:nvPr/>
        </p:nvSpPr>
        <p:spPr bwMode="auto">
          <a:xfrm>
            <a:off x="8816976" y="4094163"/>
            <a:ext cx="144463" cy="1444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6" name="Oval 48"/>
          <p:cNvSpPr>
            <a:spLocks noChangeArrowheads="1"/>
          </p:cNvSpPr>
          <p:nvPr/>
        </p:nvSpPr>
        <p:spPr bwMode="auto">
          <a:xfrm>
            <a:off x="8890000" y="4167189"/>
            <a:ext cx="71438" cy="714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7" name="AutoShape 49"/>
          <p:cNvSpPr>
            <a:spLocks noChangeArrowheads="1"/>
          </p:cNvSpPr>
          <p:nvPr/>
        </p:nvSpPr>
        <p:spPr bwMode="auto">
          <a:xfrm>
            <a:off x="7366001" y="5741988"/>
            <a:ext cx="193675" cy="195262"/>
          </a:xfrm>
          <a:prstGeom prst="hexagon">
            <a:avLst>
              <a:gd name="adj" fmla="val 25000"/>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58" name="Oval 50"/>
          <p:cNvSpPr>
            <a:spLocks noChangeArrowheads="1"/>
          </p:cNvSpPr>
          <p:nvPr/>
        </p:nvSpPr>
        <p:spPr bwMode="auto">
          <a:xfrm>
            <a:off x="7439025" y="5815014"/>
            <a:ext cx="71438" cy="730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848811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6F69DE99-6114-4E5B-B9BC-B902C4964F93}" type="slidenum">
              <a:rPr lang="tr-TR" altLang="tr-TR"/>
              <a:pPr/>
              <a:t>14</a:t>
            </a:fld>
            <a:endParaRPr lang="tr-TR" altLang="tr-TR"/>
          </a:p>
        </p:txBody>
      </p:sp>
      <p:sp>
        <p:nvSpPr>
          <p:cNvPr id="48130" name="Rectangle 2"/>
          <p:cNvSpPr>
            <a:spLocks noGrp="1" noChangeArrowheads="1"/>
          </p:cNvSpPr>
          <p:nvPr>
            <p:ph type="title"/>
          </p:nvPr>
        </p:nvSpPr>
        <p:spPr/>
        <p:txBody>
          <a:bodyPr/>
          <a:lstStyle/>
          <a:p>
            <a:endParaRPr lang="tr-TR" altLang="tr-TR"/>
          </a:p>
        </p:txBody>
      </p:sp>
      <p:sp>
        <p:nvSpPr>
          <p:cNvPr id="48131" name="Rectangle 3"/>
          <p:cNvSpPr>
            <a:spLocks noGrp="1" noChangeArrowheads="1"/>
          </p:cNvSpPr>
          <p:nvPr>
            <p:ph type="body" sz="half" idx="1"/>
          </p:nvPr>
        </p:nvSpPr>
        <p:spPr/>
        <p:txBody>
          <a:bodyPr/>
          <a:lstStyle/>
          <a:p>
            <a:pPr>
              <a:lnSpc>
                <a:spcPct val="90000"/>
              </a:lnSpc>
            </a:pPr>
            <a:r>
              <a:rPr lang="tr-TR" altLang="tr-TR" sz="2000"/>
              <a:t>n/n eksen bileşimleri: Yukarıdaki şekiller çakışık iki eksen var olduğuna göre simetri işlemi yürütülerek elde edilmiştir. Bunları inceleyerek 1/1 ve 3/3 eksen bileşimlerinin yeni bir simetri vermediği görülebilir. Üç yeni nokta grubu elde edilmiştir.  </a:t>
            </a:r>
            <a:r>
              <a:rPr lang="tr-TR" altLang="tr-TR" sz="2000" b="1" i="1" u="sng"/>
              <a:t>2/m, 4/m, 6/m</a:t>
            </a:r>
            <a:endParaRPr lang="tr-TR" altLang="tr-TR" sz="2400"/>
          </a:p>
        </p:txBody>
      </p:sp>
      <p:sp>
        <p:nvSpPr>
          <p:cNvPr id="48132" name="Rectangle 4"/>
          <p:cNvSpPr>
            <a:spLocks noGrp="1" noChangeArrowheads="1"/>
          </p:cNvSpPr>
          <p:nvPr>
            <p:ph type="body" sz="half" idx="2"/>
          </p:nvPr>
        </p:nvSpPr>
        <p:spPr/>
        <p:txBody>
          <a:bodyPr/>
          <a:lstStyle/>
          <a:p>
            <a:r>
              <a:rPr lang="tr-TR" altLang="tr-TR" sz="2000"/>
              <a:t>c) Daha önceki eksen bileşimlerinden, 222, 322, 422, 622, 332, 432, bileşimleri vardı. Bu altı bileşimlerin her biri bir nokta grubunu belirler.</a:t>
            </a:r>
          </a:p>
          <a:p>
            <a:r>
              <a:rPr lang="tr-TR" altLang="tr-TR" sz="2000"/>
              <a:t>d) bu gruplardaki eksenlerin kendilerine paralel ve çakışık karışık eksenlerle kombine edilmesiyle aşağıda nokta grupları elde edilir.</a:t>
            </a:r>
          </a:p>
        </p:txBody>
      </p:sp>
    </p:spTree>
    <p:extLst>
      <p:ext uri="{BB962C8B-B14F-4D97-AF65-F5344CB8AC3E}">
        <p14:creationId xmlns:p14="http://schemas.microsoft.com/office/powerpoint/2010/main" val="1938563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ayt Numarası Yer Tutucusu 5"/>
          <p:cNvSpPr>
            <a:spLocks noGrp="1"/>
          </p:cNvSpPr>
          <p:nvPr>
            <p:ph type="sldNum" sz="quarter" idx="12"/>
          </p:nvPr>
        </p:nvSpPr>
        <p:spPr/>
        <p:txBody>
          <a:bodyPr/>
          <a:lstStyle/>
          <a:p>
            <a:fld id="{E69FB625-5E87-415A-9EEB-FB77B9D9593C}" type="slidenum">
              <a:rPr lang="tr-TR" altLang="tr-TR"/>
              <a:pPr/>
              <a:t>15</a:t>
            </a:fld>
            <a:endParaRPr lang="tr-TR" altLang="tr-TR"/>
          </a:p>
        </p:txBody>
      </p:sp>
      <p:sp>
        <p:nvSpPr>
          <p:cNvPr id="49154" name="Rectangle 2"/>
          <p:cNvSpPr>
            <a:spLocks noGrp="1" noChangeArrowheads="1"/>
          </p:cNvSpPr>
          <p:nvPr>
            <p:ph type="title"/>
          </p:nvPr>
        </p:nvSpPr>
        <p:spPr/>
        <p:txBody>
          <a:bodyPr/>
          <a:lstStyle/>
          <a:p>
            <a:r>
              <a:rPr lang="tr-TR" altLang="tr-TR" sz="3200" u="sng"/>
              <a:t>n</a:t>
            </a:r>
            <a:r>
              <a:rPr lang="tr-TR" altLang="tr-TR" sz="3200"/>
              <a:t>  </a:t>
            </a:r>
            <a:r>
              <a:rPr lang="tr-TR" altLang="tr-TR" sz="3200" u="sng"/>
              <a:t>n</a:t>
            </a:r>
            <a:r>
              <a:rPr lang="tr-TR" altLang="tr-TR" sz="3200"/>
              <a:t>  </a:t>
            </a:r>
            <a:r>
              <a:rPr lang="tr-TR" altLang="tr-TR" sz="3200" u="sng"/>
              <a:t>n </a:t>
            </a:r>
            <a:r>
              <a:rPr lang="tr-TR" altLang="tr-TR" sz="3200"/>
              <a:t> bileşimler</a:t>
            </a:r>
            <a:br>
              <a:rPr lang="tr-TR" altLang="tr-TR" sz="3200"/>
            </a:br>
            <a:r>
              <a:rPr lang="tr-TR" altLang="tr-TR" sz="3200"/>
              <a:t>n  n  n</a:t>
            </a:r>
          </a:p>
        </p:txBody>
      </p:sp>
      <p:sp>
        <p:nvSpPr>
          <p:cNvPr id="49155" name="Rectangle 3"/>
          <p:cNvSpPr>
            <a:spLocks noGrp="1" noChangeArrowheads="1"/>
          </p:cNvSpPr>
          <p:nvPr>
            <p:ph type="body" idx="1"/>
          </p:nvPr>
        </p:nvSpPr>
        <p:spPr/>
        <p:txBody>
          <a:bodyPr/>
          <a:lstStyle/>
          <a:p>
            <a:endParaRPr lang="tr-TR" altLang="tr-TR"/>
          </a:p>
        </p:txBody>
      </p:sp>
      <p:sp>
        <p:nvSpPr>
          <p:cNvPr id="49197" name="Rectangle 45"/>
          <p:cNvSpPr>
            <a:spLocks noGrp="1" noChangeArrowheads="1"/>
          </p:cNvSpPr>
          <p:nvPr/>
        </p:nvSpPr>
        <p:spPr bwMode="auto">
          <a:xfrm>
            <a:off x="1981200" y="1981200"/>
            <a:ext cx="8229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endParaRPr lang="tr-TR" altLang="tr-TR" sz="3200">
              <a:effectLst>
                <a:outerShdw blurRad="38100" dist="38100" dir="2700000" algn="tl">
                  <a:srgbClr val="000000"/>
                </a:outerShdw>
              </a:effectLst>
              <a:latin typeface="Arial" panose="020B0604020202020204" pitchFamily="34" charset="0"/>
            </a:endParaRPr>
          </a:p>
        </p:txBody>
      </p:sp>
      <p:graphicFrame>
        <p:nvGraphicFramePr>
          <p:cNvPr id="49209" name="Group 57"/>
          <p:cNvGraphicFramePr>
            <a:graphicFrameLocks noGrp="1"/>
          </p:cNvGraphicFramePr>
          <p:nvPr/>
        </p:nvGraphicFramePr>
        <p:xfrm>
          <a:off x="2063751" y="1938338"/>
          <a:ext cx="8208963" cy="4602162"/>
        </p:xfrm>
        <a:graphic>
          <a:graphicData uri="http://schemas.openxmlformats.org/drawingml/2006/table">
            <a:tbl>
              <a:tblPr/>
              <a:tblGrid>
                <a:gridCol w="2232025">
                  <a:extLst>
                    <a:ext uri="{9D8B030D-6E8A-4147-A177-3AD203B41FA5}">
                      <a16:colId xmlns:a16="http://schemas.microsoft.com/office/drawing/2014/main" val="2243789203"/>
                    </a:ext>
                  </a:extLst>
                </a:gridCol>
                <a:gridCol w="5976938">
                  <a:extLst>
                    <a:ext uri="{9D8B030D-6E8A-4147-A177-3AD203B41FA5}">
                      <a16:colId xmlns:a16="http://schemas.microsoft.com/office/drawing/2014/main" val="331045986"/>
                    </a:ext>
                  </a:extLst>
                </a:gridCol>
              </a:tblGrid>
              <a:tr h="636588">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Saf eksen bileşimleri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Saf ve karışık eksenlerin bileşimleri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6834323"/>
                  </a:ext>
                </a:extLst>
              </a:tr>
              <a:tr h="3902075">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222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322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422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622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332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432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  2  2      m  m  m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3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de yazılabilir)</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  2  2           m  m       m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2  2       m  m  m</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6  2  2       m  m  m</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3   3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3  olarak da yazılır)</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  3  2                 m    m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3</a:t>
                      </a: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sng"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2</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4  3  2       m    m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89302667"/>
                  </a:ext>
                </a:extLst>
              </a:tr>
            </a:tbl>
          </a:graphicData>
        </a:graphic>
      </p:graphicFrame>
    </p:spTree>
    <p:extLst>
      <p:ext uri="{BB962C8B-B14F-4D97-AF65-F5344CB8AC3E}">
        <p14:creationId xmlns:p14="http://schemas.microsoft.com/office/powerpoint/2010/main" val="3530730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ayt Numarası Yer Tutucusu 6"/>
          <p:cNvSpPr>
            <a:spLocks noGrp="1"/>
          </p:cNvSpPr>
          <p:nvPr>
            <p:ph type="sldNum" sz="quarter" idx="12"/>
          </p:nvPr>
        </p:nvSpPr>
        <p:spPr/>
        <p:txBody>
          <a:bodyPr/>
          <a:lstStyle/>
          <a:p>
            <a:fld id="{757B580A-33ED-43CD-BFC5-05A7A403C9E7}" type="slidenum">
              <a:rPr lang="tr-TR" altLang="tr-TR"/>
              <a:pPr/>
              <a:t>16</a:t>
            </a:fld>
            <a:endParaRPr lang="tr-TR" altLang="tr-TR"/>
          </a:p>
        </p:txBody>
      </p:sp>
      <p:sp>
        <p:nvSpPr>
          <p:cNvPr id="50178" name="Rectangle 2"/>
          <p:cNvSpPr>
            <a:spLocks noGrp="1" noChangeArrowheads="1"/>
          </p:cNvSpPr>
          <p:nvPr>
            <p:ph type="title"/>
          </p:nvPr>
        </p:nvSpPr>
        <p:spPr/>
        <p:txBody>
          <a:bodyPr/>
          <a:lstStyle/>
          <a:p>
            <a:endParaRPr lang="tr-TR" altLang="tr-TR"/>
          </a:p>
        </p:txBody>
      </p:sp>
      <p:sp>
        <p:nvSpPr>
          <p:cNvPr id="50179" name="Rectangle 3"/>
          <p:cNvSpPr>
            <a:spLocks noGrp="1" noChangeArrowheads="1"/>
          </p:cNvSpPr>
          <p:nvPr>
            <p:ph type="body" sz="half" idx="1"/>
          </p:nvPr>
        </p:nvSpPr>
        <p:spPr/>
        <p:txBody>
          <a:bodyPr/>
          <a:lstStyle/>
          <a:p>
            <a:pPr>
              <a:lnSpc>
                <a:spcPct val="80000"/>
              </a:lnSpc>
            </a:pPr>
            <a:r>
              <a:rPr lang="tr-TR" altLang="tr-TR" sz="2000"/>
              <a:t>Bir olasılık daha kaldı: nnn şeklindeki üçlü gruplarda eksenlerden bazılarının saf bazılarının karışık olması. Bunun için stereografik izdüşüm küresini inceleyelim. A</a:t>
            </a:r>
            <a:r>
              <a:rPr lang="el-GR" altLang="tr-TR" sz="2000" baseline="-25000">
                <a:cs typeface="Arial" panose="020B0604020202020204" pitchFamily="34" charset="0"/>
              </a:rPr>
              <a:t>α</a:t>
            </a:r>
            <a:r>
              <a:rPr lang="tr-TR" altLang="tr-TR" sz="2000" baseline="-25000">
                <a:cs typeface="Arial" panose="020B0604020202020204" pitchFamily="34" charset="0"/>
              </a:rPr>
              <a:t> </a:t>
            </a:r>
            <a:r>
              <a:rPr lang="tr-TR" altLang="tr-TR" sz="2000">
                <a:cs typeface="Arial" panose="020B0604020202020204" pitchFamily="34" charset="0"/>
              </a:rPr>
              <a:t>ve B</a:t>
            </a:r>
            <a:r>
              <a:rPr lang="el-GR" altLang="tr-TR" sz="2000" baseline="-25000">
                <a:cs typeface="Arial" panose="020B0604020202020204" pitchFamily="34" charset="0"/>
              </a:rPr>
              <a:t>β</a:t>
            </a:r>
            <a:r>
              <a:rPr lang="tr-TR" altLang="tr-TR" sz="2000">
                <a:cs typeface="Arial" panose="020B0604020202020204" pitchFamily="34" charset="0"/>
              </a:rPr>
              <a:t> nın ikisi de saf olsun. </a:t>
            </a:r>
            <a:r>
              <a:rPr lang="tr-TR" altLang="tr-TR" sz="2000"/>
              <a:t>A</a:t>
            </a:r>
            <a:r>
              <a:rPr lang="el-GR" altLang="tr-TR" sz="2000" baseline="-25000">
                <a:cs typeface="Arial" panose="020B0604020202020204" pitchFamily="34" charset="0"/>
              </a:rPr>
              <a:t>α</a:t>
            </a:r>
            <a:r>
              <a:rPr lang="tr-TR" altLang="tr-TR" sz="2000" baseline="-25000">
                <a:cs typeface="Arial" panose="020B0604020202020204" pitchFamily="34" charset="0"/>
              </a:rPr>
              <a:t> </a:t>
            </a:r>
            <a:r>
              <a:rPr lang="tr-TR" altLang="tr-TR" sz="2000">
                <a:cs typeface="Arial" panose="020B0604020202020204" pitchFamily="34" charset="0"/>
              </a:rPr>
              <a:t>, 1R (sağ) noktasını 2R (sağ) noktasına, B</a:t>
            </a:r>
            <a:r>
              <a:rPr lang="el-GR" altLang="tr-TR" sz="2000" baseline="-25000">
                <a:cs typeface="Arial" panose="020B0604020202020204" pitchFamily="34" charset="0"/>
              </a:rPr>
              <a:t>β</a:t>
            </a:r>
            <a:r>
              <a:rPr lang="tr-TR" altLang="tr-TR" sz="2000">
                <a:cs typeface="Arial" panose="020B0604020202020204" pitchFamily="34" charset="0"/>
              </a:rPr>
              <a:t> ekseni de 2R yi 3R ye getirir. 1R ve 3R noktaları iki sağ şekli belirtiyor.</a:t>
            </a:r>
            <a:endParaRPr lang="tr-TR" altLang="tr-TR" sz="2400"/>
          </a:p>
        </p:txBody>
      </p:sp>
      <p:sp>
        <p:nvSpPr>
          <p:cNvPr id="50180" name="Rectangle 4"/>
          <p:cNvSpPr>
            <a:spLocks noGrp="1" noChangeArrowheads="1"/>
          </p:cNvSpPr>
          <p:nvPr>
            <p:ph type="body" sz="half" idx="2"/>
          </p:nvPr>
        </p:nvSpPr>
        <p:spPr/>
        <p:txBody>
          <a:bodyPr/>
          <a:lstStyle/>
          <a:p>
            <a:pPr>
              <a:buFont typeface="Wingdings" panose="05000000000000000000" pitchFamily="2" charset="2"/>
              <a:buNone/>
            </a:pPr>
            <a:r>
              <a:rPr lang="tr-TR" altLang="tr-TR" sz="2400"/>
              <a:t>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baseline="-25000"/>
              <a:t>  </a:t>
            </a:r>
            <a:r>
              <a:rPr lang="tr-TR" altLang="tr-TR" sz="2400" baseline="-25000">
                <a:cs typeface="Arial" panose="020B0604020202020204" pitchFamily="34" charset="0"/>
              </a:rPr>
              <a:t> 2R                          </a:t>
            </a:r>
            <a:r>
              <a:rPr lang="tr-TR" altLang="tr-TR" sz="2400">
                <a:cs typeface="Arial" panose="020B0604020202020204" pitchFamily="34" charset="0"/>
              </a:rPr>
              <a:t>B</a:t>
            </a:r>
            <a:r>
              <a:rPr lang="el-GR" altLang="tr-TR" sz="2400" baseline="-25000">
                <a:cs typeface="Arial" panose="020B0604020202020204" pitchFamily="34" charset="0"/>
              </a:rPr>
              <a:t>β</a:t>
            </a:r>
            <a:endParaRPr lang="tr-TR" altLang="tr-TR" sz="2400" baseline="-25000">
              <a:cs typeface="Arial" panose="020B0604020202020204" pitchFamily="34" charset="0"/>
            </a:endParaRP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r>
              <a:rPr lang="tr-TR" altLang="tr-TR" sz="2400" baseline="-25000">
                <a:cs typeface="Arial" panose="020B0604020202020204" pitchFamily="34" charset="0"/>
              </a:rPr>
              <a:t>                 1R                        </a:t>
            </a:r>
            <a:r>
              <a:rPr lang="tr-TR" altLang="tr-TR" sz="2400" baseline="-25000"/>
              <a:t>  </a:t>
            </a:r>
            <a:r>
              <a:rPr lang="tr-TR" altLang="tr-TR" sz="2400" baseline="-25000">
                <a:cs typeface="Arial" panose="020B0604020202020204" pitchFamily="34" charset="0"/>
              </a:rPr>
              <a:t>3R </a:t>
            </a: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r>
              <a:rPr lang="tr-TR" altLang="tr-TR" sz="2400"/>
              <a:t>                  C</a:t>
            </a:r>
            <a:r>
              <a:rPr lang="el-GR" altLang="tr-TR" sz="2400" baseline="-25000">
                <a:cs typeface="Arial" panose="020B0604020202020204" pitchFamily="34" charset="0"/>
              </a:rPr>
              <a:t>γ</a:t>
            </a:r>
            <a:endParaRPr lang="tr-TR" altLang="tr-TR" sz="2400" baseline="-25000">
              <a:cs typeface="Arial" panose="020B0604020202020204" pitchFamily="34" charset="0"/>
            </a:endParaRPr>
          </a:p>
          <a:p>
            <a:pPr>
              <a:buFont typeface="Wingdings" panose="05000000000000000000" pitchFamily="2" charset="2"/>
              <a:buNone/>
            </a:pPr>
            <a:r>
              <a:rPr lang="tr-TR" altLang="tr-TR" sz="2400" baseline="-25000">
                <a:cs typeface="Arial" panose="020B0604020202020204" pitchFamily="34" charset="0"/>
              </a:rPr>
              <a:t>                     2L</a:t>
            </a: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r>
              <a:rPr lang="tr-TR" altLang="tr-TR" sz="2400" baseline="-25000">
                <a:cs typeface="Arial" panose="020B0604020202020204" pitchFamily="34" charset="0"/>
              </a:rPr>
              <a:t>        1R                                 3R</a:t>
            </a: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endParaRPr lang="tr-TR" altLang="tr-TR" sz="2400"/>
          </a:p>
        </p:txBody>
      </p:sp>
      <p:sp>
        <p:nvSpPr>
          <p:cNvPr id="50205" name="Arc 29"/>
          <p:cNvSpPr>
            <a:spLocks/>
          </p:cNvSpPr>
          <p:nvPr/>
        </p:nvSpPr>
        <p:spPr bwMode="auto">
          <a:xfrm rot="19546178">
            <a:off x="7248526" y="2205039"/>
            <a:ext cx="1655763" cy="11525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6" name="Arc 30"/>
          <p:cNvSpPr>
            <a:spLocks/>
          </p:cNvSpPr>
          <p:nvPr/>
        </p:nvSpPr>
        <p:spPr bwMode="auto">
          <a:xfrm rot="5658938">
            <a:off x="7500145" y="2672557"/>
            <a:ext cx="1655762" cy="11525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7" name="Arc 31"/>
          <p:cNvSpPr>
            <a:spLocks/>
          </p:cNvSpPr>
          <p:nvPr/>
        </p:nvSpPr>
        <p:spPr bwMode="auto">
          <a:xfrm rot="12515235">
            <a:off x="6959601" y="2636839"/>
            <a:ext cx="1655763" cy="11525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8" name="Oval 32"/>
          <p:cNvSpPr>
            <a:spLocks noChangeArrowheads="1"/>
          </p:cNvSpPr>
          <p:nvPr/>
        </p:nvSpPr>
        <p:spPr bwMode="auto">
          <a:xfrm>
            <a:off x="7967663" y="2852738"/>
            <a:ext cx="144462" cy="144462"/>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9" name="Oval 33"/>
          <p:cNvSpPr>
            <a:spLocks noChangeArrowheads="1"/>
          </p:cNvSpPr>
          <p:nvPr/>
        </p:nvSpPr>
        <p:spPr bwMode="auto">
          <a:xfrm>
            <a:off x="7680326" y="2636838"/>
            <a:ext cx="144463" cy="144462"/>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0" name="Oval 34"/>
          <p:cNvSpPr>
            <a:spLocks noChangeArrowheads="1"/>
          </p:cNvSpPr>
          <p:nvPr/>
        </p:nvSpPr>
        <p:spPr bwMode="auto">
          <a:xfrm>
            <a:off x="7680326" y="2997201"/>
            <a:ext cx="144463" cy="144463"/>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1" name="Oval 35"/>
          <p:cNvSpPr>
            <a:spLocks noChangeArrowheads="1"/>
          </p:cNvSpPr>
          <p:nvPr/>
        </p:nvSpPr>
        <p:spPr bwMode="auto">
          <a:xfrm>
            <a:off x="9120188" y="3141663"/>
            <a:ext cx="144462" cy="144462"/>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2" name="Line 36"/>
          <p:cNvSpPr>
            <a:spLocks noChangeShapeType="1"/>
          </p:cNvSpPr>
          <p:nvPr/>
        </p:nvSpPr>
        <p:spPr bwMode="auto">
          <a:xfrm flipV="1">
            <a:off x="8040688" y="2420939"/>
            <a:ext cx="1655762"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13" name="Line 37"/>
          <p:cNvSpPr>
            <a:spLocks noChangeShapeType="1"/>
          </p:cNvSpPr>
          <p:nvPr/>
        </p:nvSpPr>
        <p:spPr bwMode="auto">
          <a:xfrm>
            <a:off x="6600826" y="2420939"/>
            <a:ext cx="1439863"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14" name="Arc 38"/>
          <p:cNvSpPr>
            <a:spLocks/>
          </p:cNvSpPr>
          <p:nvPr/>
        </p:nvSpPr>
        <p:spPr bwMode="auto">
          <a:xfrm rot="11082216">
            <a:off x="7751763" y="2708276"/>
            <a:ext cx="1439862" cy="5048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5" name="Arc 39"/>
          <p:cNvSpPr>
            <a:spLocks/>
          </p:cNvSpPr>
          <p:nvPr/>
        </p:nvSpPr>
        <p:spPr bwMode="auto">
          <a:xfrm rot="20652416">
            <a:off x="7751763" y="2924176"/>
            <a:ext cx="1439862" cy="5048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6" name="Line 40"/>
          <p:cNvSpPr>
            <a:spLocks noChangeShapeType="1"/>
          </p:cNvSpPr>
          <p:nvPr/>
        </p:nvSpPr>
        <p:spPr bwMode="auto">
          <a:xfrm>
            <a:off x="8040688" y="2852739"/>
            <a:ext cx="0"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17" name="Arc 41"/>
          <p:cNvSpPr>
            <a:spLocks/>
          </p:cNvSpPr>
          <p:nvPr/>
        </p:nvSpPr>
        <p:spPr bwMode="auto">
          <a:xfrm rot="12678597">
            <a:off x="7175500" y="4725988"/>
            <a:ext cx="1714500" cy="1441450"/>
          </a:xfrm>
          <a:custGeom>
            <a:avLst/>
            <a:gdLst>
              <a:gd name="G0" fmla="+- 0 0 0"/>
              <a:gd name="G1" fmla="+- 21600 0 0"/>
              <a:gd name="G2" fmla="+- 21600 0 0"/>
              <a:gd name="T0" fmla="*/ 0 w 21413"/>
              <a:gd name="T1" fmla="*/ 0 h 21600"/>
              <a:gd name="T2" fmla="*/ 21413 w 21413"/>
              <a:gd name="T3" fmla="*/ 18767 h 21600"/>
              <a:gd name="T4" fmla="*/ 0 w 21413"/>
              <a:gd name="T5" fmla="*/ 21600 h 21600"/>
            </a:gdLst>
            <a:ahLst/>
            <a:cxnLst>
              <a:cxn ang="0">
                <a:pos x="T0" y="T1"/>
              </a:cxn>
              <a:cxn ang="0">
                <a:pos x="T2" y="T3"/>
              </a:cxn>
              <a:cxn ang="0">
                <a:pos x="T4" y="T5"/>
              </a:cxn>
            </a:cxnLst>
            <a:rect l="0" t="0" r="r" b="b"/>
            <a:pathLst>
              <a:path w="21413" h="21600" fill="none" extrusionOk="0">
                <a:moveTo>
                  <a:pt x="0" y="0"/>
                </a:moveTo>
                <a:cubicBezTo>
                  <a:pt x="10834" y="0"/>
                  <a:pt x="19992" y="8026"/>
                  <a:pt x="21413" y="18766"/>
                </a:cubicBezTo>
              </a:path>
              <a:path w="21413" h="21600" stroke="0" extrusionOk="0">
                <a:moveTo>
                  <a:pt x="0" y="0"/>
                </a:moveTo>
                <a:cubicBezTo>
                  <a:pt x="10834" y="0"/>
                  <a:pt x="19992" y="8026"/>
                  <a:pt x="21413" y="18766"/>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8" name="Arc 42"/>
          <p:cNvSpPr>
            <a:spLocks/>
          </p:cNvSpPr>
          <p:nvPr/>
        </p:nvSpPr>
        <p:spPr bwMode="auto">
          <a:xfrm rot="19635319">
            <a:off x="7319964" y="4437064"/>
            <a:ext cx="1800225" cy="1296987"/>
          </a:xfrm>
          <a:custGeom>
            <a:avLst/>
            <a:gdLst>
              <a:gd name="G0" fmla="+- 0 0 0"/>
              <a:gd name="G1" fmla="+- 21600 0 0"/>
              <a:gd name="G2" fmla="+- 21600 0 0"/>
              <a:gd name="T0" fmla="*/ 0 w 21413"/>
              <a:gd name="T1" fmla="*/ 0 h 21600"/>
              <a:gd name="T2" fmla="*/ 21413 w 21413"/>
              <a:gd name="T3" fmla="*/ 18767 h 21600"/>
              <a:gd name="T4" fmla="*/ 0 w 21413"/>
              <a:gd name="T5" fmla="*/ 21600 h 21600"/>
            </a:gdLst>
            <a:ahLst/>
            <a:cxnLst>
              <a:cxn ang="0">
                <a:pos x="T0" y="T1"/>
              </a:cxn>
              <a:cxn ang="0">
                <a:pos x="T2" y="T3"/>
              </a:cxn>
              <a:cxn ang="0">
                <a:pos x="T4" y="T5"/>
              </a:cxn>
            </a:cxnLst>
            <a:rect l="0" t="0" r="r" b="b"/>
            <a:pathLst>
              <a:path w="21413" h="21600" fill="none" extrusionOk="0">
                <a:moveTo>
                  <a:pt x="0" y="0"/>
                </a:moveTo>
                <a:cubicBezTo>
                  <a:pt x="10834" y="0"/>
                  <a:pt x="19992" y="8026"/>
                  <a:pt x="21413" y="18766"/>
                </a:cubicBezTo>
              </a:path>
              <a:path w="21413" h="21600" stroke="0" extrusionOk="0">
                <a:moveTo>
                  <a:pt x="0" y="0"/>
                </a:moveTo>
                <a:cubicBezTo>
                  <a:pt x="10834" y="0"/>
                  <a:pt x="19992" y="8026"/>
                  <a:pt x="21413" y="18766"/>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9" name="Arc 43"/>
          <p:cNvSpPr>
            <a:spLocks/>
          </p:cNvSpPr>
          <p:nvPr/>
        </p:nvSpPr>
        <p:spPr bwMode="auto">
          <a:xfrm rot="4251415">
            <a:off x="7543800" y="4789488"/>
            <a:ext cx="1714500" cy="1441450"/>
          </a:xfrm>
          <a:custGeom>
            <a:avLst/>
            <a:gdLst>
              <a:gd name="G0" fmla="+- 0 0 0"/>
              <a:gd name="G1" fmla="+- 21600 0 0"/>
              <a:gd name="G2" fmla="+- 21600 0 0"/>
              <a:gd name="T0" fmla="*/ 0 w 21413"/>
              <a:gd name="T1" fmla="*/ 0 h 21600"/>
              <a:gd name="T2" fmla="*/ 21413 w 21413"/>
              <a:gd name="T3" fmla="*/ 18767 h 21600"/>
              <a:gd name="T4" fmla="*/ 0 w 21413"/>
              <a:gd name="T5" fmla="*/ 21600 h 21600"/>
            </a:gdLst>
            <a:ahLst/>
            <a:cxnLst>
              <a:cxn ang="0">
                <a:pos x="T0" y="T1"/>
              </a:cxn>
              <a:cxn ang="0">
                <a:pos x="T2" y="T3"/>
              </a:cxn>
              <a:cxn ang="0">
                <a:pos x="T4" y="T5"/>
              </a:cxn>
            </a:cxnLst>
            <a:rect l="0" t="0" r="r" b="b"/>
            <a:pathLst>
              <a:path w="21413" h="21600" fill="none" extrusionOk="0">
                <a:moveTo>
                  <a:pt x="0" y="0"/>
                </a:moveTo>
                <a:cubicBezTo>
                  <a:pt x="10834" y="0"/>
                  <a:pt x="19992" y="8026"/>
                  <a:pt x="21413" y="18766"/>
                </a:cubicBezTo>
              </a:path>
              <a:path w="21413" h="21600" stroke="0" extrusionOk="0">
                <a:moveTo>
                  <a:pt x="0" y="0"/>
                </a:moveTo>
                <a:cubicBezTo>
                  <a:pt x="10834" y="0"/>
                  <a:pt x="19992" y="8026"/>
                  <a:pt x="21413" y="18766"/>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0" name="Oval 44"/>
          <p:cNvSpPr>
            <a:spLocks noChangeArrowheads="1"/>
          </p:cNvSpPr>
          <p:nvPr/>
        </p:nvSpPr>
        <p:spPr bwMode="auto">
          <a:xfrm>
            <a:off x="8183563" y="5157789"/>
            <a:ext cx="144462" cy="1238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1" name="Oval 45"/>
          <p:cNvSpPr>
            <a:spLocks noChangeArrowheads="1"/>
          </p:cNvSpPr>
          <p:nvPr/>
        </p:nvSpPr>
        <p:spPr bwMode="auto">
          <a:xfrm>
            <a:off x="9191626" y="5300664"/>
            <a:ext cx="144463" cy="1238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2" name="Oval 46"/>
          <p:cNvSpPr>
            <a:spLocks noChangeArrowheads="1"/>
          </p:cNvSpPr>
          <p:nvPr/>
        </p:nvSpPr>
        <p:spPr bwMode="auto">
          <a:xfrm>
            <a:off x="7104063" y="5445126"/>
            <a:ext cx="144462" cy="1238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3" name="Oval 47"/>
          <p:cNvSpPr>
            <a:spLocks noChangeArrowheads="1"/>
          </p:cNvSpPr>
          <p:nvPr/>
        </p:nvSpPr>
        <p:spPr bwMode="auto">
          <a:xfrm>
            <a:off x="7824788" y="4868864"/>
            <a:ext cx="144462" cy="1238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4" name="Line 48"/>
          <p:cNvSpPr>
            <a:spLocks noChangeShapeType="1"/>
          </p:cNvSpPr>
          <p:nvPr/>
        </p:nvSpPr>
        <p:spPr bwMode="auto">
          <a:xfrm>
            <a:off x="7104064" y="4652963"/>
            <a:ext cx="1152525"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25" name="Line 49"/>
          <p:cNvSpPr>
            <a:spLocks noChangeShapeType="1"/>
          </p:cNvSpPr>
          <p:nvPr/>
        </p:nvSpPr>
        <p:spPr bwMode="auto">
          <a:xfrm flipV="1">
            <a:off x="8256588" y="4292601"/>
            <a:ext cx="1223962"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26" name="Line 50"/>
          <p:cNvSpPr>
            <a:spLocks noChangeShapeType="1"/>
          </p:cNvSpPr>
          <p:nvPr/>
        </p:nvSpPr>
        <p:spPr bwMode="auto">
          <a:xfrm>
            <a:off x="8256589" y="5229226"/>
            <a:ext cx="71437" cy="14398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27" name="Arc 51"/>
          <p:cNvSpPr>
            <a:spLocks/>
          </p:cNvSpPr>
          <p:nvPr/>
        </p:nvSpPr>
        <p:spPr bwMode="auto">
          <a:xfrm rot="10667115">
            <a:off x="7896226" y="4868863"/>
            <a:ext cx="1368425" cy="57626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28" name="Arc 52"/>
          <p:cNvSpPr>
            <a:spLocks/>
          </p:cNvSpPr>
          <p:nvPr/>
        </p:nvSpPr>
        <p:spPr bwMode="auto">
          <a:xfrm flipV="1">
            <a:off x="7175500" y="5373689"/>
            <a:ext cx="2089150" cy="1428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392450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42C9419A-41F2-4DB9-B758-D46BA7B90E1E}" type="slidenum">
              <a:rPr lang="tr-TR" altLang="tr-TR"/>
              <a:pPr/>
              <a:t>17</a:t>
            </a:fld>
            <a:endParaRPr lang="tr-TR" altLang="tr-TR"/>
          </a:p>
        </p:txBody>
      </p:sp>
      <p:sp>
        <p:nvSpPr>
          <p:cNvPr id="51202" name="Rectangle 2"/>
          <p:cNvSpPr>
            <a:spLocks noGrp="1" noChangeArrowheads="1"/>
          </p:cNvSpPr>
          <p:nvPr>
            <p:ph type="title"/>
          </p:nvPr>
        </p:nvSpPr>
        <p:spPr/>
        <p:txBody>
          <a:bodyPr/>
          <a:lstStyle/>
          <a:p>
            <a:endParaRPr lang="tr-TR" altLang="tr-TR"/>
          </a:p>
        </p:txBody>
      </p:sp>
      <p:sp>
        <p:nvSpPr>
          <p:cNvPr id="51203" name="Rectangle 3"/>
          <p:cNvSpPr>
            <a:spLocks noGrp="1" noChangeArrowheads="1"/>
          </p:cNvSpPr>
          <p:nvPr>
            <p:ph type="body" idx="1"/>
          </p:nvPr>
        </p:nvSpPr>
        <p:spPr/>
        <p:txBody>
          <a:bodyPr/>
          <a:lstStyle/>
          <a:p>
            <a:r>
              <a:rPr lang="tr-TR" altLang="tr-TR" sz="2400"/>
              <a:t>Şu halde C</a:t>
            </a:r>
            <a:r>
              <a:rPr lang="el-GR" altLang="tr-TR" sz="2400" baseline="-25000">
                <a:cs typeface="Arial" panose="020B0604020202020204" pitchFamily="34" charset="0"/>
              </a:rPr>
              <a:t>γ</a:t>
            </a:r>
            <a:r>
              <a:rPr lang="tr-TR" altLang="tr-TR" sz="2400"/>
              <a:t> da bir saf eksendir. 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t>bir inversiyonlu eksen ise 1R yi 2L ye götürür. 2L, 1R nin inversi olduğundan bir sol şekildir. </a:t>
            </a:r>
            <a:r>
              <a:rPr lang="tr-TR" altLang="tr-TR" sz="2400">
                <a:cs typeface="Arial" panose="020B0604020202020204" pitchFamily="34" charset="0"/>
              </a:rPr>
              <a:t>B</a:t>
            </a:r>
            <a:r>
              <a:rPr lang="el-GR" altLang="tr-TR" sz="2400" baseline="-25000">
                <a:cs typeface="Arial" panose="020B0604020202020204" pitchFamily="34" charset="0"/>
              </a:rPr>
              <a:t>β</a:t>
            </a:r>
            <a:r>
              <a:rPr lang="tr-TR" altLang="tr-TR" sz="2400">
                <a:cs typeface="Arial" panose="020B0604020202020204" pitchFamily="34" charset="0"/>
              </a:rPr>
              <a:t> </a:t>
            </a:r>
            <a:r>
              <a:rPr lang="tr-TR" altLang="tr-TR" sz="2400"/>
              <a:t>ekseni de 2L yi inversini de alarak 3R ye getirir. 1R ve 3R birer sağ şekil olduğundan C</a:t>
            </a:r>
            <a:r>
              <a:rPr lang="el-GR" altLang="tr-TR" sz="2400" baseline="-25000">
                <a:cs typeface="Arial" panose="020B0604020202020204" pitchFamily="34" charset="0"/>
              </a:rPr>
              <a:t>γ</a:t>
            </a:r>
            <a:r>
              <a:rPr lang="tr-TR" altLang="tr-TR" sz="2400"/>
              <a:t> da bir saf eksendir. Eğer 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t> karışık </a:t>
            </a:r>
            <a:r>
              <a:rPr lang="tr-TR" altLang="tr-TR" sz="2400">
                <a:cs typeface="Arial" panose="020B0604020202020204" pitchFamily="34" charset="0"/>
              </a:rPr>
              <a:t>B</a:t>
            </a:r>
            <a:r>
              <a:rPr lang="el-GR" altLang="tr-TR" sz="2400" baseline="-25000">
                <a:cs typeface="Arial" panose="020B0604020202020204" pitchFamily="34" charset="0"/>
              </a:rPr>
              <a:t>β</a:t>
            </a:r>
            <a:r>
              <a:rPr lang="tr-TR" altLang="tr-TR" sz="2400"/>
              <a:t> saf olsaydı C</a:t>
            </a:r>
            <a:r>
              <a:rPr lang="el-GR" altLang="tr-TR" sz="2400" baseline="-25000">
                <a:cs typeface="Arial" panose="020B0604020202020204" pitchFamily="34" charset="0"/>
              </a:rPr>
              <a:t>γ</a:t>
            </a:r>
            <a:r>
              <a:rPr lang="tr-TR" altLang="tr-TR" sz="2400"/>
              <a:t> karışık olurdu. Şu halde 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cs typeface="Arial" panose="020B0604020202020204" pitchFamily="34" charset="0"/>
              </a:rPr>
              <a:t>B</a:t>
            </a:r>
            <a:r>
              <a:rPr lang="el-GR" altLang="tr-TR" sz="2400" baseline="-25000">
                <a:cs typeface="Arial" panose="020B0604020202020204" pitchFamily="34" charset="0"/>
              </a:rPr>
              <a:t>β</a:t>
            </a:r>
            <a:r>
              <a:rPr lang="tr-TR" altLang="tr-TR" sz="2400" baseline="-25000">
                <a:cs typeface="Arial" panose="020B0604020202020204" pitchFamily="34" charset="0"/>
              </a:rPr>
              <a:t> </a:t>
            </a:r>
            <a:r>
              <a:rPr lang="tr-TR" altLang="tr-TR" sz="2400"/>
              <a:t>C</a:t>
            </a:r>
            <a:r>
              <a:rPr lang="el-GR" altLang="tr-TR" sz="2400" baseline="-25000">
                <a:cs typeface="Arial" panose="020B0604020202020204" pitchFamily="34" charset="0"/>
              </a:rPr>
              <a:t>γ</a:t>
            </a:r>
            <a:r>
              <a:rPr lang="tr-TR" altLang="tr-TR" sz="2400"/>
              <a:t> bileşiminde eksenleri ya üçü de saf yada ikisi karışık birisi saftır. Bunları nnn gruplarına uygularsak; </a:t>
            </a:r>
            <a:r>
              <a:rPr lang="tr-TR" altLang="tr-TR" sz="2400" i="1" u="sng"/>
              <a:t>SSS ve KKS (KSK, SKK)</a:t>
            </a:r>
            <a:r>
              <a:rPr lang="tr-TR" altLang="tr-TR" sz="2400"/>
              <a:t> olabilir.</a:t>
            </a:r>
          </a:p>
        </p:txBody>
      </p:sp>
    </p:spTree>
    <p:extLst>
      <p:ext uri="{BB962C8B-B14F-4D97-AF65-F5344CB8AC3E}">
        <p14:creationId xmlns:p14="http://schemas.microsoft.com/office/powerpoint/2010/main" val="3054951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ayt Numarası Yer Tutucusu 5"/>
          <p:cNvSpPr>
            <a:spLocks noGrp="1"/>
          </p:cNvSpPr>
          <p:nvPr>
            <p:ph type="sldNum" sz="quarter" idx="12"/>
          </p:nvPr>
        </p:nvSpPr>
        <p:spPr/>
        <p:txBody>
          <a:bodyPr/>
          <a:lstStyle/>
          <a:p>
            <a:fld id="{15C57CC5-2D80-4C8C-9872-5DE51BE6677F}" type="slidenum">
              <a:rPr lang="tr-TR" altLang="tr-TR"/>
              <a:pPr/>
              <a:t>18</a:t>
            </a:fld>
            <a:endParaRPr lang="tr-TR" altLang="tr-TR"/>
          </a:p>
        </p:txBody>
      </p:sp>
      <p:sp>
        <p:nvSpPr>
          <p:cNvPr id="55298" name="Rectangle 2"/>
          <p:cNvSpPr>
            <a:spLocks noGrp="1" noChangeArrowheads="1"/>
          </p:cNvSpPr>
          <p:nvPr>
            <p:ph type="title"/>
          </p:nvPr>
        </p:nvSpPr>
        <p:spPr/>
        <p:txBody>
          <a:bodyPr/>
          <a:lstStyle/>
          <a:p>
            <a:endParaRPr lang="tr-TR" altLang="tr-TR"/>
          </a:p>
        </p:txBody>
      </p:sp>
      <p:sp>
        <p:nvSpPr>
          <p:cNvPr id="55299" name="Rectangle 3"/>
          <p:cNvSpPr>
            <a:spLocks noGrp="1" noChangeArrowheads="1"/>
          </p:cNvSpPr>
          <p:nvPr>
            <p:ph type="body" idx="1"/>
          </p:nvPr>
        </p:nvSpPr>
        <p:spPr/>
        <p:txBody>
          <a:bodyPr/>
          <a:lstStyle/>
          <a:p>
            <a:endParaRPr lang="tr-TR" altLang="tr-TR"/>
          </a:p>
        </p:txBody>
      </p:sp>
      <p:graphicFrame>
        <p:nvGraphicFramePr>
          <p:cNvPr id="55322" name="Group 26"/>
          <p:cNvGraphicFramePr>
            <a:graphicFrameLocks noGrp="1"/>
          </p:cNvGraphicFramePr>
          <p:nvPr/>
        </p:nvGraphicFramePr>
        <p:xfrm>
          <a:off x="1905000" y="1828801"/>
          <a:ext cx="8496300" cy="4659313"/>
        </p:xfrm>
        <a:graphic>
          <a:graphicData uri="http://schemas.openxmlformats.org/drawingml/2006/table">
            <a:tbl>
              <a:tblPr/>
              <a:tblGrid>
                <a:gridCol w="1787525">
                  <a:extLst>
                    <a:ext uri="{9D8B030D-6E8A-4147-A177-3AD203B41FA5}">
                      <a16:colId xmlns:a16="http://schemas.microsoft.com/office/drawing/2014/main" val="3915283828"/>
                    </a:ext>
                  </a:extLst>
                </a:gridCol>
                <a:gridCol w="1938338">
                  <a:extLst>
                    <a:ext uri="{9D8B030D-6E8A-4147-A177-3AD203B41FA5}">
                      <a16:colId xmlns:a16="http://schemas.microsoft.com/office/drawing/2014/main" val="2523033976"/>
                    </a:ext>
                  </a:extLst>
                </a:gridCol>
                <a:gridCol w="2825750">
                  <a:extLst>
                    <a:ext uri="{9D8B030D-6E8A-4147-A177-3AD203B41FA5}">
                      <a16:colId xmlns:a16="http://schemas.microsoft.com/office/drawing/2014/main" val="3867298065"/>
                    </a:ext>
                  </a:extLst>
                </a:gridCol>
                <a:gridCol w="1944687">
                  <a:extLst>
                    <a:ext uri="{9D8B030D-6E8A-4147-A177-3AD203B41FA5}">
                      <a16:colId xmlns:a16="http://schemas.microsoft.com/office/drawing/2014/main" val="92332984"/>
                    </a:ext>
                  </a:extLst>
                </a:gridCol>
              </a:tblGrid>
              <a:tr h="522288">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Saf bileşimler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Arial" panose="020B0604020202020204" pitchFamily="34" charset="0"/>
                        </a:rPr>
                        <a:t>Geçerli karışık bileşimler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408781910"/>
                  </a:ext>
                </a:extLst>
              </a:tr>
              <a:tr h="436563">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Arial" panose="020B0604020202020204" pitchFamily="34" charset="0"/>
                        </a:rPr>
                        <a:t>SSS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Arial" panose="020B0604020202020204" pitchFamily="34" charset="0"/>
                        </a:rPr>
                        <a:t>SKK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Arial" panose="020B0604020202020204" pitchFamily="34" charset="0"/>
                        </a:rPr>
                        <a:t>KSK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Arial" panose="020B0604020202020204" pitchFamily="34" charset="0"/>
                        </a:rPr>
                        <a:t>KKS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6766165"/>
                  </a:ext>
                </a:extLst>
              </a:tr>
              <a:tr h="3509963">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222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322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422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622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332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432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222=</a:t>
                      </a:r>
                      <a:r>
                        <a:rPr kumimoji="0" lang="tr-TR" altLang="tr-TR" sz="2000" b="0" i="0" u="sng" strike="noStrike" cap="none" normalizeH="0" baseline="0" smtClean="0">
                          <a:ln>
                            <a:noFill/>
                          </a:ln>
                          <a:solidFill>
                            <a:schemeClr val="tx1"/>
                          </a:solidFill>
                          <a:effectLst/>
                          <a:latin typeface="Arial" panose="020B0604020202020204" pitchFamily="34" charset="0"/>
                        </a:rPr>
                        <a:t>2mm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322=</a:t>
                      </a:r>
                      <a:r>
                        <a:rPr kumimoji="0" lang="tr-TR" altLang="tr-TR" sz="2000" b="0" i="0" u="sng" strike="noStrike" cap="none" normalizeH="0" baseline="0" smtClean="0">
                          <a:ln>
                            <a:noFill/>
                          </a:ln>
                          <a:solidFill>
                            <a:schemeClr val="tx1"/>
                          </a:solidFill>
                          <a:effectLst/>
                          <a:latin typeface="Arial" panose="020B0604020202020204" pitchFamily="34" charset="0"/>
                        </a:rPr>
                        <a:t>3mm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422=</a:t>
                      </a:r>
                      <a:r>
                        <a:rPr kumimoji="0" lang="tr-TR" altLang="tr-TR" sz="2000" b="0" i="0" u="sng" strike="noStrike" cap="none" normalizeH="0" baseline="0" smtClean="0">
                          <a:ln>
                            <a:noFill/>
                          </a:ln>
                          <a:solidFill>
                            <a:schemeClr val="tx1"/>
                          </a:solidFill>
                          <a:effectLst/>
                          <a:latin typeface="Arial" panose="020B0604020202020204" pitchFamily="34" charset="0"/>
                        </a:rPr>
                        <a:t>4mm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622=</a:t>
                      </a:r>
                      <a:r>
                        <a:rPr kumimoji="0" lang="tr-TR" altLang="tr-TR" sz="2000" b="0" i="0" u="sng" strike="noStrike" cap="none" normalizeH="0" baseline="0" smtClean="0">
                          <a:ln>
                            <a:noFill/>
                          </a:ln>
                          <a:solidFill>
                            <a:schemeClr val="tx1"/>
                          </a:solidFill>
                          <a:effectLst/>
                          <a:latin typeface="Arial" panose="020B0604020202020204" pitchFamily="34" charset="0"/>
                        </a:rPr>
                        <a:t>6mm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332=</a:t>
                      </a:r>
                      <a:r>
                        <a:rPr kumimoji="0" lang="tr-TR" altLang="tr-TR" sz="2000" b="0" i="0" u="sng" strike="noStrike" cap="none" normalizeH="0" baseline="0" smtClean="0">
                          <a:ln>
                            <a:noFill/>
                          </a:ln>
                          <a:solidFill>
                            <a:schemeClr val="tx1"/>
                          </a:solidFill>
                          <a:effectLst/>
                          <a:latin typeface="Arial" panose="020B0604020202020204" pitchFamily="34" charset="0"/>
                        </a:rPr>
                        <a:t>2</a:t>
                      </a:r>
                      <a:r>
                        <a:rPr kumimoji="0" lang="tr-TR" altLang="tr-TR" sz="2000" b="0" i="0" u="none" strike="noStrike" cap="none" normalizeH="0" baseline="0" smtClean="0">
                          <a:ln>
                            <a:noFill/>
                          </a:ln>
                          <a:solidFill>
                            <a:schemeClr val="tx1"/>
                          </a:solidFill>
                          <a:effectLst/>
                          <a:latin typeface="Arial" panose="020B0604020202020204" pitchFamily="34" charset="0"/>
                        </a:rPr>
                        <a:t> 3</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m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432=</a:t>
                      </a:r>
                      <a:r>
                        <a:rPr kumimoji="0" lang="tr-TR" altLang="tr-TR" sz="2000" b="0" i="0" u="sng" strike="noStrike" cap="none" normalizeH="0" baseline="0" smtClean="0">
                          <a:ln>
                            <a:noFill/>
                          </a:ln>
                          <a:solidFill>
                            <a:schemeClr val="tx1"/>
                          </a:solidFill>
                          <a:effectLst/>
                          <a:latin typeface="Arial" panose="020B0604020202020204" pitchFamily="34" charset="0"/>
                        </a:rPr>
                        <a:t>4</a:t>
                      </a:r>
                      <a:r>
                        <a:rPr kumimoji="0" lang="tr-TR" altLang="tr-TR" sz="2000" b="0" i="0" u="none" strike="noStrike" cap="none" normalizeH="0" baseline="0" smtClean="0">
                          <a:ln>
                            <a:noFill/>
                          </a:ln>
                          <a:solidFill>
                            <a:schemeClr val="tx1"/>
                          </a:solidFill>
                          <a:effectLst/>
                          <a:latin typeface="Arial" panose="020B0604020202020204" pitchFamily="34" charset="0"/>
                        </a:rPr>
                        <a:t> 3 </a:t>
                      </a:r>
                      <a:r>
                        <a:rPr kumimoji="0" lang="tr-TR" altLang="tr-TR" sz="2000" b="0" i="0" u="sng" strike="noStrike" cap="none" normalizeH="0" baseline="0" smtClean="0">
                          <a:ln>
                            <a:noFill/>
                          </a:ln>
                          <a:solidFill>
                            <a:schemeClr val="tx1"/>
                          </a:solidFill>
                          <a:effectLst/>
                          <a:latin typeface="Arial" panose="020B0604020202020204" pitchFamily="34" charset="0"/>
                        </a:rPr>
                        <a:t>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m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322=</a:t>
                      </a:r>
                      <a:r>
                        <a:rPr kumimoji="0" lang="tr-TR" altLang="tr-TR" sz="2000" b="0" i="0" u="sng" strike="noStrike" cap="none" normalizeH="0" baseline="0" smtClean="0">
                          <a:ln>
                            <a:noFill/>
                          </a:ln>
                          <a:solidFill>
                            <a:schemeClr val="tx1"/>
                          </a:solidFill>
                          <a:effectLst/>
                          <a:latin typeface="Arial" panose="020B0604020202020204" pitchFamily="34" charset="0"/>
                        </a:rPr>
                        <a:t>32m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422=</a:t>
                      </a:r>
                      <a:r>
                        <a:rPr kumimoji="0" lang="tr-TR" altLang="tr-TR" sz="2000" b="0" i="0" u="sng" strike="noStrike" cap="none" normalizeH="0" baseline="0" smtClean="0">
                          <a:ln>
                            <a:noFill/>
                          </a:ln>
                          <a:solidFill>
                            <a:schemeClr val="tx1"/>
                          </a:solidFill>
                          <a:effectLst/>
                          <a:latin typeface="Arial" panose="020B0604020202020204" pitchFamily="34" charset="0"/>
                        </a:rPr>
                        <a:t>42m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622=</a:t>
                      </a:r>
                      <a:r>
                        <a:rPr kumimoji="0" lang="tr-TR" altLang="tr-TR" sz="2000" b="0" i="0" u="sng" strike="noStrike" cap="none" normalizeH="0" baseline="0" smtClean="0">
                          <a:ln>
                            <a:noFill/>
                          </a:ln>
                          <a:solidFill>
                            <a:schemeClr val="tx1"/>
                          </a:solidFill>
                          <a:effectLst/>
                          <a:latin typeface="Arial" panose="020B0604020202020204" pitchFamily="34" charset="0"/>
                        </a:rPr>
                        <a:t>3</a:t>
                      </a:r>
                      <a:r>
                        <a:rPr kumimoji="0" lang="tr-TR" altLang="tr-TR" sz="2000" b="0" i="0" u="none" strike="noStrike" cap="none" normalizeH="0" baseline="0" smtClean="0">
                          <a:ln>
                            <a:noFill/>
                          </a:ln>
                          <a:solidFill>
                            <a:schemeClr val="tx1"/>
                          </a:solidFill>
                          <a:effectLst/>
                          <a:latin typeface="Arial" panose="020B0604020202020204" pitchFamily="34" charset="0"/>
                        </a:rPr>
                        <a:t> 2 </a:t>
                      </a:r>
                      <a:r>
                        <a:rPr kumimoji="0" lang="tr-TR" altLang="tr-TR" sz="2000" b="0" i="0" u="sng" strike="noStrike" cap="none" normalizeH="0" baseline="0" smtClean="0">
                          <a:ln>
                            <a:noFill/>
                          </a:ln>
                          <a:solidFill>
                            <a:schemeClr val="tx1"/>
                          </a:solidFill>
                          <a:effectLst/>
                          <a:latin typeface="Arial" panose="020B0604020202020204" pitchFamily="34" charset="0"/>
                        </a:rPr>
                        <a:t>1</a:t>
                      </a:r>
                      <a:r>
                        <a:rPr kumimoji="0" lang="tr-TR" altLang="tr-TR" sz="2000" b="0" i="0" u="none" strike="noStrike" cap="none" normalizeH="0" baseline="0" smtClean="0">
                          <a:ln>
                            <a:noFill/>
                          </a:ln>
                          <a:solidFill>
                            <a:schemeClr val="tx1"/>
                          </a:solidFill>
                          <a:effectLst/>
                          <a:latin typeface="Arial" panose="020B0604020202020204" pitchFamily="34" charset="0"/>
                        </a:rPr>
                        <a:t> =</a:t>
                      </a:r>
                      <a:r>
                        <a:rPr kumimoji="0" lang="tr-TR" altLang="tr-TR" sz="2000" b="0" i="0" u="sng" strike="noStrike" cap="none" normalizeH="0" baseline="0" smtClean="0">
                          <a:ln>
                            <a:noFill/>
                          </a:ln>
                          <a:solidFill>
                            <a:schemeClr val="tx1"/>
                          </a:solidFill>
                          <a:effectLst/>
                          <a:latin typeface="Arial" panose="020B0604020202020204" pitchFamily="34" charset="0"/>
                        </a:rPr>
                        <a:t>6</a:t>
                      </a:r>
                      <a:r>
                        <a:rPr kumimoji="0" lang="tr-TR" altLang="tr-TR" sz="2000" b="0" i="0" u="none" strike="noStrike" cap="none" normalizeH="0" baseline="0" smtClean="0">
                          <a:ln>
                            <a:noFill/>
                          </a:ln>
                          <a:solidFill>
                            <a:schemeClr val="tx1"/>
                          </a:solidFill>
                          <a:effectLst/>
                          <a:latin typeface="Arial" panose="020B0604020202020204" pitchFamily="34" charset="0"/>
                        </a:rPr>
                        <a:t>  </a:t>
                      </a:r>
                      <a:r>
                        <a:rPr kumimoji="0" lang="tr-TR" altLang="tr-TR" sz="2000" b="0" i="0" u="sng" strike="noStrike" cap="none" normalizeH="0" baseline="0" smtClean="0">
                          <a:ln>
                            <a:noFill/>
                          </a:ln>
                          <a:solidFill>
                            <a:schemeClr val="tx1"/>
                          </a:solidFill>
                          <a:effectLst/>
                          <a:latin typeface="Arial" panose="020B0604020202020204" pitchFamily="34" charset="0"/>
                        </a:rPr>
                        <a:t>2</a:t>
                      </a:r>
                      <a:r>
                        <a:rPr kumimoji="0" lang="tr-TR" altLang="tr-TR" sz="2000" b="0" i="0" u="none" strike="noStrike" cap="none" normalizeH="0" baseline="0" smtClean="0">
                          <a:ln>
                            <a:noFill/>
                          </a:ln>
                          <a:solidFill>
                            <a:schemeClr val="tx1"/>
                          </a:solidFill>
                          <a:effectLst/>
                          <a:latin typeface="Arial" panose="020B0604020202020204" pitchFamily="34" charset="0"/>
                        </a:rPr>
                        <a:t>  </a:t>
                      </a:r>
                      <a:r>
                        <a:rPr kumimoji="0" lang="tr-TR" altLang="tr-TR" sz="2000" b="0" i="0" u="sng" strike="noStrike" cap="none" normalizeH="0" baseline="0" smtClean="0">
                          <a:ln>
                            <a:noFill/>
                          </a:ln>
                          <a:solidFill>
                            <a:schemeClr val="tx1"/>
                          </a:solidFill>
                          <a:effectLst/>
                          <a:latin typeface="Arial" panose="020B0604020202020204" pitchFamily="34" charset="0"/>
                        </a:rPr>
                        <a:t>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m   m  m m m</a:t>
                      </a:r>
                      <a:endParaRPr kumimoji="0" lang="tr-TR" altLang="tr-TR" sz="2000" b="0" i="0" u="sng"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 </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432=</a:t>
                      </a:r>
                      <a:r>
                        <a:rPr kumimoji="0" lang="tr-TR" altLang="tr-TR" sz="2000" b="0" i="0" u="sng" strike="noStrike" cap="none" normalizeH="0" baseline="0" smtClean="0">
                          <a:ln>
                            <a:noFill/>
                          </a:ln>
                          <a:solidFill>
                            <a:schemeClr val="tx1"/>
                          </a:solidFill>
                          <a:effectLst/>
                          <a:latin typeface="Arial" panose="020B0604020202020204" pitchFamily="34" charset="0"/>
                        </a:rPr>
                        <a:t>43m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buSzPct val="75000"/>
                        <a:buFont typeface="Wingdings" panose="05000000000000000000" pitchFamily="2" charset="2"/>
                        <a:defRPr sz="2400">
                          <a:solidFill>
                            <a:schemeClr val="tx1"/>
                          </a:solidFill>
                          <a:latin typeface="Arial" panose="020B0604020202020204" pitchFamily="34" charset="0"/>
                        </a:defRPr>
                      </a:lvl1pPr>
                      <a:lvl2pPr>
                        <a:spcBef>
                          <a:spcPct val="20000"/>
                        </a:spcBef>
                        <a:buClr>
                          <a:schemeClr val="tx1"/>
                        </a:buClr>
                        <a:buSzPct val="75000"/>
                        <a:defRPr sz="2000">
                          <a:solidFill>
                            <a:schemeClr val="tx1"/>
                          </a:solidFill>
                          <a:latin typeface="Arial" panose="020B0604020202020204" pitchFamily="34" charset="0"/>
                        </a:defRPr>
                      </a:lvl2pPr>
                      <a:lvl3pPr>
                        <a:spcBef>
                          <a:spcPct val="20000"/>
                        </a:spcBef>
                        <a:buClr>
                          <a:schemeClr val="tx1"/>
                        </a:buClr>
                        <a:buSzPct val="75000"/>
                        <a:buFont typeface="Wingdings" panose="05000000000000000000" pitchFamily="2" charset="2"/>
                        <a:defRPr>
                          <a:solidFill>
                            <a:schemeClr val="tx1"/>
                          </a:solidFill>
                          <a:latin typeface="Arial" panose="020B0604020202020204" pitchFamily="34" charset="0"/>
                        </a:defRPr>
                      </a:lvl3pPr>
                      <a:lvl4pPr>
                        <a:spcBef>
                          <a:spcPct val="20000"/>
                        </a:spcBef>
                        <a:buClr>
                          <a:schemeClr val="tx1"/>
                        </a:buClr>
                        <a:buSzPct val="80000"/>
                        <a:defRPr sz="1600">
                          <a:solidFill>
                            <a:schemeClr val="tx1"/>
                          </a:solidFill>
                          <a:latin typeface="Arial" panose="020B0604020202020204" pitchFamily="34" charset="0"/>
                        </a:defRPr>
                      </a:lvl4pPr>
                      <a:lvl5pPr>
                        <a:spcBef>
                          <a:spcPct val="20000"/>
                        </a:spcBef>
                        <a:buClr>
                          <a:schemeClr val="tx1"/>
                        </a:buClr>
                        <a:buSzPct val="65000"/>
                        <a:buFont typeface="Wingdings" panose="05000000000000000000" pitchFamily="2" charset="2"/>
                        <a:defRPr sz="1600">
                          <a:solidFill>
                            <a:schemeClr val="tx1"/>
                          </a:solidFill>
                          <a:latin typeface="Arial" panose="020B0604020202020204" pitchFamily="34" charset="0"/>
                        </a:defRPr>
                      </a:lvl5pPr>
                      <a:lvl6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6pPr>
                      <a:lvl7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7pPr>
                      <a:lvl8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8pPr>
                      <a:lvl9pPr fontAlgn="base">
                        <a:spcBef>
                          <a:spcPct val="20000"/>
                        </a:spcBef>
                        <a:spcAft>
                          <a:spcPct val="0"/>
                        </a:spcAft>
                        <a:buClr>
                          <a:schemeClr val="tx1"/>
                        </a:buClr>
                        <a:buSzPct val="65000"/>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Aynı</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332 =</a:t>
                      </a:r>
                      <a:r>
                        <a:rPr kumimoji="0" lang="tr-TR" altLang="tr-TR" sz="2000" b="0" i="0" u="sng" strike="noStrike" cap="none" normalizeH="0" baseline="0" smtClean="0">
                          <a:ln>
                            <a:noFill/>
                          </a:ln>
                          <a:solidFill>
                            <a:schemeClr val="tx1"/>
                          </a:solidFill>
                          <a:effectLst/>
                          <a:latin typeface="Arial" panose="020B0604020202020204" pitchFamily="34" charset="0"/>
                        </a:rPr>
                        <a:t>2</a:t>
                      </a:r>
                      <a:r>
                        <a:rPr kumimoji="0" lang="tr-TR" altLang="tr-TR" sz="2000" b="0" i="0" u="none" strike="noStrike" cap="none" normalizeH="0" baseline="0" smtClean="0">
                          <a:ln>
                            <a:noFill/>
                          </a:ln>
                          <a:solidFill>
                            <a:schemeClr val="tx1"/>
                          </a:solidFill>
                          <a:effectLst/>
                          <a:latin typeface="Arial" panose="020B0604020202020204" pitchFamily="34" charset="0"/>
                        </a:rPr>
                        <a:t> 3</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432=</a:t>
                      </a:r>
                      <a:r>
                        <a:rPr kumimoji="0" lang="tr-TR" altLang="tr-TR" sz="2000" b="0" i="0" u="sng" strike="noStrike" cap="none" normalizeH="0" baseline="0" smtClean="0">
                          <a:ln>
                            <a:noFill/>
                          </a:ln>
                          <a:solidFill>
                            <a:schemeClr val="tx1"/>
                          </a:solidFill>
                          <a:effectLst/>
                          <a:latin typeface="Arial" panose="020B0604020202020204" pitchFamily="34" charset="0"/>
                        </a:rPr>
                        <a:t>4</a:t>
                      </a:r>
                      <a:r>
                        <a:rPr kumimoji="0" lang="tr-TR" altLang="tr-TR" sz="2000" b="0" i="0" u="none" strike="noStrike" cap="none" normalizeH="0" baseline="0" smtClean="0">
                          <a:ln>
                            <a:noFill/>
                          </a:ln>
                          <a:solidFill>
                            <a:schemeClr val="tx1"/>
                          </a:solidFill>
                          <a:effectLst/>
                          <a:latin typeface="Arial" panose="020B0604020202020204" pitchFamily="34" charset="0"/>
                        </a:rPr>
                        <a:t> 3 </a:t>
                      </a:r>
                      <a:r>
                        <a:rPr kumimoji="0" lang="tr-TR" altLang="tr-TR" sz="2000" b="0" i="0" u="sng" strike="noStrike" cap="none" normalizeH="0" baseline="0" smtClean="0">
                          <a:ln>
                            <a:noFill/>
                          </a:ln>
                          <a:solidFill>
                            <a:schemeClr val="tx1"/>
                          </a:solidFill>
                          <a:effectLst/>
                          <a:latin typeface="Arial" panose="020B0604020202020204" pitchFamily="34" charset="0"/>
                        </a:rPr>
                        <a:t>2</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m   m</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84719447"/>
                  </a:ext>
                </a:extLst>
              </a:tr>
            </a:tbl>
          </a:graphicData>
        </a:graphic>
      </p:graphicFrame>
    </p:spTree>
    <p:extLst>
      <p:ext uri="{BB962C8B-B14F-4D97-AF65-F5344CB8AC3E}">
        <p14:creationId xmlns:p14="http://schemas.microsoft.com/office/powerpoint/2010/main" val="259344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DCE0931B-2831-4E04-AE75-49A4F3460C2C}" type="slidenum">
              <a:rPr lang="tr-TR" altLang="tr-TR"/>
              <a:pPr/>
              <a:t>19</a:t>
            </a:fld>
            <a:endParaRPr lang="tr-TR" altLang="tr-TR"/>
          </a:p>
        </p:txBody>
      </p:sp>
      <p:sp>
        <p:nvSpPr>
          <p:cNvPr id="56322" name="Rectangle 2"/>
          <p:cNvSpPr>
            <a:spLocks noGrp="1" noChangeArrowheads="1"/>
          </p:cNvSpPr>
          <p:nvPr>
            <p:ph type="title"/>
          </p:nvPr>
        </p:nvSpPr>
        <p:spPr/>
        <p:txBody>
          <a:bodyPr/>
          <a:lstStyle/>
          <a:p>
            <a:endParaRPr lang="tr-TR" altLang="tr-TR"/>
          </a:p>
        </p:txBody>
      </p:sp>
      <p:sp>
        <p:nvSpPr>
          <p:cNvPr id="56323" name="Rectangle 3"/>
          <p:cNvSpPr>
            <a:spLocks noGrp="1" noChangeArrowheads="1"/>
          </p:cNvSpPr>
          <p:nvPr>
            <p:ph type="body" idx="1"/>
          </p:nvPr>
        </p:nvSpPr>
        <p:spPr/>
        <p:txBody>
          <a:bodyPr/>
          <a:lstStyle/>
          <a:p>
            <a:r>
              <a:rPr lang="tr-TR" altLang="tr-TR"/>
              <a:t>Altı çizili olmayanlar yeni grup değildir.</a:t>
            </a:r>
          </a:p>
          <a:p>
            <a:r>
              <a:rPr lang="tr-TR" altLang="tr-TR"/>
              <a:t>Böylece 13 tane tek eksenli, 19 tane de       (di hedral) üç eksenli kristalografik nokta grubu elde edildi.</a:t>
            </a:r>
          </a:p>
          <a:p>
            <a:r>
              <a:rPr lang="tr-TR" altLang="tr-TR"/>
              <a:t>Hermann Mauguin simgeleri “uluslar arası” simgeler olarak daha çok kullanılır.</a:t>
            </a:r>
          </a:p>
        </p:txBody>
      </p:sp>
    </p:spTree>
    <p:extLst>
      <p:ext uri="{BB962C8B-B14F-4D97-AF65-F5344CB8AC3E}">
        <p14:creationId xmlns:p14="http://schemas.microsoft.com/office/powerpoint/2010/main" val="2816814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ayt Numarası Yer Tutucusu 6"/>
          <p:cNvSpPr>
            <a:spLocks noGrp="1"/>
          </p:cNvSpPr>
          <p:nvPr>
            <p:ph type="sldNum" sz="quarter" idx="12"/>
          </p:nvPr>
        </p:nvSpPr>
        <p:spPr/>
        <p:txBody>
          <a:bodyPr/>
          <a:lstStyle/>
          <a:p>
            <a:fld id="{27447811-8EF2-4193-96E8-EE6BFF4BE5B2}" type="slidenum">
              <a:rPr lang="tr-TR" altLang="tr-TR"/>
              <a:pPr/>
              <a:t>2</a:t>
            </a:fld>
            <a:endParaRPr lang="tr-TR" altLang="tr-TR"/>
          </a:p>
        </p:txBody>
      </p:sp>
      <p:sp>
        <p:nvSpPr>
          <p:cNvPr id="32770" name="Rectangle 2"/>
          <p:cNvSpPr>
            <a:spLocks noGrp="1" noChangeArrowheads="1"/>
          </p:cNvSpPr>
          <p:nvPr>
            <p:ph type="title"/>
          </p:nvPr>
        </p:nvSpPr>
        <p:spPr/>
        <p:txBody>
          <a:bodyPr/>
          <a:lstStyle/>
          <a:p>
            <a:r>
              <a:rPr lang="tr-TR" altLang="tr-TR" sz="3200"/>
              <a:t>Eksenlerin bileşimi (Kombinasyonu)</a:t>
            </a:r>
          </a:p>
        </p:txBody>
      </p:sp>
      <p:sp>
        <p:nvSpPr>
          <p:cNvPr id="32771" name="Rectangle 3"/>
          <p:cNvSpPr>
            <a:spLocks noGrp="1" noChangeArrowheads="1"/>
          </p:cNvSpPr>
          <p:nvPr>
            <p:ph type="body" sz="half" idx="1"/>
          </p:nvPr>
        </p:nvSpPr>
        <p:spPr/>
        <p:txBody>
          <a:bodyPr/>
          <a:lstStyle/>
          <a:p>
            <a:r>
              <a:rPr lang="tr-TR" altLang="tr-TR" sz="2000"/>
              <a:t>Her kristalin sonsuz sayıda 1’ li ekseni vardır 2 ve daha mertebeli </a:t>
            </a:r>
            <a:r>
              <a:rPr lang="el-GR" altLang="tr-TR" sz="2000">
                <a:cs typeface="Arial" panose="020B0604020202020204" pitchFamily="34" charset="0"/>
              </a:rPr>
              <a:t>α</a:t>
            </a:r>
            <a:r>
              <a:rPr lang="tr-TR" altLang="tr-TR" sz="2000"/>
              <a:t>eksenler bir kristalde ya bir tanedir veya üç tane olabilir. İki tane olamaz.A ekseni izdüşüm küresi üzerinde bir P  </a:t>
            </a:r>
            <a:r>
              <a:rPr lang="el-GR" altLang="tr-TR" sz="1800">
                <a:cs typeface="Arial" panose="020B0604020202020204" pitchFamily="34" charset="0"/>
              </a:rPr>
              <a:t>α</a:t>
            </a:r>
            <a:r>
              <a:rPr lang="tr-TR" altLang="tr-TR" sz="2000"/>
              <a:t>   K noktasına götürür.B</a:t>
            </a:r>
            <a:r>
              <a:rPr lang="el-GR" altLang="tr-TR" sz="2000" baseline="-25000">
                <a:cs typeface="Arial" panose="020B0604020202020204" pitchFamily="34" charset="0"/>
              </a:rPr>
              <a:t>β</a:t>
            </a:r>
            <a:r>
              <a:rPr lang="tr-TR" altLang="tr-TR" sz="2000">
                <a:cs typeface="Arial" panose="020B0604020202020204" pitchFamily="34" charset="0"/>
              </a:rPr>
              <a:t> ekseni de kendi etrafında </a:t>
            </a:r>
            <a:r>
              <a:rPr lang="el-GR" altLang="tr-TR" sz="2000">
                <a:cs typeface="Arial" panose="020B0604020202020204" pitchFamily="34" charset="0"/>
              </a:rPr>
              <a:t>β</a:t>
            </a:r>
            <a:r>
              <a:rPr lang="tr-TR" altLang="tr-TR" sz="2000">
                <a:cs typeface="Arial" panose="020B0604020202020204" pitchFamily="34" charset="0"/>
              </a:rPr>
              <a:t> açısı kadar döndürerek K  </a:t>
            </a:r>
            <a:r>
              <a:rPr lang="el-GR" altLang="tr-TR" sz="2000">
                <a:cs typeface="Arial" panose="020B0604020202020204" pitchFamily="34" charset="0"/>
              </a:rPr>
              <a:t>β</a:t>
            </a:r>
            <a:r>
              <a:rPr lang="tr-TR" altLang="tr-TR" sz="2000">
                <a:cs typeface="Arial" panose="020B0604020202020204" pitchFamily="34" charset="0"/>
              </a:rPr>
              <a:t>  L götürür. </a:t>
            </a:r>
            <a:endParaRPr lang="tr-TR" altLang="tr-TR" sz="2000"/>
          </a:p>
        </p:txBody>
      </p:sp>
      <p:sp>
        <p:nvSpPr>
          <p:cNvPr id="32772" name="Rectangle 4"/>
          <p:cNvSpPr>
            <a:spLocks noGrp="1" noChangeArrowheads="1"/>
          </p:cNvSpPr>
          <p:nvPr>
            <p:ph type="body" sz="half" idx="2"/>
          </p:nvPr>
        </p:nvSpPr>
        <p:spPr/>
        <p:txBody>
          <a:bodyPr/>
          <a:lstStyle/>
          <a:p>
            <a:pPr>
              <a:lnSpc>
                <a:spcPct val="90000"/>
              </a:lnSpc>
              <a:buFont typeface="Wingdings" panose="05000000000000000000" pitchFamily="2" charset="2"/>
              <a:buNone/>
            </a:pPr>
            <a:r>
              <a:rPr lang="tr-TR" altLang="tr-TR" sz="2400"/>
              <a:t> </a:t>
            </a:r>
          </a:p>
          <a:p>
            <a:pPr>
              <a:lnSpc>
                <a:spcPct val="90000"/>
              </a:lnSpc>
              <a:buFont typeface="Wingdings" panose="05000000000000000000" pitchFamily="2" charset="2"/>
              <a:buNone/>
            </a:pPr>
            <a:r>
              <a:rPr lang="tr-TR" altLang="tr-TR" sz="2400"/>
              <a:t>                -</a:t>
            </a:r>
            <a:r>
              <a:rPr lang="el-GR" altLang="tr-TR" sz="2400">
                <a:cs typeface="Arial" panose="020B0604020202020204" pitchFamily="34" charset="0"/>
              </a:rPr>
              <a:t>γ </a:t>
            </a:r>
            <a:r>
              <a:rPr lang="tr-TR" altLang="tr-TR" sz="2400"/>
              <a:t>  </a:t>
            </a:r>
            <a:r>
              <a:rPr lang="tr-TR" altLang="tr-TR" sz="2400">
                <a:cs typeface="Arial" panose="020B0604020202020204" pitchFamily="34" charset="0"/>
              </a:rPr>
              <a:t>C</a:t>
            </a:r>
            <a:r>
              <a:rPr lang="el-GR" altLang="tr-TR" sz="2400">
                <a:cs typeface="Arial" panose="020B0604020202020204" pitchFamily="34" charset="0"/>
              </a:rPr>
              <a:t>γ</a:t>
            </a:r>
            <a:endParaRPr lang="tr-TR" altLang="tr-TR" sz="2400">
              <a:cs typeface="Arial" panose="020B0604020202020204" pitchFamily="34" charset="0"/>
            </a:endParaRPr>
          </a:p>
          <a:p>
            <a:pPr>
              <a:lnSpc>
                <a:spcPct val="90000"/>
              </a:lnSpc>
              <a:buFont typeface="Wingdings" panose="05000000000000000000" pitchFamily="2" charset="2"/>
              <a:buNone/>
            </a:pPr>
            <a:r>
              <a:rPr lang="tr-TR" altLang="tr-TR" sz="2400">
                <a:cs typeface="Arial" panose="020B0604020202020204" pitchFamily="34" charset="0"/>
              </a:rPr>
              <a:t>     </a:t>
            </a:r>
            <a:r>
              <a:rPr lang="tr-TR" altLang="tr-TR" sz="2400"/>
              <a:t>  </a:t>
            </a:r>
            <a:r>
              <a:rPr lang="el-GR" altLang="tr-TR" sz="2400">
                <a:cs typeface="Arial" panose="020B0604020202020204" pitchFamily="34" charset="0"/>
              </a:rPr>
              <a:t>α</a:t>
            </a:r>
            <a:r>
              <a:rPr lang="tr-TR" altLang="tr-TR" sz="2400">
                <a:cs typeface="Arial" panose="020B0604020202020204" pitchFamily="34" charset="0"/>
              </a:rPr>
              <a:t> </a:t>
            </a:r>
            <a:r>
              <a:rPr lang="tr-TR" altLang="tr-TR" sz="2400"/>
              <a:t>                    </a:t>
            </a:r>
            <a:r>
              <a:rPr lang="el-GR" altLang="tr-TR" sz="2400">
                <a:cs typeface="Arial" panose="020B0604020202020204" pitchFamily="34" charset="0"/>
              </a:rPr>
              <a:t>β</a:t>
            </a:r>
            <a:endParaRPr lang="tr-TR" altLang="tr-TR" sz="2400">
              <a:cs typeface="Arial" panose="020B0604020202020204" pitchFamily="34" charset="0"/>
            </a:endParaRPr>
          </a:p>
          <a:p>
            <a:pPr>
              <a:lnSpc>
                <a:spcPct val="90000"/>
              </a:lnSpc>
              <a:buFont typeface="Wingdings" panose="05000000000000000000" pitchFamily="2" charset="2"/>
              <a:buNone/>
            </a:pPr>
            <a:r>
              <a:rPr lang="tr-TR" altLang="tr-TR" sz="2400"/>
              <a:t>     A</a:t>
            </a:r>
            <a:r>
              <a:rPr lang="el-GR" altLang="tr-TR" sz="2400" baseline="-25000">
                <a:cs typeface="Arial" panose="020B0604020202020204" pitchFamily="34" charset="0"/>
              </a:rPr>
              <a:t>α </a:t>
            </a:r>
            <a:r>
              <a:rPr lang="tr-TR" altLang="tr-TR" sz="2400" baseline="-25000">
                <a:cs typeface="Arial" panose="020B0604020202020204" pitchFamily="34" charset="0"/>
              </a:rPr>
              <a:t>                                     </a:t>
            </a:r>
            <a:r>
              <a:rPr lang="tr-TR" altLang="tr-TR" sz="2400"/>
              <a:t>B</a:t>
            </a:r>
            <a:r>
              <a:rPr lang="el-GR" altLang="tr-TR" sz="2400" baseline="-25000">
                <a:cs typeface="Arial" panose="020B0604020202020204" pitchFamily="34" charset="0"/>
              </a:rPr>
              <a:t>β</a:t>
            </a:r>
            <a:endParaRPr lang="tr-TR" altLang="tr-TR" sz="2400" baseline="-25000">
              <a:cs typeface="Arial" panose="020B0604020202020204" pitchFamily="34" charset="0"/>
            </a:endParaRPr>
          </a:p>
          <a:p>
            <a:pPr>
              <a:lnSpc>
                <a:spcPct val="90000"/>
              </a:lnSpc>
              <a:buFont typeface="Wingdings" panose="05000000000000000000" pitchFamily="2" charset="2"/>
              <a:buNone/>
            </a:pPr>
            <a:r>
              <a:rPr lang="tr-TR" altLang="tr-TR" sz="2400" baseline="-25000">
                <a:cs typeface="Arial" panose="020B0604020202020204" pitchFamily="34" charset="0"/>
              </a:rPr>
              <a:t>                           </a:t>
            </a:r>
          </a:p>
          <a:p>
            <a:pPr>
              <a:lnSpc>
                <a:spcPct val="90000"/>
              </a:lnSpc>
              <a:buFont typeface="Wingdings" panose="05000000000000000000" pitchFamily="2" charset="2"/>
              <a:buNone/>
            </a:pPr>
            <a:r>
              <a:rPr lang="tr-TR" altLang="tr-TR" sz="2400" baseline="-25000">
                <a:cs typeface="Arial" panose="020B0604020202020204" pitchFamily="34" charset="0"/>
              </a:rPr>
              <a:t>                            </a:t>
            </a:r>
            <a:r>
              <a:rPr lang="tr-TR" altLang="tr-TR" sz="2400" baseline="-25000"/>
              <a:t>   </a:t>
            </a:r>
            <a:r>
              <a:rPr lang="tr-TR" altLang="tr-TR" sz="2400">
                <a:cs typeface="Arial" panose="020B0604020202020204" pitchFamily="34" charset="0"/>
              </a:rPr>
              <a:t>O</a:t>
            </a:r>
            <a:r>
              <a:rPr lang="tr-TR" altLang="tr-TR" sz="2400" baseline="-25000">
                <a:cs typeface="Arial" panose="020B0604020202020204" pitchFamily="34" charset="0"/>
              </a:rPr>
              <a:t> </a:t>
            </a:r>
            <a:r>
              <a:rPr lang="tr-TR" altLang="tr-TR" sz="2400">
                <a:cs typeface="Arial" panose="020B0604020202020204" pitchFamily="34" charset="0"/>
              </a:rPr>
              <a:t> </a:t>
            </a:r>
          </a:p>
          <a:p>
            <a:pPr>
              <a:lnSpc>
                <a:spcPct val="90000"/>
              </a:lnSpc>
              <a:buFont typeface="Wingdings" panose="05000000000000000000" pitchFamily="2" charset="2"/>
              <a:buNone/>
            </a:pPr>
            <a:r>
              <a:rPr lang="tr-TR" altLang="tr-TR" sz="2400">
                <a:cs typeface="Arial" panose="020B0604020202020204" pitchFamily="34" charset="0"/>
              </a:rPr>
              <a:t>          P       </a:t>
            </a:r>
            <a:r>
              <a:rPr lang="tr-TR" altLang="tr-TR" sz="2400"/>
              <a:t> </a:t>
            </a:r>
            <a:r>
              <a:rPr lang="tr-TR" altLang="tr-TR" sz="2400">
                <a:cs typeface="Arial" panose="020B0604020202020204" pitchFamily="34" charset="0"/>
              </a:rPr>
              <a:t>K       L</a:t>
            </a:r>
          </a:p>
          <a:p>
            <a:pPr>
              <a:lnSpc>
                <a:spcPct val="90000"/>
              </a:lnSpc>
              <a:buFont typeface="Wingdings" panose="05000000000000000000" pitchFamily="2" charset="2"/>
              <a:buNone/>
            </a:pPr>
            <a:r>
              <a:rPr lang="tr-TR" altLang="tr-TR" sz="2400">
                <a:cs typeface="Arial" panose="020B0604020202020204" pitchFamily="34" charset="0"/>
              </a:rPr>
              <a:t>                 </a:t>
            </a:r>
          </a:p>
          <a:p>
            <a:pPr>
              <a:lnSpc>
                <a:spcPct val="90000"/>
              </a:lnSpc>
              <a:buFont typeface="Wingdings" panose="05000000000000000000" pitchFamily="2" charset="2"/>
              <a:buNone/>
            </a:pPr>
            <a:r>
              <a:rPr lang="tr-TR" altLang="tr-TR" sz="2000"/>
              <a:t>     A</a:t>
            </a:r>
            <a:r>
              <a:rPr lang="el-GR" altLang="tr-TR" sz="2000" baseline="-25000">
                <a:cs typeface="Arial" panose="020B0604020202020204" pitchFamily="34" charset="0"/>
              </a:rPr>
              <a:t>α </a:t>
            </a:r>
            <a:r>
              <a:rPr lang="tr-TR" altLang="tr-TR" sz="2000">
                <a:cs typeface="Arial" panose="020B0604020202020204" pitchFamily="34" charset="0"/>
              </a:rPr>
              <a:t>ve</a:t>
            </a:r>
            <a:r>
              <a:rPr lang="tr-TR" altLang="tr-TR" sz="2000" baseline="-25000">
                <a:cs typeface="Arial" panose="020B0604020202020204" pitchFamily="34" charset="0"/>
              </a:rPr>
              <a:t> </a:t>
            </a:r>
            <a:r>
              <a:rPr lang="tr-TR" altLang="tr-TR" sz="2000"/>
              <a:t>B</a:t>
            </a:r>
            <a:r>
              <a:rPr lang="el-GR" altLang="tr-TR" sz="2000" baseline="-25000">
                <a:cs typeface="Arial" panose="020B0604020202020204" pitchFamily="34" charset="0"/>
              </a:rPr>
              <a:t>β</a:t>
            </a:r>
            <a:r>
              <a:rPr lang="tr-TR" altLang="tr-TR" sz="2000" baseline="-25000">
                <a:cs typeface="Arial" panose="020B0604020202020204" pitchFamily="34" charset="0"/>
              </a:rPr>
              <a:t> </a:t>
            </a:r>
            <a:r>
              <a:rPr lang="tr-TR" altLang="tr-TR" sz="2000">
                <a:cs typeface="Arial" panose="020B0604020202020204" pitchFamily="34" charset="0"/>
              </a:rPr>
              <a:t>eksenleri C</a:t>
            </a:r>
            <a:r>
              <a:rPr lang="el-GR" altLang="tr-TR" sz="2000">
                <a:cs typeface="Arial" panose="020B0604020202020204" pitchFamily="34" charset="0"/>
              </a:rPr>
              <a:t>γ</a:t>
            </a:r>
            <a:r>
              <a:rPr lang="tr-TR" altLang="tr-TR" sz="2000">
                <a:cs typeface="Arial" panose="020B0604020202020204" pitchFamily="34" charset="0"/>
              </a:rPr>
              <a:t> eksenini doğurur.</a:t>
            </a:r>
          </a:p>
        </p:txBody>
      </p:sp>
      <p:sp>
        <p:nvSpPr>
          <p:cNvPr id="32773" name="Line 5"/>
          <p:cNvSpPr>
            <a:spLocks noChangeShapeType="1"/>
          </p:cNvSpPr>
          <p:nvPr/>
        </p:nvSpPr>
        <p:spPr bwMode="auto">
          <a:xfrm>
            <a:off x="5181600" y="5410200"/>
            <a:ext cx="3048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32774" name="Line 6"/>
          <p:cNvSpPr>
            <a:spLocks noChangeShapeType="1"/>
          </p:cNvSpPr>
          <p:nvPr/>
        </p:nvSpPr>
        <p:spPr bwMode="auto">
          <a:xfrm>
            <a:off x="8239125" y="2697163"/>
            <a:ext cx="0" cy="1295400"/>
          </a:xfrm>
          <a:prstGeom prst="line">
            <a:avLst/>
          </a:prstGeom>
          <a:noFill/>
          <a:ln w="28575">
            <a:solidFill>
              <a:srgbClr val="33CC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5" name="Line 7"/>
          <p:cNvSpPr>
            <a:spLocks noChangeShapeType="1"/>
          </p:cNvSpPr>
          <p:nvPr/>
        </p:nvSpPr>
        <p:spPr bwMode="auto">
          <a:xfrm>
            <a:off x="7086600" y="3416301"/>
            <a:ext cx="649288" cy="792163"/>
          </a:xfrm>
          <a:prstGeom prst="line">
            <a:avLst/>
          </a:prstGeom>
          <a:noFill/>
          <a:ln w="2857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6" name="Line 8"/>
          <p:cNvSpPr>
            <a:spLocks noChangeShapeType="1"/>
          </p:cNvSpPr>
          <p:nvPr/>
        </p:nvSpPr>
        <p:spPr bwMode="auto">
          <a:xfrm flipH="1">
            <a:off x="8670925" y="3416301"/>
            <a:ext cx="865188" cy="792163"/>
          </a:xfrm>
          <a:prstGeom prst="line">
            <a:avLst/>
          </a:prstGeom>
          <a:noFill/>
          <a:ln w="2857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7" name="Oval 9"/>
          <p:cNvSpPr>
            <a:spLocks noChangeArrowheads="1"/>
          </p:cNvSpPr>
          <p:nvPr/>
        </p:nvSpPr>
        <p:spPr bwMode="auto">
          <a:xfrm>
            <a:off x="8167689" y="3921126"/>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78" name="Oval 10"/>
          <p:cNvSpPr>
            <a:spLocks noChangeArrowheads="1"/>
          </p:cNvSpPr>
          <p:nvPr/>
        </p:nvSpPr>
        <p:spPr bwMode="auto">
          <a:xfrm>
            <a:off x="8599489" y="4137026"/>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79" name="Oval 11"/>
          <p:cNvSpPr>
            <a:spLocks noChangeArrowheads="1"/>
          </p:cNvSpPr>
          <p:nvPr/>
        </p:nvSpPr>
        <p:spPr bwMode="auto">
          <a:xfrm>
            <a:off x="7662864" y="4137026"/>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0" name="Oval 12"/>
          <p:cNvSpPr>
            <a:spLocks noChangeArrowheads="1"/>
          </p:cNvSpPr>
          <p:nvPr/>
        </p:nvSpPr>
        <p:spPr bwMode="auto">
          <a:xfrm>
            <a:off x="8167689" y="4641851"/>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1" name="Oval 13"/>
          <p:cNvSpPr>
            <a:spLocks noChangeArrowheads="1"/>
          </p:cNvSpPr>
          <p:nvPr/>
        </p:nvSpPr>
        <p:spPr bwMode="auto">
          <a:xfrm>
            <a:off x="7662864" y="4713289"/>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2" name="Oval 14"/>
          <p:cNvSpPr>
            <a:spLocks noChangeArrowheads="1"/>
          </p:cNvSpPr>
          <p:nvPr/>
        </p:nvSpPr>
        <p:spPr bwMode="auto">
          <a:xfrm>
            <a:off x="8599489" y="4713289"/>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3" name="Arc 15"/>
          <p:cNvSpPr>
            <a:spLocks/>
          </p:cNvSpPr>
          <p:nvPr/>
        </p:nvSpPr>
        <p:spPr bwMode="auto">
          <a:xfrm flipV="1">
            <a:off x="7375526" y="4425951"/>
            <a:ext cx="1368425" cy="3587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4" name="Oval 16"/>
          <p:cNvSpPr>
            <a:spLocks noChangeArrowheads="1"/>
          </p:cNvSpPr>
          <p:nvPr/>
        </p:nvSpPr>
        <p:spPr bwMode="auto">
          <a:xfrm>
            <a:off x="8167689" y="4352926"/>
            <a:ext cx="142875"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5" name="Line 17"/>
          <p:cNvSpPr>
            <a:spLocks noChangeShapeType="1"/>
          </p:cNvSpPr>
          <p:nvPr/>
        </p:nvSpPr>
        <p:spPr bwMode="auto">
          <a:xfrm flipH="1">
            <a:off x="7735889" y="4497389"/>
            <a:ext cx="503237" cy="287337"/>
          </a:xfrm>
          <a:prstGeom prst="line">
            <a:avLst/>
          </a:prstGeom>
          <a:noFill/>
          <a:ln w="28575">
            <a:solidFill>
              <a:srgbClr val="3333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6" name="Line 18"/>
          <p:cNvSpPr>
            <a:spLocks noChangeShapeType="1"/>
          </p:cNvSpPr>
          <p:nvPr/>
        </p:nvSpPr>
        <p:spPr bwMode="auto">
          <a:xfrm>
            <a:off x="8239125" y="4497389"/>
            <a:ext cx="431800" cy="287337"/>
          </a:xfrm>
          <a:prstGeom prst="line">
            <a:avLst/>
          </a:prstGeom>
          <a:noFill/>
          <a:ln w="28575">
            <a:solidFill>
              <a:srgbClr val="33333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7" name="Arc 19"/>
          <p:cNvSpPr>
            <a:spLocks/>
          </p:cNvSpPr>
          <p:nvPr/>
        </p:nvSpPr>
        <p:spPr bwMode="auto">
          <a:xfrm rot="1156566" flipV="1">
            <a:off x="7512050" y="4349750"/>
            <a:ext cx="1225550" cy="615950"/>
          </a:xfrm>
          <a:custGeom>
            <a:avLst/>
            <a:gdLst>
              <a:gd name="G0" fmla="+- 0 0 0"/>
              <a:gd name="G1" fmla="+- 21600 0 0"/>
              <a:gd name="G2" fmla="+- 21600 0 0"/>
              <a:gd name="T0" fmla="*/ 69 w 21600"/>
              <a:gd name="T1" fmla="*/ 0 h 23113"/>
              <a:gd name="T2" fmla="*/ 21547 w 21600"/>
              <a:gd name="T3" fmla="*/ 23113 h 23113"/>
              <a:gd name="T4" fmla="*/ 0 w 21600"/>
              <a:gd name="T5" fmla="*/ 21600 h 23113"/>
            </a:gdLst>
            <a:ahLst/>
            <a:cxnLst>
              <a:cxn ang="0">
                <a:pos x="T0" y="T1"/>
              </a:cxn>
              <a:cxn ang="0">
                <a:pos x="T2" y="T3"/>
              </a:cxn>
              <a:cxn ang="0">
                <a:pos x="T4" y="T5"/>
              </a:cxn>
            </a:cxnLst>
            <a:rect l="0" t="0" r="r" b="b"/>
            <a:pathLst>
              <a:path w="21600" h="23113" fill="none" extrusionOk="0">
                <a:moveTo>
                  <a:pt x="68" y="0"/>
                </a:moveTo>
                <a:cubicBezTo>
                  <a:pt x="11971" y="38"/>
                  <a:pt x="21600" y="9697"/>
                  <a:pt x="21600" y="21600"/>
                </a:cubicBezTo>
                <a:cubicBezTo>
                  <a:pt x="21600" y="22104"/>
                  <a:pt x="21582" y="22609"/>
                  <a:pt x="21546" y="23112"/>
                </a:cubicBezTo>
              </a:path>
              <a:path w="21600" h="23113" stroke="0" extrusionOk="0">
                <a:moveTo>
                  <a:pt x="68" y="0"/>
                </a:moveTo>
                <a:cubicBezTo>
                  <a:pt x="11971" y="38"/>
                  <a:pt x="21600" y="9697"/>
                  <a:pt x="21600" y="21600"/>
                </a:cubicBezTo>
                <a:cubicBezTo>
                  <a:pt x="21600" y="22104"/>
                  <a:pt x="21582" y="22609"/>
                  <a:pt x="21546" y="23112"/>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8" name="Arc 20"/>
          <p:cNvSpPr>
            <a:spLocks/>
          </p:cNvSpPr>
          <p:nvPr/>
        </p:nvSpPr>
        <p:spPr bwMode="auto">
          <a:xfrm flipH="1" flipV="1">
            <a:off x="7086600" y="3200401"/>
            <a:ext cx="2159000" cy="2087563"/>
          </a:xfrm>
          <a:custGeom>
            <a:avLst/>
            <a:gdLst>
              <a:gd name="G0" fmla="+- 21600 0 0"/>
              <a:gd name="G1" fmla="+- 21598 0 0"/>
              <a:gd name="G2" fmla="+- 21600 0 0"/>
              <a:gd name="T0" fmla="*/ 21885 w 43200"/>
              <a:gd name="T1" fmla="*/ 0 h 43198"/>
              <a:gd name="T2" fmla="*/ 20448 w 43200"/>
              <a:gd name="T3" fmla="*/ 29 h 43198"/>
              <a:gd name="T4" fmla="*/ 21600 w 43200"/>
              <a:gd name="T5" fmla="*/ 21598 h 43198"/>
            </a:gdLst>
            <a:ahLst/>
            <a:cxnLst>
              <a:cxn ang="0">
                <a:pos x="T0" y="T1"/>
              </a:cxn>
              <a:cxn ang="0">
                <a:pos x="T2" y="T3"/>
              </a:cxn>
              <a:cxn ang="0">
                <a:pos x="T4" y="T5"/>
              </a:cxn>
            </a:cxnLst>
            <a:rect l="0" t="0" r="r" b="b"/>
            <a:pathLst>
              <a:path w="43200" h="43198" fill="none" extrusionOk="0">
                <a:moveTo>
                  <a:pt x="21885" y="-1"/>
                </a:moveTo>
                <a:cubicBezTo>
                  <a:pt x="33702" y="155"/>
                  <a:pt x="43200" y="9779"/>
                  <a:pt x="43200" y="21598"/>
                </a:cubicBezTo>
                <a:cubicBezTo>
                  <a:pt x="43200" y="33527"/>
                  <a:pt x="33529" y="43198"/>
                  <a:pt x="21600" y="43198"/>
                </a:cubicBezTo>
                <a:cubicBezTo>
                  <a:pt x="9670" y="43198"/>
                  <a:pt x="0" y="33527"/>
                  <a:pt x="0" y="21598"/>
                </a:cubicBezTo>
                <a:cubicBezTo>
                  <a:pt x="0" y="10116"/>
                  <a:pt x="8982" y="641"/>
                  <a:pt x="20447" y="28"/>
                </a:cubicBezTo>
              </a:path>
              <a:path w="43200" h="43198" stroke="0" extrusionOk="0">
                <a:moveTo>
                  <a:pt x="21885" y="-1"/>
                </a:moveTo>
                <a:cubicBezTo>
                  <a:pt x="33702" y="155"/>
                  <a:pt x="43200" y="9779"/>
                  <a:pt x="43200" y="21598"/>
                </a:cubicBezTo>
                <a:cubicBezTo>
                  <a:pt x="43200" y="33527"/>
                  <a:pt x="33529" y="43198"/>
                  <a:pt x="21600" y="43198"/>
                </a:cubicBezTo>
                <a:cubicBezTo>
                  <a:pt x="9670" y="43198"/>
                  <a:pt x="0" y="33527"/>
                  <a:pt x="0" y="21598"/>
                </a:cubicBezTo>
                <a:cubicBezTo>
                  <a:pt x="0" y="10116"/>
                  <a:pt x="8982" y="641"/>
                  <a:pt x="20447" y="28"/>
                </a:cubicBezTo>
                <a:lnTo>
                  <a:pt x="21600" y="21598"/>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9" name="Arc 21"/>
          <p:cNvSpPr>
            <a:spLocks/>
          </p:cNvSpPr>
          <p:nvPr/>
        </p:nvSpPr>
        <p:spPr bwMode="auto">
          <a:xfrm flipH="1" flipV="1">
            <a:off x="7518400" y="4352925"/>
            <a:ext cx="1441450" cy="4333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926819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849AF2D-A5F8-480C-84AA-73051817339E}" type="slidenum">
              <a:rPr lang="tr-TR" altLang="tr-TR"/>
              <a:pPr/>
              <a:t>20</a:t>
            </a:fld>
            <a:endParaRPr lang="tr-TR" altLang="tr-TR"/>
          </a:p>
        </p:txBody>
      </p:sp>
      <p:sp>
        <p:nvSpPr>
          <p:cNvPr id="57346" name="Rectangle 2"/>
          <p:cNvSpPr>
            <a:spLocks noGrp="1" noChangeArrowheads="1"/>
          </p:cNvSpPr>
          <p:nvPr>
            <p:ph type="title"/>
          </p:nvPr>
        </p:nvSpPr>
        <p:spPr/>
        <p:txBody>
          <a:bodyPr/>
          <a:lstStyle/>
          <a:p>
            <a:r>
              <a:rPr lang="tr-TR" altLang="tr-TR" sz="2400"/>
              <a:t>II) Şimdi de Schoenflies simgelerini bulalım</a:t>
            </a:r>
          </a:p>
        </p:txBody>
      </p:sp>
      <p:sp>
        <p:nvSpPr>
          <p:cNvPr id="57347" name="Rectangle 3"/>
          <p:cNvSpPr>
            <a:spLocks noGrp="1" noChangeArrowheads="1"/>
          </p:cNvSpPr>
          <p:nvPr>
            <p:ph type="body" idx="1"/>
          </p:nvPr>
        </p:nvSpPr>
        <p:spPr/>
        <p:txBody>
          <a:bodyPr/>
          <a:lstStyle/>
          <a:p>
            <a:r>
              <a:rPr lang="tr-TR" altLang="tr-TR" sz="2400"/>
              <a:t>Simetri düzlemi ve inversion merkezinden yaralanarak kristal nokta gruplarının çıkarılışı: Buraya kadar saf eksenlerle karışık eksenlerin bileşimlerini bularak kristal nokta gruplarını çıkardık. Şimdi aynı işlemi saf eksenlerle simetri düzlemi ve inversion merkezinin birleşimi olarak yapacağız.</a:t>
            </a:r>
          </a:p>
          <a:p>
            <a:r>
              <a:rPr lang="tr-TR" altLang="tr-TR" sz="2400"/>
              <a:t>İnversionlu eksenlerin saf eksenle inversion merkezi ve simetri düzlemine ayrılabildiğini4 hariç)görmüştük. Bu simetri öğeleri yardımıyla 32 kristal sınıfını çıkaralım. </a:t>
            </a:r>
          </a:p>
        </p:txBody>
      </p:sp>
    </p:spTree>
    <p:extLst>
      <p:ext uri="{BB962C8B-B14F-4D97-AF65-F5344CB8AC3E}">
        <p14:creationId xmlns:p14="http://schemas.microsoft.com/office/powerpoint/2010/main" val="1664354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ayt Numarası Yer Tutucusu 6"/>
          <p:cNvSpPr>
            <a:spLocks noGrp="1"/>
          </p:cNvSpPr>
          <p:nvPr>
            <p:ph type="sldNum" sz="quarter" idx="12"/>
          </p:nvPr>
        </p:nvSpPr>
        <p:spPr/>
        <p:txBody>
          <a:bodyPr/>
          <a:lstStyle/>
          <a:p>
            <a:fld id="{2684CC10-403F-4284-B8A8-1C5AB26ACC88}" type="slidenum">
              <a:rPr lang="tr-TR" altLang="tr-TR"/>
              <a:pPr/>
              <a:t>21</a:t>
            </a:fld>
            <a:endParaRPr lang="tr-TR" altLang="tr-TR"/>
          </a:p>
        </p:txBody>
      </p:sp>
      <p:sp>
        <p:nvSpPr>
          <p:cNvPr id="62466" name="Rectangle 2"/>
          <p:cNvSpPr>
            <a:spLocks noGrp="1" noChangeArrowheads="1"/>
          </p:cNvSpPr>
          <p:nvPr>
            <p:ph type="title"/>
          </p:nvPr>
        </p:nvSpPr>
        <p:spPr/>
        <p:txBody>
          <a:bodyPr/>
          <a:lstStyle/>
          <a:p>
            <a:r>
              <a:rPr lang="tr-TR" altLang="tr-TR"/>
              <a:t>a) İki simetri düzleminin bileşimi</a:t>
            </a:r>
          </a:p>
        </p:txBody>
      </p:sp>
      <p:sp>
        <p:nvSpPr>
          <p:cNvPr id="62467" name="Rectangle 3"/>
          <p:cNvSpPr>
            <a:spLocks noGrp="1" noChangeArrowheads="1"/>
          </p:cNvSpPr>
          <p:nvPr>
            <p:ph type="body" sz="half" idx="1"/>
          </p:nvPr>
        </p:nvSpPr>
        <p:spPr/>
        <p:txBody>
          <a:bodyPr/>
          <a:lstStyle/>
          <a:p>
            <a:pPr>
              <a:lnSpc>
                <a:spcPct val="90000"/>
              </a:lnSpc>
            </a:pPr>
            <a:r>
              <a:rPr lang="tr-TR" altLang="tr-TR" sz="2400"/>
              <a:t>Herhangi m</a:t>
            </a:r>
            <a:r>
              <a:rPr lang="tr-TR" altLang="tr-TR" sz="2400" baseline="-25000"/>
              <a:t>1</a:t>
            </a:r>
            <a:r>
              <a:rPr lang="tr-TR" altLang="tr-TR" sz="2400"/>
              <a:t> ve m</a:t>
            </a:r>
            <a:r>
              <a:rPr lang="tr-TR" altLang="tr-TR" sz="2400" baseline="-25000"/>
              <a:t>2</a:t>
            </a:r>
            <a:r>
              <a:rPr lang="tr-TR" altLang="tr-TR" sz="2400"/>
              <a:t> simetri düzleminin ara kesit doğrusu A</a:t>
            </a:r>
            <a:r>
              <a:rPr lang="el-GR" altLang="tr-TR" sz="2400" baseline="-25000">
                <a:cs typeface="Arial" panose="020B0604020202020204" pitchFamily="34" charset="0"/>
              </a:rPr>
              <a:t>α</a:t>
            </a:r>
            <a:r>
              <a:rPr lang="tr-TR" altLang="tr-TR" sz="2400"/>
              <a:t> dır</a:t>
            </a:r>
          </a:p>
          <a:p>
            <a:pPr>
              <a:lnSpc>
                <a:spcPct val="90000"/>
              </a:lnSpc>
              <a:buFont typeface="Wingdings" panose="05000000000000000000" pitchFamily="2" charset="2"/>
              <a:buNone/>
            </a:pPr>
            <a:r>
              <a:rPr lang="tr-TR" altLang="tr-TR" sz="2400"/>
              <a:t>m</a:t>
            </a:r>
            <a:r>
              <a:rPr lang="tr-TR" altLang="tr-TR" sz="2400" baseline="-25000"/>
              <a:t>1</a:t>
            </a:r>
            <a:r>
              <a:rPr lang="tr-TR" altLang="tr-TR" sz="2400"/>
              <a:t>, 1R         2L</a:t>
            </a:r>
          </a:p>
          <a:p>
            <a:pPr>
              <a:lnSpc>
                <a:spcPct val="90000"/>
              </a:lnSpc>
              <a:buFont typeface="Wingdings" panose="05000000000000000000" pitchFamily="2" charset="2"/>
              <a:buNone/>
            </a:pPr>
            <a:r>
              <a:rPr lang="tr-TR" altLang="tr-TR" sz="2400"/>
              <a:t>m</a:t>
            </a:r>
            <a:r>
              <a:rPr lang="tr-TR" altLang="tr-TR" sz="2400" baseline="-25000"/>
              <a:t>2</a:t>
            </a:r>
            <a:r>
              <a:rPr lang="tr-TR" altLang="tr-TR" sz="2400"/>
              <a:t>, 2L          3R</a:t>
            </a:r>
          </a:p>
          <a:p>
            <a:pPr>
              <a:lnSpc>
                <a:spcPct val="90000"/>
              </a:lnSpc>
              <a:buFont typeface="Wingdings" panose="05000000000000000000" pitchFamily="2" charset="2"/>
              <a:buNone/>
            </a:pPr>
            <a:r>
              <a:rPr lang="tr-TR" altLang="tr-TR" sz="2400"/>
              <a:t>Sonuçta 1R       3R gider.</a:t>
            </a:r>
          </a:p>
          <a:p>
            <a:pPr>
              <a:lnSpc>
                <a:spcPct val="90000"/>
              </a:lnSpc>
              <a:buFont typeface="Wingdings" panose="05000000000000000000" pitchFamily="2" charset="2"/>
              <a:buNone/>
            </a:pPr>
            <a:r>
              <a:rPr lang="tr-TR" altLang="tr-TR" sz="2400"/>
              <a:t>m</a:t>
            </a:r>
            <a:r>
              <a:rPr lang="tr-TR" altLang="tr-TR" sz="2400" baseline="-25000"/>
              <a:t>1</a:t>
            </a:r>
            <a:r>
              <a:rPr lang="tr-TR" altLang="tr-TR" sz="2400"/>
              <a:t> m</a:t>
            </a:r>
            <a:r>
              <a:rPr lang="tr-TR" altLang="tr-TR" sz="2400" baseline="-25000"/>
              <a:t>2</a:t>
            </a:r>
            <a:r>
              <a:rPr lang="tr-TR" altLang="tr-TR" sz="2400"/>
              <a:t>=</a:t>
            </a:r>
            <a:r>
              <a:rPr lang="el-GR" altLang="tr-TR" sz="2400">
                <a:cs typeface="Arial" panose="020B0604020202020204" pitchFamily="34" charset="0"/>
              </a:rPr>
              <a:t>θ</a:t>
            </a:r>
            <a:r>
              <a:rPr lang="tr-TR" altLang="tr-TR" sz="2400">
                <a:cs typeface="Arial" panose="020B0604020202020204" pitchFamily="34" charset="0"/>
              </a:rPr>
              <a:t> ise 1R </a:t>
            </a:r>
            <a:r>
              <a:rPr lang="tr-TR" altLang="tr-TR" sz="2400"/>
              <a:t>A</a:t>
            </a:r>
            <a:r>
              <a:rPr lang="el-GR" altLang="tr-TR" sz="2400" baseline="-25000">
                <a:cs typeface="Arial" panose="020B0604020202020204" pitchFamily="34" charset="0"/>
              </a:rPr>
              <a:t>α</a:t>
            </a:r>
            <a:r>
              <a:rPr lang="tr-TR" altLang="tr-TR" sz="2400">
                <a:cs typeface="Arial" panose="020B0604020202020204" pitchFamily="34" charset="0"/>
              </a:rPr>
              <a:t> 3R=2</a:t>
            </a:r>
            <a:r>
              <a:rPr lang="el-GR" altLang="tr-TR" sz="2400">
                <a:cs typeface="Arial" panose="020B0604020202020204" pitchFamily="34" charset="0"/>
              </a:rPr>
              <a:t>θ</a:t>
            </a:r>
            <a:r>
              <a:rPr lang="tr-TR" altLang="tr-TR" sz="2400"/>
              <a:t> </a:t>
            </a:r>
          </a:p>
          <a:p>
            <a:pPr>
              <a:lnSpc>
                <a:spcPct val="90000"/>
              </a:lnSpc>
              <a:buFont typeface="Wingdings" panose="05000000000000000000" pitchFamily="2" charset="2"/>
              <a:buNone/>
            </a:pPr>
            <a:r>
              <a:rPr lang="tr-TR" altLang="tr-TR" sz="2400">
                <a:cs typeface="Arial" panose="020B0604020202020204" pitchFamily="34" charset="0"/>
              </a:rPr>
              <a:t>→ m</a:t>
            </a:r>
            <a:r>
              <a:rPr lang="tr-TR" altLang="tr-TR" sz="2400" baseline="-25000">
                <a:cs typeface="Arial" panose="020B0604020202020204" pitchFamily="34" charset="0"/>
              </a:rPr>
              <a:t>1</a:t>
            </a:r>
            <a:r>
              <a:rPr lang="tr-TR" altLang="tr-TR" sz="2400">
                <a:cs typeface="Arial" panose="020B0604020202020204" pitchFamily="34" charset="0"/>
              </a:rPr>
              <a:t>, m</a:t>
            </a:r>
            <a:r>
              <a:rPr lang="tr-TR" altLang="tr-TR" sz="2400" baseline="-25000">
                <a:cs typeface="Arial" panose="020B0604020202020204" pitchFamily="34" charset="0"/>
              </a:rPr>
              <a:t>2</a:t>
            </a:r>
            <a:r>
              <a:rPr lang="tr-TR" altLang="tr-TR" sz="2400">
                <a:cs typeface="Arial" panose="020B0604020202020204" pitchFamily="34" charset="0"/>
              </a:rPr>
              <a:t>= </a:t>
            </a:r>
            <a:r>
              <a:rPr lang="tr-TR" altLang="tr-TR" sz="2400"/>
              <a:t>A</a:t>
            </a:r>
            <a:r>
              <a:rPr lang="el-GR" altLang="tr-TR" sz="2400" baseline="-25000">
                <a:cs typeface="Arial" panose="020B0604020202020204" pitchFamily="34" charset="0"/>
              </a:rPr>
              <a:t>α</a:t>
            </a:r>
            <a:r>
              <a:rPr lang="tr-TR" altLang="tr-TR" sz="2400">
                <a:cs typeface="Arial" panose="020B0604020202020204" pitchFamily="34" charset="0"/>
              </a:rPr>
              <a:t> = A</a:t>
            </a:r>
            <a:r>
              <a:rPr lang="tr-TR" altLang="tr-TR" sz="2400" baseline="-25000">
                <a:cs typeface="Arial" panose="020B0604020202020204" pitchFamily="34" charset="0"/>
              </a:rPr>
              <a:t>2</a:t>
            </a:r>
            <a:r>
              <a:rPr lang="el-GR" altLang="tr-TR" sz="2400" baseline="-25000">
                <a:cs typeface="Arial" panose="020B0604020202020204" pitchFamily="34" charset="0"/>
              </a:rPr>
              <a:t>θ</a:t>
            </a:r>
            <a:endParaRPr lang="tr-TR" altLang="tr-TR" sz="2400" baseline="-25000">
              <a:cs typeface="Arial" panose="020B0604020202020204" pitchFamily="34" charset="0"/>
            </a:endParaRPr>
          </a:p>
          <a:p>
            <a:pPr>
              <a:lnSpc>
                <a:spcPct val="90000"/>
              </a:lnSpc>
              <a:buFont typeface="Wingdings" panose="05000000000000000000" pitchFamily="2" charset="2"/>
              <a:buNone/>
            </a:pPr>
            <a:r>
              <a:rPr lang="tr-TR" altLang="tr-TR" sz="2400"/>
              <a:t>  </a:t>
            </a:r>
          </a:p>
        </p:txBody>
      </p:sp>
      <p:sp>
        <p:nvSpPr>
          <p:cNvPr id="62468" name="Rectangle 4"/>
          <p:cNvSpPr>
            <a:spLocks noGrp="1" noChangeArrowheads="1"/>
          </p:cNvSpPr>
          <p:nvPr>
            <p:ph type="body" sz="half" idx="2"/>
          </p:nvPr>
        </p:nvSpPr>
        <p:spPr/>
        <p:txBody>
          <a:bodyPr/>
          <a:lstStyle/>
          <a:p>
            <a:pPr>
              <a:buFont typeface="Wingdings" panose="05000000000000000000" pitchFamily="2" charset="2"/>
              <a:buNone/>
            </a:pPr>
            <a:r>
              <a:rPr lang="tr-TR" altLang="tr-TR" sz="2400"/>
              <a:t>                    A</a:t>
            </a:r>
            <a:r>
              <a:rPr lang="el-GR" altLang="tr-TR" sz="2400" baseline="-25000">
                <a:cs typeface="Arial" panose="020B0604020202020204" pitchFamily="34" charset="0"/>
              </a:rPr>
              <a:t>α</a:t>
            </a:r>
            <a:endParaRPr lang="tr-TR" altLang="tr-TR" sz="2400" baseline="-25000">
              <a:cs typeface="Arial" panose="020B0604020202020204" pitchFamily="34" charset="0"/>
            </a:endParaRP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r>
              <a:rPr lang="tr-TR" altLang="tr-TR" sz="2400" baseline="-25000"/>
              <a:t>           </a:t>
            </a:r>
            <a:r>
              <a:rPr lang="tr-TR" altLang="tr-TR" sz="2400" baseline="-25000">
                <a:cs typeface="Arial" panose="020B0604020202020204" pitchFamily="34" charset="0"/>
              </a:rPr>
              <a:t>1R         </a:t>
            </a:r>
            <a:r>
              <a:rPr lang="tr-TR" altLang="tr-TR" sz="2400" baseline="-25000"/>
              <a:t>   </a:t>
            </a:r>
            <a:r>
              <a:rPr lang="tr-TR" altLang="tr-TR" sz="2400" baseline="-25000">
                <a:cs typeface="Arial" panose="020B0604020202020204" pitchFamily="34" charset="0"/>
              </a:rPr>
              <a:t>           3R</a:t>
            </a:r>
          </a:p>
          <a:p>
            <a:pPr>
              <a:buFont typeface="Wingdings" panose="05000000000000000000" pitchFamily="2" charset="2"/>
              <a:buNone/>
            </a:pPr>
            <a:r>
              <a:rPr lang="tr-TR" altLang="tr-TR" sz="2400" baseline="-25000">
                <a:cs typeface="Arial" panose="020B0604020202020204" pitchFamily="34" charset="0"/>
              </a:rPr>
              <a:t>                         </a:t>
            </a:r>
            <a:r>
              <a:rPr lang="el-GR" altLang="tr-TR" sz="2400" baseline="-25000">
                <a:cs typeface="Arial" panose="020B0604020202020204" pitchFamily="34" charset="0"/>
              </a:rPr>
              <a:t>φ </a:t>
            </a:r>
            <a:r>
              <a:rPr lang="tr-TR" altLang="tr-TR" sz="2400" baseline="-25000">
                <a:cs typeface="Arial" panose="020B0604020202020204" pitchFamily="34" charset="0"/>
              </a:rPr>
              <a:t>  </a:t>
            </a:r>
            <a:r>
              <a:rPr lang="el-GR" altLang="tr-TR" sz="2400" baseline="-25000">
                <a:cs typeface="Arial" panose="020B0604020202020204" pitchFamily="34" charset="0"/>
              </a:rPr>
              <a:t>φ</a:t>
            </a: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endParaRPr lang="tr-TR" altLang="tr-TR" sz="2400" baseline="-25000">
              <a:cs typeface="Arial" panose="020B0604020202020204" pitchFamily="34" charset="0"/>
            </a:endParaRPr>
          </a:p>
          <a:p>
            <a:pPr>
              <a:buFont typeface="Wingdings" panose="05000000000000000000" pitchFamily="2" charset="2"/>
              <a:buNone/>
            </a:pPr>
            <a:r>
              <a:rPr lang="tr-TR" altLang="tr-TR" sz="2400">
                <a:cs typeface="Arial" panose="020B0604020202020204" pitchFamily="34" charset="0"/>
              </a:rPr>
              <a:t>  m</a:t>
            </a:r>
            <a:r>
              <a:rPr lang="tr-TR" altLang="tr-TR" sz="2400" baseline="-25000">
                <a:cs typeface="Arial" panose="020B0604020202020204" pitchFamily="34" charset="0"/>
              </a:rPr>
              <a:t>1     </a:t>
            </a:r>
            <a:r>
              <a:rPr lang="tr-TR" altLang="tr-TR" sz="2400" baseline="-25000"/>
              <a:t> </a:t>
            </a:r>
            <a:r>
              <a:rPr lang="tr-TR" altLang="tr-TR" sz="2400" baseline="-25000">
                <a:cs typeface="Arial" panose="020B0604020202020204" pitchFamily="34" charset="0"/>
              </a:rPr>
              <a:t>   </a:t>
            </a:r>
            <a:r>
              <a:rPr lang="tr-TR" altLang="tr-TR" sz="2400" baseline="-25000"/>
              <a:t> </a:t>
            </a:r>
            <a:r>
              <a:rPr lang="tr-TR" altLang="tr-TR" sz="2400" baseline="-25000">
                <a:cs typeface="Arial" panose="020B0604020202020204" pitchFamily="34" charset="0"/>
              </a:rPr>
              <a:t>      2L            </a:t>
            </a:r>
            <a:r>
              <a:rPr lang="tr-TR" altLang="tr-TR" sz="2400">
                <a:cs typeface="Arial" panose="020B0604020202020204" pitchFamily="34" charset="0"/>
              </a:rPr>
              <a:t>m</a:t>
            </a:r>
            <a:r>
              <a:rPr lang="tr-TR" altLang="tr-TR" sz="2400" baseline="-25000">
                <a:cs typeface="Arial" panose="020B0604020202020204" pitchFamily="34" charset="0"/>
              </a:rPr>
              <a:t>2</a:t>
            </a:r>
          </a:p>
          <a:p>
            <a:pPr>
              <a:buFont typeface="Wingdings" panose="05000000000000000000" pitchFamily="2" charset="2"/>
              <a:buNone/>
            </a:pPr>
            <a:endParaRPr lang="tr-TR" altLang="tr-TR" sz="2400"/>
          </a:p>
        </p:txBody>
      </p:sp>
      <p:sp>
        <p:nvSpPr>
          <p:cNvPr id="62469" name="Line 5"/>
          <p:cNvSpPr>
            <a:spLocks noChangeShapeType="1"/>
          </p:cNvSpPr>
          <p:nvPr/>
        </p:nvSpPr>
        <p:spPr bwMode="auto">
          <a:xfrm flipH="1">
            <a:off x="7104063" y="2708275"/>
            <a:ext cx="1079500" cy="19446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0" name="Line 6"/>
          <p:cNvSpPr>
            <a:spLocks noChangeShapeType="1"/>
          </p:cNvSpPr>
          <p:nvPr/>
        </p:nvSpPr>
        <p:spPr bwMode="auto">
          <a:xfrm>
            <a:off x="8183564" y="2708275"/>
            <a:ext cx="865187" cy="19446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1" name="Line 7"/>
          <p:cNvSpPr>
            <a:spLocks noChangeShapeType="1"/>
          </p:cNvSpPr>
          <p:nvPr/>
        </p:nvSpPr>
        <p:spPr bwMode="auto">
          <a:xfrm>
            <a:off x="8183563" y="2708275"/>
            <a:ext cx="0" cy="15128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2" name="Line 8"/>
          <p:cNvSpPr>
            <a:spLocks noChangeShapeType="1"/>
          </p:cNvSpPr>
          <p:nvPr/>
        </p:nvSpPr>
        <p:spPr bwMode="auto">
          <a:xfrm>
            <a:off x="7535864" y="3284538"/>
            <a:ext cx="288925"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3" name="Line 9"/>
          <p:cNvSpPr>
            <a:spLocks noChangeShapeType="1"/>
          </p:cNvSpPr>
          <p:nvPr/>
        </p:nvSpPr>
        <p:spPr bwMode="auto">
          <a:xfrm>
            <a:off x="7896225" y="3284539"/>
            <a:ext cx="287338"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4" name="Line 10"/>
          <p:cNvSpPr>
            <a:spLocks noChangeShapeType="1"/>
          </p:cNvSpPr>
          <p:nvPr/>
        </p:nvSpPr>
        <p:spPr bwMode="auto">
          <a:xfrm flipV="1">
            <a:off x="8183564" y="3284539"/>
            <a:ext cx="288925"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5" name="Line 11"/>
          <p:cNvSpPr>
            <a:spLocks noChangeShapeType="1"/>
          </p:cNvSpPr>
          <p:nvPr/>
        </p:nvSpPr>
        <p:spPr bwMode="auto">
          <a:xfrm flipV="1">
            <a:off x="8472488" y="3213100"/>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6" name="Line 12"/>
          <p:cNvSpPr>
            <a:spLocks noChangeShapeType="1"/>
          </p:cNvSpPr>
          <p:nvPr/>
        </p:nvSpPr>
        <p:spPr bwMode="auto">
          <a:xfrm flipH="1">
            <a:off x="7464425" y="2708275"/>
            <a:ext cx="719138" cy="649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7" name="Line 13"/>
          <p:cNvSpPr>
            <a:spLocks noChangeShapeType="1"/>
          </p:cNvSpPr>
          <p:nvPr/>
        </p:nvSpPr>
        <p:spPr bwMode="auto">
          <a:xfrm>
            <a:off x="8183563" y="2708276"/>
            <a:ext cx="576262" cy="5762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8" name="Oval 14"/>
          <p:cNvSpPr>
            <a:spLocks noChangeArrowheads="1"/>
          </p:cNvSpPr>
          <p:nvPr/>
        </p:nvSpPr>
        <p:spPr bwMode="auto">
          <a:xfrm>
            <a:off x="8112125" y="4149725"/>
            <a:ext cx="122238"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79" name="Line 15"/>
          <p:cNvSpPr>
            <a:spLocks noChangeShapeType="1"/>
          </p:cNvSpPr>
          <p:nvPr/>
        </p:nvSpPr>
        <p:spPr bwMode="auto">
          <a:xfrm flipH="1" flipV="1">
            <a:off x="7032625" y="3789363"/>
            <a:ext cx="1150938" cy="4318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80" name="Line 16"/>
          <p:cNvSpPr>
            <a:spLocks noChangeShapeType="1"/>
          </p:cNvSpPr>
          <p:nvPr/>
        </p:nvSpPr>
        <p:spPr bwMode="auto">
          <a:xfrm flipV="1">
            <a:off x="8183563" y="3789363"/>
            <a:ext cx="1008062" cy="4318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140448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0BA8386-9D19-48B7-A5B3-114D97BFD98B}" type="slidenum">
              <a:rPr lang="tr-TR" altLang="tr-TR"/>
              <a:pPr/>
              <a:t>22</a:t>
            </a:fld>
            <a:endParaRPr lang="tr-TR" altLang="tr-TR"/>
          </a:p>
        </p:txBody>
      </p:sp>
      <p:sp>
        <p:nvSpPr>
          <p:cNvPr id="58370" name="Rectangle 2"/>
          <p:cNvSpPr>
            <a:spLocks noGrp="1" noChangeArrowheads="1"/>
          </p:cNvSpPr>
          <p:nvPr>
            <p:ph type="title"/>
          </p:nvPr>
        </p:nvSpPr>
        <p:spPr/>
        <p:txBody>
          <a:bodyPr/>
          <a:lstStyle/>
          <a:p>
            <a:endParaRPr lang="tr-TR" altLang="tr-TR"/>
          </a:p>
        </p:txBody>
      </p:sp>
      <p:sp>
        <p:nvSpPr>
          <p:cNvPr id="58371" name="Rectangle 3"/>
          <p:cNvSpPr>
            <a:spLocks noGrp="1" noChangeArrowheads="1"/>
          </p:cNvSpPr>
          <p:nvPr>
            <p:ph type="body" idx="1"/>
          </p:nvPr>
        </p:nvSpPr>
        <p:spPr/>
        <p:txBody>
          <a:bodyPr/>
          <a:lstStyle/>
          <a:p>
            <a:r>
              <a:rPr lang="tr-TR" altLang="tr-TR"/>
              <a:t>Yukarıdaki bağıntı ancak </a:t>
            </a:r>
            <a:r>
              <a:rPr lang="el-GR" altLang="tr-TR">
                <a:cs typeface="Arial" panose="020B0604020202020204" pitchFamily="34" charset="0"/>
              </a:rPr>
              <a:t>θ</a:t>
            </a:r>
            <a:r>
              <a:rPr lang="tr-TR" altLang="tr-TR">
                <a:cs typeface="Arial" panose="020B0604020202020204" pitchFamily="34" charset="0"/>
              </a:rPr>
              <a:t> nın değerleri uygun olarak seçilirse, geçerli olur ve A ara kesit doğrusu bu takdirde bir simetri ekseni olur. Aralarındaki açı 90</a:t>
            </a:r>
            <a:r>
              <a:rPr lang="en-US" altLang="tr-TR">
                <a:cs typeface="Arial" panose="020B0604020202020204" pitchFamily="34" charset="0"/>
              </a:rPr>
              <a:t>º</a:t>
            </a:r>
            <a:r>
              <a:rPr lang="tr-TR" altLang="tr-TR">
                <a:cs typeface="Arial" panose="020B0604020202020204" pitchFamily="34" charset="0"/>
              </a:rPr>
              <a:t> ise A bir ikili eksen, 60</a:t>
            </a:r>
            <a:r>
              <a:rPr lang="en-US" altLang="tr-TR">
                <a:cs typeface="Arial" panose="020B0604020202020204" pitchFamily="34" charset="0"/>
              </a:rPr>
              <a:t>º</a:t>
            </a:r>
            <a:r>
              <a:rPr lang="tr-TR" altLang="tr-TR">
                <a:cs typeface="Arial" panose="020B0604020202020204" pitchFamily="34" charset="0"/>
              </a:rPr>
              <a:t> ise üçlü eksen ve 45</a:t>
            </a:r>
            <a:r>
              <a:rPr lang="en-US" altLang="tr-TR">
                <a:cs typeface="Arial" panose="020B0604020202020204" pitchFamily="34" charset="0"/>
              </a:rPr>
              <a:t>º</a:t>
            </a:r>
            <a:r>
              <a:rPr lang="tr-TR" altLang="tr-TR">
                <a:cs typeface="Arial" panose="020B0604020202020204" pitchFamily="34" charset="0"/>
              </a:rPr>
              <a:t> ise dörtlü eksen adını alır. Bu işlemler için genel bağıntı; </a:t>
            </a:r>
          </a:p>
          <a:p>
            <a:pPr>
              <a:buFont typeface="Wingdings" panose="05000000000000000000" pitchFamily="2" charset="2"/>
              <a:buNone/>
            </a:pPr>
            <a:r>
              <a:rPr lang="tr-TR" altLang="tr-TR">
                <a:cs typeface="Arial" panose="020B0604020202020204" pitchFamily="34" charset="0"/>
              </a:rPr>
              <a:t>m</a:t>
            </a:r>
            <a:r>
              <a:rPr lang="tr-TR" altLang="tr-TR" baseline="-25000">
                <a:cs typeface="Arial" panose="020B0604020202020204" pitchFamily="34" charset="0"/>
              </a:rPr>
              <a:t>1</a:t>
            </a:r>
            <a:r>
              <a:rPr lang="tr-TR" altLang="tr-TR">
                <a:cs typeface="Arial" panose="020B0604020202020204" pitchFamily="34" charset="0"/>
              </a:rPr>
              <a:t> .m</a:t>
            </a:r>
            <a:r>
              <a:rPr lang="tr-TR" altLang="tr-TR" baseline="-25000">
                <a:cs typeface="Arial" panose="020B0604020202020204" pitchFamily="34" charset="0"/>
              </a:rPr>
              <a:t>2</a:t>
            </a:r>
            <a:r>
              <a:rPr lang="tr-TR" altLang="tr-TR">
                <a:cs typeface="Arial" panose="020B0604020202020204" pitchFamily="34" charset="0"/>
              </a:rPr>
              <a:t> .</a:t>
            </a:r>
            <a:r>
              <a:rPr lang="tr-TR" altLang="tr-TR"/>
              <a:t>A</a:t>
            </a:r>
            <a:r>
              <a:rPr lang="el-GR" altLang="tr-TR" baseline="-25000">
                <a:cs typeface="Arial" panose="020B0604020202020204" pitchFamily="34" charset="0"/>
              </a:rPr>
              <a:t>α</a:t>
            </a:r>
            <a:r>
              <a:rPr lang="tr-TR" altLang="tr-TR">
                <a:cs typeface="Arial" panose="020B0604020202020204" pitchFamily="34" charset="0"/>
              </a:rPr>
              <a:t> =1 şeklinde tanımlanır.</a:t>
            </a:r>
            <a:endParaRPr lang="en-US" altLang="tr-TR">
              <a:cs typeface="Arial" panose="020B0604020202020204" pitchFamily="34" charset="0"/>
            </a:endParaRPr>
          </a:p>
          <a:p>
            <a:pPr>
              <a:buFont typeface="Wingdings" panose="05000000000000000000" pitchFamily="2" charset="2"/>
              <a:buNone/>
            </a:pPr>
            <a:endParaRPr lang="tr-TR" altLang="tr-TR"/>
          </a:p>
        </p:txBody>
      </p:sp>
    </p:spTree>
    <p:extLst>
      <p:ext uri="{BB962C8B-B14F-4D97-AF65-F5344CB8AC3E}">
        <p14:creationId xmlns:p14="http://schemas.microsoft.com/office/powerpoint/2010/main" val="3656083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ayt Numarası Yer Tutucusu 6"/>
          <p:cNvSpPr>
            <a:spLocks noGrp="1"/>
          </p:cNvSpPr>
          <p:nvPr>
            <p:ph type="sldNum" sz="quarter" idx="12"/>
          </p:nvPr>
        </p:nvSpPr>
        <p:spPr/>
        <p:txBody>
          <a:bodyPr/>
          <a:lstStyle/>
          <a:p>
            <a:fld id="{7956BE90-EA76-4AA1-A699-4F657015D42D}" type="slidenum">
              <a:rPr lang="tr-TR" altLang="tr-TR"/>
              <a:pPr/>
              <a:t>23</a:t>
            </a:fld>
            <a:endParaRPr lang="tr-TR" altLang="tr-TR"/>
          </a:p>
        </p:txBody>
      </p:sp>
      <p:sp>
        <p:nvSpPr>
          <p:cNvPr id="59394" name="Rectangle 2"/>
          <p:cNvSpPr>
            <a:spLocks noGrp="1" noChangeArrowheads="1"/>
          </p:cNvSpPr>
          <p:nvPr>
            <p:ph type="title"/>
          </p:nvPr>
        </p:nvSpPr>
        <p:spPr/>
        <p:txBody>
          <a:bodyPr/>
          <a:lstStyle/>
          <a:p>
            <a:endParaRPr lang="tr-TR" altLang="tr-TR"/>
          </a:p>
        </p:txBody>
      </p:sp>
      <p:sp>
        <p:nvSpPr>
          <p:cNvPr id="59395" name="Rectangle 3"/>
          <p:cNvSpPr>
            <a:spLocks noGrp="1" noChangeArrowheads="1"/>
          </p:cNvSpPr>
          <p:nvPr>
            <p:ph type="body" sz="half" idx="1"/>
          </p:nvPr>
        </p:nvSpPr>
        <p:spPr/>
        <p:txBody>
          <a:bodyPr/>
          <a:lstStyle/>
          <a:p>
            <a:r>
              <a:rPr lang="tr-TR" altLang="tr-TR" sz="2000"/>
              <a:t>m düzlemi ile bunun içinde bir i inversion merkezi verilmiş olsun.</a:t>
            </a:r>
          </a:p>
          <a:p>
            <a:pPr>
              <a:buFont typeface="Wingdings" panose="05000000000000000000" pitchFamily="2" charset="2"/>
              <a:buNone/>
            </a:pPr>
            <a:r>
              <a:rPr lang="tr-TR" altLang="tr-TR" sz="2000"/>
              <a:t>   m,   1R        2L</a:t>
            </a:r>
          </a:p>
          <a:p>
            <a:pPr>
              <a:buFont typeface="Wingdings" panose="05000000000000000000" pitchFamily="2" charset="2"/>
              <a:buNone/>
            </a:pPr>
            <a:r>
              <a:rPr lang="tr-TR" altLang="tr-TR" sz="2000"/>
              <a:t>   i,     2L         3R</a:t>
            </a:r>
          </a:p>
          <a:p>
            <a:pPr>
              <a:buFont typeface="Wingdings" panose="05000000000000000000" pitchFamily="2" charset="2"/>
              <a:buNone/>
            </a:pPr>
            <a:r>
              <a:rPr lang="tr-TR" altLang="tr-TR" sz="2000"/>
              <a:t>   1R ile 3R birbirine A</a:t>
            </a:r>
            <a:r>
              <a:rPr lang="el-GR" altLang="tr-TR" sz="2000" baseline="-25000">
                <a:cs typeface="Arial" panose="020B0604020202020204" pitchFamily="34" charset="0"/>
              </a:rPr>
              <a:t>Π</a:t>
            </a:r>
            <a:r>
              <a:rPr lang="tr-TR" altLang="tr-TR" sz="2000"/>
              <a:t> ekseni ile bağlıdır. Şu halde, m.i = A</a:t>
            </a:r>
            <a:r>
              <a:rPr lang="el-GR" altLang="tr-TR" sz="2000" baseline="-25000">
                <a:cs typeface="Arial" panose="020B0604020202020204" pitchFamily="34" charset="0"/>
              </a:rPr>
              <a:t>Π</a:t>
            </a:r>
            <a:r>
              <a:rPr lang="tr-TR" altLang="tr-TR" sz="2000"/>
              <a:t> veya  m.A</a:t>
            </a:r>
            <a:r>
              <a:rPr lang="el-GR" altLang="tr-TR" sz="2000" baseline="-25000">
                <a:cs typeface="Arial" panose="020B0604020202020204" pitchFamily="34" charset="0"/>
              </a:rPr>
              <a:t>Π</a:t>
            </a:r>
            <a:r>
              <a:rPr lang="tr-TR" altLang="tr-TR" sz="2000" baseline="-25000"/>
              <a:t> </a:t>
            </a:r>
            <a:r>
              <a:rPr lang="tr-TR" altLang="tr-TR" sz="2000">
                <a:cs typeface="Arial" panose="020B0604020202020204" pitchFamily="34" charset="0"/>
              </a:rPr>
              <a:t>≡ i  Genel olarak, m.i.A</a:t>
            </a:r>
            <a:r>
              <a:rPr lang="el-GR" altLang="tr-TR" sz="2000" baseline="-25000">
                <a:cs typeface="Arial" panose="020B0604020202020204" pitchFamily="34" charset="0"/>
              </a:rPr>
              <a:t>Π</a:t>
            </a:r>
            <a:r>
              <a:rPr lang="tr-TR" altLang="tr-TR" sz="2000">
                <a:cs typeface="Arial" panose="020B0604020202020204" pitchFamily="34" charset="0"/>
              </a:rPr>
              <a:t> = 1</a:t>
            </a:r>
            <a:endParaRPr lang="tr-TR" altLang="tr-TR" sz="2400"/>
          </a:p>
        </p:txBody>
      </p:sp>
      <p:sp>
        <p:nvSpPr>
          <p:cNvPr id="59396" name="Rectangle 4"/>
          <p:cNvSpPr>
            <a:spLocks noGrp="1" noChangeArrowheads="1"/>
          </p:cNvSpPr>
          <p:nvPr>
            <p:ph type="body" sz="half" idx="2"/>
          </p:nvPr>
        </p:nvSpPr>
        <p:spPr/>
        <p:txBody>
          <a:bodyPr/>
          <a:lstStyle/>
          <a:p>
            <a:pPr>
              <a:buFont typeface="Wingdings" panose="05000000000000000000" pitchFamily="2" charset="2"/>
              <a:buNone/>
            </a:pPr>
            <a:endParaRPr lang="tr-TR" altLang="tr-TR" sz="2400"/>
          </a:p>
          <a:p>
            <a:pPr>
              <a:buFont typeface="Wingdings" panose="05000000000000000000" pitchFamily="2" charset="2"/>
              <a:buNone/>
            </a:pPr>
            <a:r>
              <a:rPr lang="tr-TR" altLang="tr-TR" sz="2000"/>
              <a:t>          1R      A</a:t>
            </a:r>
            <a:r>
              <a:rPr lang="el-GR" altLang="tr-TR" sz="2000" baseline="-25000">
                <a:cs typeface="Arial" panose="020B0604020202020204" pitchFamily="34" charset="0"/>
              </a:rPr>
              <a:t>Π</a:t>
            </a:r>
            <a:r>
              <a:rPr lang="tr-TR" altLang="tr-TR" sz="2000" baseline="-25000">
                <a:cs typeface="Arial" panose="020B0604020202020204" pitchFamily="34" charset="0"/>
              </a:rPr>
              <a:t>           </a:t>
            </a:r>
            <a:r>
              <a:rPr lang="tr-TR" altLang="tr-TR" sz="2000">
                <a:cs typeface="Arial" panose="020B0604020202020204" pitchFamily="34" charset="0"/>
              </a:rPr>
              <a:t>3R</a:t>
            </a:r>
            <a:r>
              <a:rPr lang="tr-TR" altLang="tr-TR" sz="2000" baseline="-25000">
                <a:cs typeface="Arial" panose="020B0604020202020204" pitchFamily="34" charset="0"/>
              </a:rPr>
              <a:t>   </a:t>
            </a:r>
          </a:p>
          <a:p>
            <a:pPr>
              <a:buFont typeface="Wingdings" panose="05000000000000000000" pitchFamily="2" charset="2"/>
              <a:buNone/>
            </a:pPr>
            <a:endParaRPr lang="tr-TR" altLang="tr-TR" sz="2000" baseline="-25000">
              <a:cs typeface="Arial" panose="020B0604020202020204" pitchFamily="34" charset="0"/>
            </a:endParaRPr>
          </a:p>
          <a:p>
            <a:pPr>
              <a:buFont typeface="Wingdings" panose="05000000000000000000" pitchFamily="2" charset="2"/>
              <a:buNone/>
            </a:pPr>
            <a:endParaRPr lang="tr-TR" altLang="tr-TR" sz="2000"/>
          </a:p>
          <a:p>
            <a:pPr>
              <a:buFont typeface="Wingdings" panose="05000000000000000000" pitchFamily="2" charset="2"/>
              <a:buNone/>
            </a:pPr>
            <a:r>
              <a:rPr lang="tr-TR" altLang="tr-TR" sz="2000"/>
              <a:t>           m  </a:t>
            </a:r>
          </a:p>
          <a:p>
            <a:pPr>
              <a:buFont typeface="Wingdings" panose="05000000000000000000" pitchFamily="2" charset="2"/>
              <a:buNone/>
            </a:pPr>
            <a:r>
              <a:rPr lang="tr-TR" altLang="tr-TR" sz="2000"/>
              <a:t>                                    2L</a:t>
            </a:r>
          </a:p>
        </p:txBody>
      </p:sp>
      <p:sp>
        <p:nvSpPr>
          <p:cNvPr id="59397" name="Line 5"/>
          <p:cNvSpPr>
            <a:spLocks noChangeShapeType="1"/>
          </p:cNvSpPr>
          <p:nvPr/>
        </p:nvSpPr>
        <p:spPr bwMode="auto">
          <a:xfrm>
            <a:off x="7586664" y="3635375"/>
            <a:ext cx="194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398" name="Line 6"/>
          <p:cNvSpPr>
            <a:spLocks noChangeShapeType="1"/>
          </p:cNvSpPr>
          <p:nvPr/>
        </p:nvSpPr>
        <p:spPr bwMode="auto">
          <a:xfrm>
            <a:off x="7299325" y="4067175"/>
            <a:ext cx="19446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399" name="Line 7"/>
          <p:cNvSpPr>
            <a:spLocks noChangeShapeType="1"/>
          </p:cNvSpPr>
          <p:nvPr/>
        </p:nvSpPr>
        <p:spPr bwMode="auto">
          <a:xfrm>
            <a:off x="7010400" y="4572000"/>
            <a:ext cx="19446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0" name="Line 8"/>
          <p:cNvSpPr>
            <a:spLocks noChangeShapeType="1"/>
          </p:cNvSpPr>
          <p:nvPr/>
        </p:nvSpPr>
        <p:spPr bwMode="auto">
          <a:xfrm flipH="1">
            <a:off x="8955088" y="3635376"/>
            <a:ext cx="576262"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1" name="Line 9"/>
          <p:cNvSpPr>
            <a:spLocks noChangeShapeType="1"/>
          </p:cNvSpPr>
          <p:nvPr/>
        </p:nvSpPr>
        <p:spPr bwMode="auto">
          <a:xfrm flipH="1">
            <a:off x="7010401" y="3635376"/>
            <a:ext cx="576263"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2" name="Line 10"/>
          <p:cNvSpPr>
            <a:spLocks noChangeShapeType="1"/>
          </p:cNvSpPr>
          <p:nvPr/>
        </p:nvSpPr>
        <p:spPr bwMode="auto">
          <a:xfrm flipV="1">
            <a:off x="8307388" y="3203575"/>
            <a:ext cx="0"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3" name="Line 11"/>
          <p:cNvSpPr>
            <a:spLocks noChangeShapeType="1"/>
          </p:cNvSpPr>
          <p:nvPr/>
        </p:nvSpPr>
        <p:spPr bwMode="auto">
          <a:xfrm>
            <a:off x="7442200" y="3851275"/>
            <a:ext cx="1657350" cy="43180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4" name="Line 12"/>
          <p:cNvSpPr>
            <a:spLocks noChangeShapeType="1"/>
          </p:cNvSpPr>
          <p:nvPr/>
        </p:nvSpPr>
        <p:spPr bwMode="auto">
          <a:xfrm flipV="1">
            <a:off x="7442200" y="305911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5" name="Line 13"/>
          <p:cNvSpPr>
            <a:spLocks noChangeShapeType="1"/>
          </p:cNvSpPr>
          <p:nvPr/>
        </p:nvSpPr>
        <p:spPr bwMode="auto">
          <a:xfrm>
            <a:off x="9099550" y="3419476"/>
            <a:ext cx="0" cy="1584325"/>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6" name="Line 14"/>
          <p:cNvSpPr>
            <a:spLocks noChangeShapeType="1"/>
          </p:cNvSpPr>
          <p:nvPr/>
        </p:nvSpPr>
        <p:spPr bwMode="auto">
          <a:xfrm>
            <a:off x="7442200" y="3059114"/>
            <a:ext cx="1657350" cy="1944687"/>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7" name="Line 15"/>
          <p:cNvSpPr>
            <a:spLocks noChangeShapeType="1"/>
          </p:cNvSpPr>
          <p:nvPr/>
        </p:nvSpPr>
        <p:spPr bwMode="auto">
          <a:xfrm flipH="1">
            <a:off x="8307388" y="3419475"/>
            <a:ext cx="792162"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8" name="Line 16"/>
          <p:cNvSpPr>
            <a:spLocks noChangeShapeType="1"/>
          </p:cNvSpPr>
          <p:nvPr/>
        </p:nvSpPr>
        <p:spPr bwMode="auto">
          <a:xfrm flipH="1">
            <a:off x="7442200" y="4067175"/>
            <a:ext cx="865188" cy="6477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9" name="Oval 17"/>
          <p:cNvSpPr>
            <a:spLocks noChangeArrowheads="1"/>
          </p:cNvSpPr>
          <p:nvPr/>
        </p:nvSpPr>
        <p:spPr bwMode="auto">
          <a:xfrm>
            <a:off x="8234364" y="3995739"/>
            <a:ext cx="122237"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692786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34868A06-97EB-4EA9-9792-6D91E2302D9F}" type="slidenum">
              <a:rPr lang="tr-TR" altLang="tr-TR"/>
              <a:pPr/>
              <a:t>24</a:t>
            </a:fld>
            <a:endParaRPr lang="tr-TR" altLang="tr-TR"/>
          </a:p>
        </p:txBody>
      </p:sp>
      <p:sp>
        <p:nvSpPr>
          <p:cNvPr id="60418" name="Rectangle 2"/>
          <p:cNvSpPr>
            <a:spLocks noGrp="1" noChangeArrowheads="1"/>
          </p:cNvSpPr>
          <p:nvPr>
            <p:ph type="title"/>
          </p:nvPr>
        </p:nvSpPr>
        <p:spPr/>
        <p:txBody>
          <a:bodyPr/>
          <a:lstStyle/>
          <a:p>
            <a:endParaRPr lang="tr-TR" altLang="tr-TR"/>
          </a:p>
        </p:txBody>
      </p:sp>
      <p:sp>
        <p:nvSpPr>
          <p:cNvPr id="60419" name="Rectangle 3"/>
          <p:cNvSpPr>
            <a:spLocks noGrp="1" noChangeArrowheads="1"/>
          </p:cNvSpPr>
          <p:nvPr>
            <p:ph type="body" idx="1"/>
          </p:nvPr>
        </p:nvSpPr>
        <p:spPr/>
        <p:txBody>
          <a:bodyPr/>
          <a:lstStyle/>
          <a:p>
            <a:pPr>
              <a:lnSpc>
                <a:spcPct val="80000"/>
              </a:lnSpc>
            </a:pPr>
            <a:r>
              <a:rPr lang="tr-TR" altLang="tr-TR" sz="2000"/>
              <a:t>Şimdi kristal sınıflarını çıkarabiliriz. Bu çıkarmada prensip saf dönme eksenlerini ve bileşimlerini almak ve bunlara birde inversion merkezi veya uygun doğrultularda simetri düzlemi katmaktan ibarettir.</a:t>
            </a:r>
          </a:p>
          <a:p>
            <a:pPr>
              <a:lnSpc>
                <a:spcPct val="80000"/>
              </a:lnSpc>
            </a:pPr>
            <a:r>
              <a:rPr lang="tr-TR" altLang="tr-TR" sz="2000"/>
              <a:t>Daha önce 1,2,3,4,6 saf eksenleri ile 222, 322, 422, 622, 332, 432 eksen bileşiminin mümkün olduğunu biliyoruz. Şu halde ou bir tane kristal sınıfını bunlar oluşturur. Bu sınıflar sadece kongrüant (sağ) şekiller verir. Bu sınıflara i ve m in katılmasıyla bulunacak sınıflar ise enantiamorfik şekiller verir. Bu sınıflara i ve m katılmasıyla yine bu sınıflara daha önce yatığımız gibi inversionlu dönme eksenlerinin katılması aynı sonuçları verir. </a:t>
            </a:r>
          </a:p>
          <a:p>
            <a:pPr>
              <a:buFont typeface="Wingdings" panose="05000000000000000000" pitchFamily="2" charset="2"/>
              <a:buNone/>
            </a:pPr>
            <a:endParaRPr lang="tr-TR" altLang="tr-TR" sz="2000"/>
          </a:p>
        </p:txBody>
      </p:sp>
    </p:spTree>
    <p:extLst>
      <p:ext uri="{BB962C8B-B14F-4D97-AF65-F5344CB8AC3E}">
        <p14:creationId xmlns:p14="http://schemas.microsoft.com/office/powerpoint/2010/main" val="2647058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DF79E80A-4292-4518-BF66-7B2D4123054B}" type="slidenum">
              <a:rPr lang="tr-TR" altLang="tr-TR"/>
              <a:pPr/>
              <a:t>25</a:t>
            </a:fld>
            <a:endParaRPr lang="tr-TR" altLang="tr-TR"/>
          </a:p>
        </p:txBody>
      </p:sp>
      <p:sp>
        <p:nvSpPr>
          <p:cNvPr id="61442" name="Rectangle 2"/>
          <p:cNvSpPr>
            <a:spLocks noGrp="1" noChangeArrowheads="1"/>
          </p:cNvSpPr>
          <p:nvPr>
            <p:ph type="title"/>
          </p:nvPr>
        </p:nvSpPr>
        <p:spPr/>
        <p:txBody>
          <a:bodyPr/>
          <a:lstStyle/>
          <a:p>
            <a:endParaRPr lang="tr-TR" altLang="tr-TR"/>
          </a:p>
        </p:txBody>
      </p:sp>
      <p:sp>
        <p:nvSpPr>
          <p:cNvPr id="61443" name="Rectangle 3"/>
          <p:cNvSpPr>
            <a:spLocks noGrp="1" noChangeArrowheads="1"/>
          </p:cNvSpPr>
          <p:nvPr>
            <p:ph type="body" idx="1"/>
          </p:nvPr>
        </p:nvSpPr>
        <p:spPr/>
        <p:txBody>
          <a:bodyPr/>
          <a:lstStyle/>
          <a:p>
            <a:pPr>
              <a:lnSpc>
                <a:spcPct val="80000"/>
              </a:lnSpc>
            </a:pPr>
            <a:r>
              <a:rPr lang="tr-TR" altLang="tr-TR" sz="2000"/>
              <a:t>Schoenflies 1, 2, 3, 4, 6 sınıflarına dönme grupları C</a:t>
            </a:r>
            <a:r>
              <a:rPr lang="tr-TR" altLang="tr-TR" sz="2000" baseline="-25000"/>
              <a:t>n</a:t>
            </a:r>
            <a:r>
              <a:rPr lang="tr-TR" altLang="tr-TR" sz="2000"/>
              <a:t> adını verdi</a:t>
            </a:r>
          </a:p>
          <a:p>
            <a:pPr>
              <a:lnSpc>
                <a:spcPct val="80000"/>
              </a:lnSpc>
            </a:pPr>
            <a:r>
              <a:rPr lang="tr-TR" altLang="tr-TR" sz="2000"/>
              <a:t>222, 322, … sınıflarına da Dihedral (ikili) gruplar adını verdi.</a:t>
            </a:r>
          </a:p>
          <a:p>
            <a:pPr>
              <a:lnSpc>
                <a:spcPct val="80000"/>
              </a:lnSpc>
            </a:pPr>
            <a:r>
              <a:rPr lang="tr-TR" altLang="tr-TR" sz="2000"/>
              <a:t>S</a:t>
            </a:r>
            <a:r>
              <a:rPr lang="tr-TR" altLang="tr-TR" sz="2000" baseline="-25000"/>
              <a:t>n</a:t>
            </a:r>
            <a:r>
              <a:rPr lang="tr-TR" altLang="tr-TR" sz="2000"/>
              <a:t> ayrıcalıklı 4 grubudur.</a:t>
            </a:r>
          </a:p>
          <a:p>
            <a:pPr>
              <a:lnSpc>
                <a:spcPct val="80000"/>
              </a:lnSpc>
            </a:pPr>
            <a:r>
              <a:rPr lang="tr-TR" altLang="tr-TR" sz="2000"/>
              <a:t>C</a:t>
            </a:r>
            <a:r>
              <a:rPr lang="tr-TR" altLang="tr-TR" sz="2000" baseline="-25000"/>
              <a:t>nh</a:t>
            </a:r>
            <a:r>
              <a:rPr lang="tr-TR" altLang="tr-TR" sz="2000"/>
              <a:t> grupları: C</a:t>
            </a:r>
            <a:r>
              <a:rPr lang="tr-TR" altLang="tr-TR" sz="2000" baseline="-25000"/>
              <a:t>n</a:t>
            </a:r>
            <a:r>
              <a:rPr lang="tr-TR" altLang="tr-TR" sz="2000"/>
              <a:t> dönme eksenine bir yatay (horizontal) m eklemesiyle bulunur.</a:t>
            </a:r>
          </a:p>
          <a:p>
            <a:pPr>
              <a:lnSpc>
                <a:spcPct val="80000"/>
              </a:lnSpc>
            </a:pPr>
            <a:r>
              <a:rPr lang="tr-TR" altLang="tr-TR" sz="2000"/>
              <a:t>C</a:t>
            </a:r>
            <a:r>
              <a:rPr lang="tr-TR" altLang="tr-TR" sz="2000" baseline="-25000"/>
              <a:t>n</a:t>
            </a:r>
            <a:r>
              <a:rPr lang="tr-TR" altLang="tr-TR" sz="2000"/>
              <a:t> dönme eksenine düşey (vertical) yani eksene paralel m düzleminin eklenmesiyle C</a:t>
            </a:r>
            <a:r>
              <a:rPr lang="tr-TR" altLang="tr-TR" sz="2000" baseline="-25000"/>
              <a:t>nv</a:t>
            </a:r>
            <a:r>
              <a:rPr lang="tr-TR" altLang="tr-TR" sz="2000"/>
              <a:t>  elde edilir.</a:t>
            </a:r>
          </a:p>
          <a:p>
            <a:pPr>
              <a:buFont typeface="Wingdings" panose="05000000000000000000" pitchFamily="2" charset="2"/>
              <a:buNone/>
            </a:pPr>
            <a:endParaRPr lang="tr-TR" altLang="tr-TR"/>
          </a:p>
        </p:txBody>
      </p:sp>
    </p:spTree>
    <p:extLst>
      <p:ext uri="{BB962C8B-B14F-4D97-AF65-F5344CB8AC3E}">
        <p14:creationId xmlns:p14="http://schemas.microsoft.com/office/powerpoint/2010/main" val="321295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2135496C-FD85-4362-A211-8BE2D9567956}" type="slidenum">
              <a:rPr lang="tr-TR" altLang="tr-TR"/>
              <a:pPr/>
              <a:t>3</a:t>
            </a:fld>
            <a:endParaRPr lang="tr-TR" altLang="tr-TR"/>
          </a:p>
        </p:txBody>
      </p:sp>
      <p:sp>
        <p:nvSpPr>
          <p:cNvPr id="28674" name="Rectangle 2"/>
          <p:cNvSpPr>
            <a:spLocks noGrp="1" noChangeArrowheads="1"/>
          </p:cNvSpPr>
          <p:nvPr>
            <p:ph type="title"/>
          </p:nvPr>
        </p:nvSpPr>
        <p:spPr/>
        <p:txBody>
          <a:bodyPr/>
          <a:lstStyle/>
          <a:p>
            <a:endParaRPr lang="tr-TR" altLang="tr-TR" sz="3200"/>
          </a:p>
        </p:txBody>
      </p:sp>
      <p:sp>
        <p:nvSpPr>
          <p:cNvPr id="28675" name="Rectangle 3"/>
          <p:cNvSpPr>
            <a:spLocks noGrp="1" noChangeArrowheads="1"/>
          </p:cNvSpPr>
          <p:nvPr>
            <p:ph type="body" idx="1"/>
          </p:nvPr>
        </p:nvSpPr>
        <p:spPr/>
        <p:txBody>
          <a:bodyPr/>
          <a:lstStyle/>
          <a:p>
            <a:r>
              <a:rPr lang="tr-TR" altLang="tr-TR"/>
              <a:t>P ve L ile kürenin merkezi o noktasından geçen düzlemin küre ile ara kesiti bir büyük çemberdir.bu çemberin o dan geçen kutup kutup doğrusu OC olsun. OC, L noktasını bir </a:t>
            </a:r>
            <a:r>
              <a:rPr lang="el-GR" altLang="tr-TR">
                <a:cs typeface="Arial" panose="020B0604020202020204" pitchFamily="34" charset="0"/>
              </a:rPr>
              <a:t>γ</a:t>
            </a:r>
            <a:r>
              <a:rPr lang="tr-TR" altLang="tr-TR">
                <a:cs typeface="Arial" panose="020B0604020202020204" pitchFamily="34" charset="0"/>
              </a:rPr>
              <a:t> açısı kadar döndürerek tekrar P ye getirir. Şu halde OC bir C</a:t>
            </a:r>
            <a:r>
              <a:rPr lang="el-GR" altLang="tr-TR">
                <a:cs typeface="Arial" panose="020B0604020202020204" pitchFamily="34" charset="0"/>
              </a:rPr>
              <a:t>γ</a:t>
            </a:r>
            <a:r>
              <a:rPr lang="tr-TR" altLang="tr-TR">
                <a:cs typeface="Arial" panose="020B0604020202020204" pitchFamily="34" charset="0"/>
              </a:rPr>
              <a:t> dönme eksenidir. </a:t>
            </a:r>
            <a:r>
              <a:rPr lang="tr-TR" altLang="tr-TR"/>
              <a:t>A</a:t>
            </a:r>
            <a:r>
              <a:rPr lang="el-GR" altLang="tr-TR" baseline="-25000">
                <a:cs typeface="Arial" panose="020B0604020202020204" pitchFamily="34" charset="0"/>
              </a:rPr>
              <a:t>α</a:t>
            </a:r>
            <a:r>
              <a:rPr lang="tr-TR" altLang="tr-TR" baseline="-25000">
                <a:cs typeface="Arial" panose="020B0604020202020204" pitchFamily="34" charset="0"/>
              </a:rPr>
              <a:t> </a:t>
            </a:r>
            <a:r>
              <a:rPr lang="tr-TR" altLang="tr-TR">
                <a:cs typeface="Arial" panose="020B0604020202020204" pitchFamily="34" charset="0"/>
              </a:rPr>
              <a:t>.</a:t>
            </a:r>
            <a:r>
              <a:rPr lang="tr-TR" altLang="tr-TR" baseline="-25000">
                <a:cs typeface="Arial" panose="020B0604020202020204" pitchFamily="34" charset="0"/>
              </a:rPr>
              <a:t> </a:t>
            </a:r>
            <a:r>
              <a:rPr lang="tr-TR" altLang="tr-TR">
                <a:cs typeface="Arial" panose="020B0604020202020204" pitchFamily="34" charset="0"/>
              </a:rPr>
              <a:t>B</a:t>
            </a:r>
            <a:r>
              <a:rPr lang="el-GR" altLang="tr-TR" baseline="-25000">
                <a:cs typeface="Arial" panose="020B0604020202020204" pitchFamily="34" charset="0"/>
              </a:rPr>
              <a:t>β</a:t>
            </a:r>
            <a:r>
              <a:rPr lang="tr-TR" altLang="tr-TR" baseline="-25000">
                <a:cs typeface="Arial" panose="020B0604020202020204" pitchFamily="34" charset="0"/>
              </a:rPr>
              <a:t> </a:t>
            </a:r>
            <a:r>
              <a:rPr lang="tr-TR" altLang="tr-TR">
                <a:cs typeface="Arial" panose="020B0604020202020204" pitchFamily="34" charset="0"/>
              </a:rPr>
              <a:t>= C</a:t>
            </a:r>
            <a:r>
              <a:rPr lang="he-IL" altLang="tr-TR">
                <a:cs typeface="Arial" panose="020B0604020202020204" pitchFamily="34" charset="0"/>
              </a:rPr>
              <a:t>ַ</a:t>
            </a:r>
            <a:r>
              <a:rPr lang="el-GR" altLang="tr-TR">
                <a:cs typeface="Arial" panose="020B0604020202020204" pitchFamily="34" charset="0"/>
              </a:rPr>
              <a:t>γ</a:t>
            </a:r>
            <a:r>
              <a:rPr lang="tr-TR" altLang="tr-TR"/>
              <a:t> ya da         A</a:t>
            </a:r>
            <a:r>
              <a:rPr lang="el-GR" altLang="tr-TR" baseline="-25000">
                <a:cs typeface="Arial" panose="020B0604020202020204" pitchFamily="34" charset="0"/>
              </a:rPr>
              <a:t>α</a:t>
            </a:r>
            <a:r>
              <a:rPr lang="tr-TR" altLang="tr-TR" baseline="-25000">
                <a:cs typeface="Arial" panose="020B0604020202020204" pitchFamily="34" charset="0"/>
              </a:rPr>
              <a:t> </a:t>
            </a:r>
            <a:r>
              <a:rPr lang="tr-TR" altLang="tr-TR">
                <a:cs typeface="Arial" panose="020B0604020202020204" pitchFamily="34" charset="0"/>
              </a:rPr>
              <a:t>.</a:t>
            </a:r>
            <a:r>
              <a:rPr lang="tr-TR" altLang="tr-TR"/>
              <a:t> B</a:t>
            </a:r>
            <a:r>
              <a:rPr lang="el-GR" altLang="tr-TR" baseline="-25000">
                <a:cs typeface="Arial" panose="020B0604020202020204" pitchFamily="34" charset="0"/>
              </a:rPr>
              <a:t>β</a:t>
            </a:r>
            <a:r>
              <a:rPr lang="tr-TR" altLang="tr-TR" baseline="-25000">
                <a:cs typeface="Arial" panose="020B0604020202020204" pitchFamily="34" charset="0"/>
              </a:rPr>
              <a:t> </a:t>
            </a:r>
            <a:r>
              <a:rPr lang="tr-TR" altLang="tr-TR">
                <a:cs typeface="Arial" panose="020B0604020202020204" pitchFamily="34" charset="0"/>
              </a:rPr>
              <a:t>.C</a:t>
            </a:r>
            <a:r>
              <a:rPr lang="el-GR" altLang="tr-TR">
                <a:cs typeface="Arial" panose="020B0604020202020204" pitchFamily="34" charset="0"/>
              </a:rPr>
              <a:t>γ</a:t>
            </a:r>
            <a:r>
              <a:rPr lang="tr-TR" altLang="tr-TR">
                <a:cs typeface="Arial" panose="020B0604020202020204" pitchFamily="34" charset="0"/>
              </a:rPr>
              <a:t> = 1 grup bileşimini verir. </a:t>
            </a:r>
            <a:endParaRPr lang="tr-TR" altLang="tr-TR"/>
          </a:p>
        </p:txBody>
      </p:sp>
    </p:spTree>
    <p:extLst>
      <p:ext uri="{BB962C8B-B14F-4D97-AF65-F5344CB8AC3E}">
        <p14:creationId xmlns:p14="http://schemas.microsoft.com/office/powerpoint/2010/main" val="1577989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07C06BAD-976B-4811-9662-56157769869D}" type="slidenum">
              <a:rPr lang="tr-TR" altLang="tr-TR"/>
              <a:pPr/>
              <a:t>4</a:t>
            </a:fld>
            <a:endParaRPr lang="tr-TR" altLang="tr-TR"/>
          </a:p>
        </p:txBody>
      </p:sp>
      <p:sp>
        <p:nvSpPr>
          <p:cNvPr id="29698" name="Rectangle 2"/>
          <p:cNvSpPr>
            <a:spLocks noGrp="1" noChangeArrowheads="1"/>
          </p:cNvSpPr>
          <p:nvPr>
            <p:ph type="title"/>
          </p:nvPr>
        </p:nvSpPr>
        <p:spPr/>
        <p:txBody>
          <a:bodyPr/>
          <a:lstStyle/>
          <a:p>
            <a:endParaRPr lang="tr-TR" altLang="tr-TR"/>
          </a:p>
        </p:txBody>
      </p:sp>
      <p:sp>
        <p:nvSpPr>
          <p:cNvPr id="29699" name="Rectangle 3"/>
          <p:cNvSpPr>
            <a:spLocks noGrp="1" noChangeArrowheads="1"/>
          </p:cNvSpPr>
          <p:nvPr>
            <p:ph type="body" idx="1"/>
          </p:nvPr>
        </p:nvSpPr>
        <p:spPr/>
        <p:txBody>
          <a:bodyPr/>
          <a:lstStyle/>
          <a:p>
            <a:pPr>
              <a:lnSpc>
                <a:spcPct val="80000"/>
              </a:lnSpc>
            </a:pPr>
            <a:r>
              <a:rPr lang="tr-TR" altLang="tr-TR" sz="2400"/>
              <a:t>A</a:t>
            </a:r>
            <a:r>
              <a:rPr lang="el-GR" altLang="tr-TR" sz="2400" baseline="-25000">
                <a:cs typeface="Arial" panose="020B0604020202020204" pitchFamily="34" charset="0"/>
              </a:rPr>
              <a:t>α</a:t>
            </a:r>
            <a:r>
              <a:rPr lang="tr-TR" altLang="tr-TR" sz="2400"/>
              <a:t>, B</a:t>
            </a:r>
            <a:r>
              <a:rPr lang="el-GR" altLang="tr-TR" sz="2400" baseline="-25000">
                <a:cs typeface="Arial" panose="020B0604020202020204" pitchFamily="34" charset="0"/>
              </a:rPr>
              <a:t>β</a:t>
            </a:r>
            <a:r>
              <a:rPr lang="tr-TR" altLang="tr-TR" sz="2400">
                <a:cs typeface="Arial" panose="020B0604020202020204" pitchFamily="34" charset="0"/>
              </a:rPr>
              <a:t> ve C</a:t>
            </a:r>
            <a:r>
              <a:rPr lang="el-GR" altLang="tr-TR" sz="2400">
                <a:cs typeface="Arial" panose="020B0604020202020204" pitchFamily="34" charset="0"/>
              </a:rPr>
              <a:t>γ</a:t>
            </a:r>
            <a:r>
              <a:rPr lang="tr-TR" altLang="tr-TR" sz="2400">
                <a:cs typeface="Arial" panose="020B0604020202020204" pitchFamily="34" charset="0"/>
              </a:rPr>
              <a:t> aynı türden veya farklı türden eksenler olabilirler. Hangi türden eksenlerin bileşimi mümkündür ve kaç tane bileşim elde ederiz? Bunun için </a:t>
            </a:r>
            <a:r>
              <a:rPr lang="el-GR" altLang="tr-TR" sz="2400">
                <a:cs typeface="Arial" panose="020B0604020202020204" pitchFamily="34" charset="0"/>
              </a:rPr>
              <a:t>α</a:t>
            </a:r>
            <a:r>
              <a:rPr lang="tr-TR" altLang="tr-TR" sz="2400">
                <a:cs typeface="Arial" panose="020B0604020202020204" pitchFamily="34" charset="0"/>
              </a:rPr>
              <a:t>, </a:t>
            </a:r>
            <a:r>
              <a:rPr lang="el-GR" altLang="tr-TR" sz="2400">
                <a:cs typeface="Arial" panose="020B0604020202020204" pitchFamily="34" charset="0"/>
              </a:rPr>
              <a:t>β</a:t>
            </a:r>
            <a:r>
              <a:rPr lang="tr-TR" altLang="tr-TR" sz="2400">
                <a:cs typeface="Arial" panose="020B0604020202020204" pitchFamily="34" charset="0"/>
              </a:rPr>
              <a:t> ve </a:t>
            </a:r>
            <a:r>
              <a:rPr lang="el-GR" altLang="tr-TR" sz="2400">
                <a:cs typeface="Arial" panose="020B0604020202020204" pitchFamily="34" charset="0"/>
              </a:rPr>
              <a:t>γ</a:t>
            </a:r>
            <a:r>
              <a:rPr lang="tr-TR" altLang="tr-TR" sz="2400">
                <a:cs typeface="Arial" panose="020B0604020202020204" pitchFamily="34" charset="0"/>
              </a:rPr>
              <a:t> dönme açıları o şekilde olmalıdır ki,                 </a:t>
            </a:r>
          </a:p>
          <a:p>
            <a:pPr>
              <a:lnSpc>
                <a:spcPct val="80000"/>
              </a:lnSpc>
            </a:pPr>
            <a:r>
              <a:rPr lang="tr-TR" altLang="tr-TR" sz="2400">
                <a:cs typeface="Arial" panose="020B0604020202020204" pitchFamily="34" charset="0"/>
              </a:rPr>
              <a:t>Cosw =</a:t>
            </a:r>
            <a:r>
              <a:rPr lang="tr-TR" altLang="tr-TR" sz="2400" u="sng">
                <a:cs typeface="Arial" panose="020B0604020202020204" pitchFamily="34" charset="0"/>
              </a:rPr>
              <a:t>cos</a:t>
            </a:r>
            <a:r>
              <a:rPr lang="el-GR" altLang="tr-TR" sz="2400" u="sng">
                <a:cs typeface="Arial" panose="020B0604020202020204" pitchFamily="34" charset="0"/>
              </a:rPr>
              <a:t>γ</a:t>
            </a:r>
            <a:r>
              <a:rPr lang="tr-TR" altLang="tr-TR" sz="2400" u="sng">
                <a:cs typeface="Arial" panose="020B0604020202020204" pitchFamily="34" charset="0"/>
              </a:rPr>
              <a:t>/2+cos</a:t>
            </a:r>
            <a:r>
              <a:rPr lang="el-GR" altLang="tr-TR" sz="2400" u="sng">
                <a:cs typeface="Arial" panose="020B0604020202020204" pitchFamily="34" charset="0"/>
              </a:rPr>
              <a:t>α</a:t>
            </a:r>
            <a:r>
              <a:rPr lang="tr-TR" altLang="tr-TR" sz="2400" u="sng">
                <a:cs typeface="Arial" panose="020B0604020202020204" pitchFamily="34" charset="0"/>
              </a:rPr>
              <a:t>/2+cos</a:t>
            </a:r>
            <a:r>
              <a:rPr lang="el-GR" altLang="tr-TR" sz="2400" u="sng">
                <a:cs typeface="Arial" panose="020B0604020202020204" pitchFamily="34" charset="0"/>
              </a:rPr>
              <a:t>β</a:t>
            </a:r>
            <a:r>
              <a:rPr lang="tr-TR" altLang="tr-TR" sz="2400" u="sng">
                <a:cs typeface="Arial" panose="020B0604020202020204" pitchFamily="34" charset="0"/>
              </a:rPr>
              <a:t>/2</a:t>
            </a:r>
            <a:endParaRPr lang="el-GR" altLang="tr-TR" sz="2400">
              <a:cs typeface="Arial" panose="020B0604020202020204" pitchFamily="34" charset="0"/>
            </a:endParaRPr>
          </a:p>
          <a:p>
            <a:pPr>
              <a:lnSpc>
                <a:spcPct val="80000"/>
              </a:lnSpc>
              <a:buFont typeface="Wingdings" panose="05000000000000000000" pitchFamily="2" charset="2"/>
              <a:buNone/>
            </a:pPr>
            <a:r>
              <a:rPr lang="tr-TR" altLang="tr-TR" sz="2400">
                <a:cs typeface="Arial" panose="020B0604020202020204" pitchFamily="34" charset="0"/>
              </a:rPr>
              <a:t>                     sin</a:t>
            </a:r>
            <a:r>
              <a:rPr lang="el-GR" altLang="tr-TR" sz="2400">
                <a:cs typeface="Arial" panose="020B0604020202020204" pitchFamily="34" charset="0"/>
              </a:rPr>
              <a:t>α</a:t>
            </a:r>
            <a:r>
              <a:rPr lang="tr-TR" altLang="tr-TR" sz="2400">
                <a:cs typeface="Arial" panose="020B0604020202020204" pitchFamily="34" charset="0"/>
              </a:rPr>
              <a:t>/2 . sin </a:t>
            </a:r>
            <a:r>
              <a:rPr lang="el-GR" altLang="tr-TR" sz="2400">
                <a:cs typeface="Arial" panose="020B0604020202020204" pitchFamily="34" charset="0"/>
              </a:rPr>
              <a:t>β</a:t>
            </a:r>
            <a:r>
              <a:rPr lang="tr-TR" altLang="tr-TR" sz="2400">
                <a:cs typeface="Arial" panose="020B0604020202020204" pitchFamily="34" charset="0"/>
              </a:rPr>
              <a:t>/2</a:t>
            </a:r>
          </a:p>
          <a:p>
            <a:pPr>
              <a:lnSpc>
                <a:spcPct val="80000"/>
              </a:lnSpc>
              <a:buFont typeface="Wingdings" panose="05000000000000000000" pitchFamily="2" charset="2"/>
              <a:buNone/>
            </a:pPr>
            <a:r>
              <a:rPr lang="tr-TR" altLang="tr-TR" sz="2400">
                <a:cs typeface="Arial" panose="020B0604020202020204" pitchFamily="34" charset="0"/>
              </a:rPr>
              <a:t>   Cosv =</a:t>
            </a:r>
            <a:r>
              <a:rPr lang="tr-TR" altLang="tr-TR" sz="2400" u="sng">
                <a:cs typeface="Arial" panose="020B0604020202020204" pitchFamily="34" charset="0"/>
              </a:rPr>
              <a:t>cos</a:t>
            </a:r>
            <a:r>
              <a:rPr lang="el-GR" altLang="tr-TR" sz="2400" u="sng">
                <a:cs typeface="Arial" panose="020B0604020202020204" pitchFamily="34" charset="0"/>
              </a:rPr>
              <a:t>β</a:t>
            </a:r>
            <a:r>
              <a:rPr lang="tr-TR" altLang="tr-TR" sz="2400" u="sng">
                <a:cs typeface="Arial" panose="020B0604020202020204" pitchFamily="34" charset="0"/>
              </a:rPr>
              <a:t>/2+cos</a:t>
            </a:r>
            <a:r>
              <a:rPr lang="el-GR" altLang="tr-TR" sz="2400" u="sng">
                <a:cs typeface="Arial" panose="020B0604020202020204" pitchFamily="34" charset="0"/>
              </a:rPr>
              <a:t>α</a:t>
            </a:r>
            <a:r>
              <a:rPr lang="tr-TR" altLang="tr-TR" sz="2400" u="sng">
                <a:cs typeface="Arial" panose="020B0604020202020204" pitchFamily="34" charset="0"/>
              </a:rPr>
              <a:t>/2cos</a:t>
            </a:r>
            <a:r>
              <a:rPr lang="el-GR" altLang="tr-TR" sz="2400" u="sng">
                <a:cs typeface="Arial" panose="020B0604020202020204" pitchFamily="34" charset="0"/>
              </a:rPr>
              <a:t>γ</a:t>
            </a:r>
            <a:r>
              <a:rPr lang="tr-TR" altLang="tr-TR" sz="2400" u="sng">
                <a:cs typeface="Arial" panose="020B0604020202020204" pitchFamily="34" charset="0"/>
              </a:rPr>
              <a:t>/2</a:t>
            </a:r>
          </a:p>
          <a:p>
            <a:pPr>
              <a:lnSpc>
                <a:spcPct val="80000"/>
              </a:lnSpc>
              <a:buFont typeface="Wingdings" panose="05000000000000000000" pitchFamily="2" charset="2"/>
              <a:buNone/>
            </a:pPr>
            <a:r>
              <a:rPr lang="tr-TR" altLang="tr-TR" sz="2400">
                <a:cs typeface="Arial" panose="020B0604020202020204" pitchFamily="34" charset="0"/>
              </a:rPr>
              <a:t>                     sin</a:t>
            </a:r>
            <a:r>
              <a:rPr lang="el-GR" altLang="tr-TR" sz="2400">
                <a:cs typeface="Arial" panose="020B0604020202020204" pitchFamily="34" charset="0"/>
              </a:rPr>
              <a:t>α</a:t>
            </a:r>
            <a:r>
              <a:rPr lang="tr-TR" altLang="tr-TR" sz="2400">
                <a:cs typeface="Arial" panose="020B0604020202020204" pitchFamily="34" charset="0"/>
              </a:rPr>
              <a:t>/2 . sin</a:t>
            </a:r>
            <a:r>
              <a:rPr lang="el-GR" altLang="tr-TR" sz="2400">
                <a:cs typeface="Arial" panose="020B0604020202020204" pitchFamily="34" charset="0"/>
              </a:rPr>
              <a:t>γ</a:t>
            </a:r>
            <a:r>
              <a:rPr lang="tr-TR" altLang="tr-TR" sz="2400">
                <a:cs typeface="Arial" panose="020B0604020202020204" pitchFamily="34" charset="0"/>
              </a:rPr>
              <a:t>/2</a:t>
            </a:r>
          </a:p>
          <a:p>
            <a:pPr>
              <a:lnSpc>
                <a:spcPct val="80000"/>
              </a:lnSpc>
              <a:buFont typeface="Wingdings" panose="05000000000000000000" pitchFamily="2" charset="2"/>
              <a:buNone/>
            </a:pPr>
            <a:r>
              <a:rPr lang="tr-TR" altLang="tr-TR" sz="2400">
                <a:cs typeface="Arial" panose="020B0604020202020204" pitchFamily="34" charset="0"/>
              </a:rPr>
              <a:t>   Cosu =</a:t>
            </a:r>
            <a:r>
              <a:rPr lang="tr-TR" altLang="tr-TR" sz="2400" u="sng">
                <a:cs typeface="Arial" panose="020B0604020202020204" pitchFamily="34" charset="0"/>
              </a:rPr>
              <a:t>cos</a:t>
            </a:r>
            <a:r>
              <a:rPr lang="el-GR" altLang="tr-TR" sz="2400" u="sng">
                <a:cs typeface="Arial" panose="020B0604020202020204" pitchFamily="34" charset="0"/>
              </a:rPr>
              <a:t>α</a:t>
            </a:r>
            <a:r>
              <a:rPr lang="tr-TR" altLang="tr-TR" sz="2400" u="sng">
                <a:cs typeface="Arial" panose="020B0604020202020204" pitchFamily="34" charset="0"/>
              </a:rPr>
              <a:t>/2+cos</a:t>
            </a:r>
            <a:r>
              <a:rPr lang="el-GR" altLang="tr-TR" sz="2400" u="sng">
                <a:cs typeface="Arial" panose="020B0604020202020204" pitchFamily="34" charset="0"/>
              </a:rPr>
              <a:t>β</a:t>
            </a:r>
            <a:r>
              <a:rPr lang="tr-TR" altLang="tr-TR" sz="2400" u="sng">
                <a:cs typeface="Arial" panose="020B0604020202020204" pitchFamily="34" charset="0"/>
              </a:rPr>
              <a:t>/2cos</a:t>
            </a:r>
            <a:r>
              <a:rPr lang="el-GR" altLang="tr-TR" sz="2400" u="sng">
                <a:cs typeface="Arial" panose="020B0604020202020204" pitchFamily="34" charset="0"/>
              </a:rPr>
              <a:t>γ</a:t>
            </a:r>
            <a:r>
              <a:rPr lang="tr-TR" altLang="tr-TR" sz="2400" u="sng">
                <a:cs typeface="Arial" panose="020B0604020202020204" pitchFamily="34" charset="0"/>
              </a:rPr>
              <a:t>/2</a:t>
            </a:r>
            <a:r>
              <a:rPr lang="tr-TR" altLang="tr-TR" sz="2400">
                <a:cs typeface="Arial" panose="020B0604020202020204" pitchFamily="34" charset="0"/>
              </a:rPr>
              <a:t>  </a:t>
            </a:r>
          </a:p>
          <a:p>
            <a:pPr>
              <a:lnSpc>
                <a:spcPct val="80000"/>
              </a:lnSpc>
              <a:buFont typeface="Wingdings" panose="05000000000000000000" pitchFamily="2" charset="2"/>
              <a:buNone/>
            </a:pPr>
            <a:r>
              <a:rPr lang="tr-TR" altLang="tr-TR" sz="2400">
                <a:cs typeface="Arial" panose="020B0604020202020204" pitchFamily="34" charset="0"/>
              </a:rPr>
              <a:t>                     sin</a:t>
            </a:r>
            <a:r>
              <a:rPr lang="el-GR" altLang="tr-TR" sz="2400">
                <a:cs typeface="Arial" panose="020B0604020202020204" pitchFamily="34" charset="0"/>
              </a:rPr>
              <a:t>β</a:t>
            </a:r>
            <a:r>
              <a:rPr lang="tr-TR" altLang="tr-TR" sz="2400">
                <a:cs typeface="Arial" panose="020B0604020202020204" pitchFamily="34" charset="0"/>
              </a:rPr>
              <a:t>/2 . sin</a:t>
            </a:r>
            <a:r>
              <a:rPr lang="el-GR" altLang="tr-TR" sz="2400">
                <a:cs typeface="Arial" panose="020B0604020202020204" pitchFamily="34" charset="0"/>
              </a:rPr>
              <a:t>γ</a:t>
            </a:r>
            <a:r>
              <a:rPr lang="tr-TR" altLang="tr-TR" sz="2400">
                <a:cs typeface="Arial" panose="020B0604020202020204" pitchFamily="34" charset="0"/>
              </a:rPr>
              <a:t>/2</a:t>
            </a:r>
            <a:endParaRPr lang="tr-TR" altLang="tr-TR"/>
          </a:p>
        </p:txBody>
      </p:sp>
    </p:spTree>
    <p:extLst>
      <p:ext uri="{BB962C8B-B14F-4D97-AF65-F5344CB8AC3E}">
        <p14:creationId xmlns:p14="http://schemas.microsoft.com/office/powerpoint/2010/main" val="409882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6"/>
          <p:cNvSpPr>
            <a:spLocks noGrp="1"/>
          </p:cNvSpPr>
          <p:nvPr>
            <p:ph type="sldNum" sz="quarter" idx="12"/>
          </p:nvPr>
        </p:nvSpPr>
        <p:spPr/>
        <p:txBody>
          <a:bodyPr/>
          <a:lstStyle/>
          <a:p>
            <a:fld id="{2DBD897F-51E6-4BDD-B200-853EBA81D00A}" type="slidenum">
              <a:rPr lang="tr-TR" altLang="tr-TR"/>
              <a:pPr/>
              <a:t>5</a:t>
            </a:fld>
            <a:endParaRPr lang="tr-TR" altLang="tr-TR"/>
          </a:p>
        </p:txBody>
      </p:sp>
      <p:sp>
        <p:nvSpPr>
          <p:cNvPr id="30722" name="Rectangle 2"/>
          <p:cNvSpPr>
            <a:spLocks noGrp="1" noChangeArrowheads="1"/>
          </p:cNvSpPr>
          <p:nvPr>
            <p:ph type="title"/>
          </p:nvPr>
        </p:nvSpPr>
        <p:spPr/>
        <p:txBody>
          <a:bodyPr/>
          <a:lstStyle/>
          <a:p>
            <a:endParaRPr lang="tr-TR" altLang="tr-TR"/>
          </a:p>
        </p:txBody>
      </p:sp>
      <p:sp>
        <p:nvSpPr>
          <p:cNvPr id="30723" name="Rectangle 3"/>
          <p:cNvSpPr>
            <a:spLocks noGrp="1" noChangeArrowheads="1"/>
          </p:cNvSpPr>
          <p:nvPr>
            <p:ph type="body" sz="half" idx="1"/>
          </p:nvPr>
        </p:nvSpPr>
        <p:spPr/>
        <p:txBody>
          <a:bodyPr/>
          <a:lstStyle/>
          <a:p>
            <a:r>
              <a:rPr lang="tr-TR" altLang="tr-TR" sz="2400"/>
              <a:t>bağıntıları gerçekleşsin. Burada w, A</a:t>
            </a:r>
            <a:r>
              <a:rPr lang="el-GR" altLang="tr-TR" sz="2400" baseline="-25000">
                <a:cs typeface="Arial" panose="020B0604020202020204" pitchFamily="34" charset="0"/>
              </a:rPr>
              <a:t>α</a:t>
            </a:r>
            <a:r>
              <a:rPr lang="tr-TR" altLang="tr-TR" sz="2400">
                <a:cs typeface="Arial" panose="020B0604020202020204" pitchFamily="34" charset="0"/>
              </a:rPr>
              <a:t> ile </a:t>
            </a:r>
            <a:r>
              <a:rPr lang="tr-TR" altLang="tr-TR" sz="2400"/>
              <a:t>B</a:t>
            </a:r>
            <a:r>
              <a:rPr lang="el-GR" altLang="tr-TR" sz="2400" baseline="-25000">
                <a:cs typeface="Arial" panose="020B0604020202020204" pitchFamily="34" charset="0"/>
              </a:rPr>
              <a:t>β</a:t>
            </a:r>
            <a:r>
              <a:rPr lang="tr-TR" altLang="tr-TR" sz="2400">
                <a:cs typeface="Arial" panose="020B0604020202020204" pitchFamily="34" charset="0"/>
              </a:rPr>
              <a:t> eksenleri arasındaki açıyı, v </a:t>
            </a:r>
            <a:r>
              <a:rPr lang="tr-TR" altLang="tr-TR" sz="2400"/>
              <a:t>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cs typeface="Arial" panose="020B0604020202020204" pitchFamily="34" charset="0"/>
              </a:rPr>
              <a:t>ile C</a:t>
            </a:r>
            <a:r>
              <a:rPr lang="el-GR" altLang="tr-TR" sz="2400">
                <a:cs typeface="Arial" panose="020B0604020202020204" pitchFamily="34" charset="0"/>
              </a:rPr>
              <a:t>γ</a:t>
            </a:r>
            <a:r>
              <a:rPr lang="tr-TR" altLang="tr-TR" sz="2400">
                <a:cs typeface="Arial" panose="020B0604020202020204" pitchFamily="34" charset="0"/>
              </a:rPr>
              <a:t> arasındaki açıyı, u, </a:t>
            </a:r>
            <a:r>
              <a:rPr lang="tr-TR" altLang="tr-TR" sz="2400"/>
              <a:t>B</a:t>
            </a:r>
            <a:r>
              <a:rPr lang="el-GR" altLang="tr-TR" sz="2400" baseline="-25000">
                <a:cs typeface="Arial" panose="020B0604020202020204" pitchFamily="34" charset="0"/>
              </a:rPr>
              <a:t>β</a:t>
            </a:r>
            <a:r>
              <a:rPr lang="tr-TR" altLang="tr-TR" sz="2400">
                <a:cs typeface="Arial" panose="020B0604020202020204" pitchFamily="34" charset="0"/>
              </a:rPr>
              <a:t> ile C</a:t>
            </a:r>
            <a:r>
              <a:rPr lang="el-GR" altLang="tr-TR" sz="2400">
                <a:cs typeface="Arial" panose="020B0604020202020204" pitchFamily="34" charset="0"/>
              </a:rPr>
              <a:t>γ</a:t>
            </a:r>
            <a:r>
              <a:rPr lang="tr-TR" altLang="tr-TR" sz="2400">
                <a:cs typeface="Arial" panose="020B0604020202020204" pitchFamily="34" charset="0"/>
              </a:rPr>
              <a:t> arasındaki açıyı gösterir.</a:t>
            </a:r>
            <a:endParaRPr lang="el-GR" altLang="tr-TR" sz="2400">
              <a:cs typeface="Arial" panose="020B0604020202020204" pitchFamily="34" charset="0"/>
            </a:endParaRPr>
          </a:p>
          <a:p>
            <a:pPr>
              <a:buFont typeface="Wingdings" panose="05000000000000000000" pitchFamily="2" charset="2"/>
              <a:buNone/>
            </a:pPr>
            <a:endParaRPr lang="tr-TR" altLang="tr-TR" sz="2400"/>
          </a:p>
        </p:txBody>
      </p:sp>
      <p:sp>
        <p:nvSpPr>
          <p:cNvPr id="30724" name="Rectangle 4"/>
          <p:cNvSpPr>
            <a:spLocks noGrp="1" noChangeArrowheads="1"/>
          </p:cNvSpPr>
          <p:nvPr>
            <p:ph type="body" sz="half" idx="2"/>
          </p:nvPr>
        </p:nvSpPr>
        <p:spPr/>
        <p:txBody>
          <a:bodyPr/>
          <a:lstStyle/>
          <a:p>
            <a:pPr>
              <a:buFont typeface="Wingdings" panose="05000000000000000000" pitchFamily="2" charset="2"/>
              <a:buNone/>
            </a:pPr>
            <a:r>
              <a:rPr lang="tr-TR" altLang="tr-TR" sz="2400"/>
              <a:t>   B</a:t>
            </a:r>
            <a:r>
              <a:rPr lang="el-GR" altLang="tr-TR" sz="2400" baseline="-25000">
                <a:cs typeface="Arial" panose="020B0604020202020204" pitchFamily="34" charset="0"/>
              </a:rPr>
              <a:t>β </a:t>
            </a:r>
            <a:r>
              <a:rPr lang="tr-TR" altLang="tr-TR" sz="2400" baseline="-25000">
                <a:cs typeface="Arial" panose="020B0604020202020204" pitchFamily="34" charset="0"/>
              </a:rPr>
              <a:t>         </a:t>
            </a:r>
            <a:r>
              <a:rPr lang="tr-TR" altLang="tr-TR" sz="2400"/>
              <a:t>A</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cs typeface="Arial" panose="020B0604020202020204" pitchFamily="34" charset="0"/>
              </a:rPr>
              <a:t> C</a:t>
            </a:r>
            <a:r>
              <a:rPr lang="el-GR" altLang="tr-TR" sz="2400">
                <a:cs typeface="Arial" panose="020B0604020202020204" pitchFamily="34" charset="0"/>
              </a:rPr>
              <a:t>γ</a:t>
            </a:r>
            <a:r>
              <a:rPr lang="tr-TR" altLang="tr-TR" sz="2400">
                <a:cs typeface="Arial" panose="020B0604020202020204" pitchFamily="34" charset="0"/>
              </a:rPr>
              <a:t> </a:t>
            </a:r>
          </a:p>
          <a:p>
            <a:pPr>
              <a:buFont typeface="Wingdings" panose="05000000000000000000" pitchFamily="2" charset="2"/>
              <a:buNone/>
            </a:pPr>
            <a:endParaRPr lang="tr-TR" altLang="tr-TR" sz="2400">
              <a:cs typeface="Arial" panose="020B0604020202020204" pitchFamily="34" charset="0"/>
            </a:endParaRPr>
          </a:p>
          <a:p>
            <a:pPr>
              <a:buFont typeface="Wingdings" panose="05000000000000000000" pitchFamily="2" charset="2"/>
              <a:buNone/>
            </a:pPr>
            <a:r>
              <a:rPr lang="tr-TR" altLang="tr-TR" sz="2400">
                <a:cs typeface="Arial" panose="020B0604020202020204" pitchFamily="34" charset="0"/>
              </a:rPr>
              <a:t>                u</a:t>
            </a:r>
          </a:p>
          <a:p>
            <a:pPr>
              <a:buFont typeface="Wingdings" panose="05000000000000000000" pitchFamily="2" charset="2"/>
              <a:buNone/>
            </a:pPr>
            <a:r>
              <a:rPr lang="tr-TR" altLang="tr-TR" sz="2400">
                <a:cs typeface="Arial" panose="020B0604020202020204" pitchFamily="34" charset="0"/>
              </a:rPr>
              <a:t>              </a:t>
            </a:r>
            <a:r>
              <a:rPr lang="tr-TR" altLang="tr-TR" sz="1800">
                <a:cs typeface="Arial" panose="020B0604020202020204" pitchFamily="34" charset="0"/>
              </a:rPr>
              <a:t>w</a:t>
            </a:r>
            <a:r>
              <a:rPr lang="tr-TR" altLang="tr-TR" sz="1800"/>
              <a:t> </a:t>
            </a:r>
            <a:r>
              <a:rPr lang="tr-TR" altLang="tr-TR" sz="1800">
                <a:cs typeface="Arial" panose="020B0604020202020204" pitchFamily="34" charset="0"/>
              </a:rPr>
              <a:t> </a:t>
            </a:r>
            <a:r>
              <a:rPr lang="tr-TR" altLang="tr-TR" sz="1800"/>
              <a:t>  </a:t>
            </a:r>
            <a:r>
              <a:rPr lang="tr-TR" altLang="tr-TR" sz="1800">
                <a:cs typeface="Arial" panose="020B0604020202020204" pitchFamily="34" charset="0"/>
              </a:rPr>
              <a:t>v</a:t>
            </a:r>
          </a:p>
          <a:p>
            <a:pPr>
              <a:buFont typeface="Wingdings" panose="05000000000000000000" pitchFamily="2" charset="2"/>
              <a:buNone/>
            </a:pPr>
            <a:r>
              <a:rPr lang="tr-TR" altLang="tr-TR" sz="2400"/>
              <a:t>    </a:t>
            </a:r>
          </a:p>
        </p:txBody>
      </p:sp>
      <p:sp>
        <p:nvSpPr>
          <p:cNvPr id="30725" name="Line 5"/>
          <p:cNvSpPr>
            <a:spLocks noChangeShapeType="1"/>
          </p:cNvSpPr>
          <p:nvPr/>
        </p:nvSpPr>
        <p:spPr bwMode="auto">
          <a:xfrm>
            <a:off x="7032626" y="2997201"/>
            <a:ext cx="1008063"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6" name="Line 6"/>
          <p:cNvSpPr>
            <a:spLocks noChangeShapeType="1"/>
          </p:cNvSpPr>
          <p:nvPr/>
        </p:nvSpPr>
        <p:spPr bwMode="auto">
          <a:xfrm flipV="1">
            <a:off x="8040688" y="3068639"/>
            <a:ext cx="1008062" cy="19446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7" name="Line 7"/>
          <p:cNvSpPr>
            <a:spLocks noChangeShapeType="1"/>
          </p:cNvSpPr>
          <p:nvPr/>
        </p:nvSpPr>
        <p:spPr bwMode="auto">
          <a:xfrm flipV="1">
            <a:off x="8040688" y="2852739"/>
            <a:ext cx="0" cy="2160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8" name="Arc 8"/>
          <p:cNvSpPr>
            <a:spLocks/>
          </p:cNvSpPr>
          <p:nvPr/>
        </p:nvSpPr>
        <p:spPr bwMode="auto">
          <a:xfrm rot="19180869">
            <a:off x="7797800" y="4087814"/>
            <a:ext cx="533400" cy="504825"/>
          </a:xfrm>
          <a:custGeom>
            <a:avLst/>
            <a:gdLst>
              <a:gd name="G0" fmla="+- 1303 0 0"/>
              <a:gd name="G1" fmla="+- 21600 0 0"/>
              <a:gd name="G2" fmla="+- 21600 0 0"/>
              <a:gd name="T0" fmla="*/ 0 w 22903"/>
              <a:gd name="T1" fmla="*/ 39 h 21600"/>
              <a:gd name="T2" fmla="*/ 22903 w 22903"/>
              <a:gd name="T3" fmla="*/ 21600 h 21600"/>
              <a:gd name="T4" fmla="*/ 1303 w 22903"/>
              <a:gd name="T5" fmla="*/ 21600 h 21600"/>
            </a:gdLst>
            <a:ahLst/>
            <a:cxnLst>
              <a:cxn ang="0">
                <a:pos x="T0" y="T1"/>
              </a:cxn>
              <a:cxn ang="0">
                <a:pos x="T2" y="T3"/>
              </a:cxn>
              <a:cxn ang="0">
                <a:pos x="T4" y="T5"/>
              </a:cxn>
            </a:cxnLst>
            <a:rect l="0" t="0" r="r" b="b"/>
            <a:pathLst>
              <a:path w="22903" h="21600" fill="none" extrusionOk="0">
                <a:moveTo>
                  <a:pt x="0" y="39"/>
                </a:moveTo>
                <a:cubicBezTo>
                  <a:pt x="433" y="13"/>
                  <a:pt x="868" y="0"/>
                  <a:pt x="1303" y="0"/>
                </a:cubicBezTo>
                <a:cubicBezTo>
                  <a:pt x="13232" y="0"/>
                  <a:pt x="22903" y="9670"/>
                  <a:pt x="22903" y="21600"/>
                </a:cubicBezTo>
              </a:path>
              <a:path w="22903" h="21600" stroke="0" extrusionOk="0">
                <a:moveTo>
                  <a:pt x="0" y="39"/>
                </a:moveTo>
                <a:cubicBezTo>
                  <a:pt x="433" y="13"/>
                  <a:pt x="868" y="0"/>
                  <a:pt x="1303" y="0"/>
                </a:cubicBezTo>
                <a:cubicBezTo>
                  <a:pt x="13232" y="0"/>
                  <a:pt x="22903" y="9670"/>
                  <a:pt x="22903" y="21600"/>
                </a:cubicBezTo>
                <a:lnTo>
                  <a:pt x="1303"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0729" name="Arc 9"/>
          <p:cNvSpPr>
            <a:spLocks/>
          </p:cNvSpPr>
          <p:nvPr/>
        </p:nvSpPr>
        <p:spPr bwMode="auto">
          <a:xfrm rot="4867473" flipH="1">
            <a:off x="7732713" y="4484688"/>
            <a:ext cx="360363" cy="211138"/>
          </a:xfrm>
          <a:custGeom>
            <a:avLst/>
            <a:gdLst>
              <a:gd name="G0" fmla="+- 0 0 0"/>
              <a:gd name="G1" fmla="+- 13383 0 0"/>
              <a:gd name="G2" fmla="+- 21600 0 0"/>
              <a:gd name="T0" fmla="*/ 16955 w 21600"/>
              <a:gd name="T1" fmla="*/ 0 h 31456"/>
              <a:gd name="T2" fmla="*/ 11830 w 21600"/>
              <a:gd name="T3" fmla="*/ 31456 h 31456"/>
              <a:gd name="T4" fmla="*/ 0 w 21600"/>
              <a:gd name="T5" fmla="*/ 13383 h 31456"/>
            </a:gdLst>
            <a:ahLst/>
            <a:cxnLst>
              <a:cxn ang="0">
                <a:pos x="T0" y="T1"/>
              </a:cxn>
              <a:cxn ang="0">
                <a:pos x="T2" y="T3"/>
              </a:cxn>
              <a:cxn ang="0">
                <a:pos x="T4" y="T5"/>
              </a:cxn>
            </a:cxnLst>
            <a:rect l="0" t="0" r="r" b="b"/>
            <a:pathLst>
              <a:path w="21600" h="31456" fill="none" extrusionOk="0">
                <a:moveTo>
                  <a:pt x="16954" y="0"/>
                </a:moveTo>
                <a:cubicBezTo>
                  <a:pt x="19963" y="3812"/>
                  <a:pt x="21600" y="8526"/>
                  <a:pt x="21600" y="13383"/>
                </a:cubicBezTo>
                <a:cubicBezTo>
                  <a:pt x="21600" y="20669"/>
                  <a:pt x="17926" y="27464"/>
                  <a:pt x="11829" y="31455"/>
                </a:cubicBezTo>
              </a:path>
              <a:path w="21600" h="31456" stroke="0" extrusionOk="0">
                <a:moveTo>
                  <a:pt x="16954" y="0"/>
                </a:moveTo>
                <a:cubicBezTo>
                  <a:pt x="19963" y="3812"/>
                  <a:pt x="21600" y="8526"/>
                  <a:pt x="21600" y="13383"/>
                </a:cubicBezTo>
                <a:cubicBezTo>
                  <a:pt x="21600" y="20669"/>
                  <a:pt x="17926" y="27464"/>
                  <a:pt x="11829" y="31455"/>
                </a:cubicBezTo>
                <a:lnTo>
                  <a:pt x="0" y="13383"/>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0730" name="Arc 10"/>
          <p:cNvSpPr>
            <a:spLocks/>
          </p:cNvSpPr>
          <p:nvPr/>
        </p:nvSpPr>
        <p:spPr bwMode="auto">
          <a:xfrm rot="17721096">
            <a:off x="8143876" y="4333876"/>
            <a:ext cx="77787" cy="284162"/>
          </a:xfrm>
          <a:custGeom>
            <a:avLst/>
            <a:gdLst>
              <a:gd name="G0" fmla="+- 0 0 0"/>
              <a:gd name="G1" fmla="+- 21600 0 0"/>
              <a:gd name="G2" fmla="+- 21600 0 0"/>
              <a:gd name="T0" fmla="*/ 0 w 21600"/>
              <a:gd name="T1" fmla="*/ 0 h 37930"/>
              <a:gd name="T2" fmla="*/ 14138 w 21600"/>
              <a:gd name="T3" fmla="*/ 37930 h 37930"/>
              <a:gd name="T4" fmla="*/ 0 w 21600"/>
              <a:gd name="T5" fmla="*/ 21600 h 37930"/>
            </a:gdLst>
            <a:ahLst/>
            <a:cxnLst>
              <a:cxn ang="0">
                <a:pos x="T0" y="T1"/>
              </a:cxn>
              <a:cxn ang="0">
                <a:pos x="T2" y="T3"/>
              </a:cxn>
              <a:cxn ang="0">
                <a:pos x="T4" y="T5"/>
              </a:cxn>
            </a:cxnLst>
            <a:rect l="0" t="0" r="r" b="b"/>
            <a:pathLst>
              <a:path w="21600" h="37930" fill="none" extrusionOk="0">
                <a:moveTo>
                  <a:pt x="0" y="0"/>
                </a:moveTo>
                <a:cubicBezTo>
                  <a:pt x="11929" y="0"/>
                  <a:pt x="21600" y="9670"/>
                  <a:pt x="21600" y="21600"/>
                </a:cubicBezTo>
                <a:cubicBezTo>
                  <a:pt x="21600" y="27868"/>
                  <a:pt x="18877" y="33827"/>
                  <a:pt x="14138" y="37930"/>
                </a:cubicBezTo>
              </a:path>
              <a:path w="21600" h="37930" stroke="0" extrusionOk="0">
                <a:moveTo>
                  <a:pt x="0" y="0"/>
                </a:moveTo>
                <a:cubicBezTo>
                  <a:pt x="11929" y="0"/>
                  <a:pt x="21600" y="9670"/>
                  <a:pt x="21600" y="21600"/>
                </a:cubicBezTo>
                <a:cubicBezTo>
                  <a:pt x="21600" y="27868"/>
                  <a:pt x="18877" y="33827"/>
                  <a:pt x="14138" y="3793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978040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B7176051-AD24-41B0-9879-9B703E0594A3}" type="slidenum">
              <a:rPr lang="tr-TR" altLang="tr-TR"/>
              <a:pPr/>
              <a:t>6</a:t>
            </a:fld>
            <a:endParaRPr lang="tr-TR" altLang="tr-TR"/>
          </a:p>
        </p:txBody>
      </p:sp>
      <p:sp>
        <p:nvSpPr>
          <p:cNvPr id="31746" name="Rectangle 2"/>
          <p:cNvSpPr>
            <a:spLocks noGrp="1" noChangeArrowheads="1"/>
          </p:cNvSpPr>
          <p:nvPr>
            <p:ph type="title"/>
          </p:nvPr>
        </p:nvSpPr>
        <p:spPr/>
        <p:txBody>
          <a:bodyPr/>
          <a:lstStyle/>
          <a:p>
            <a:endParaRPr lang="tr-TR" altLang="tr-TR"/>
          </a:p>
        </p:txBody>
      </p:sp>
      <p:sp>
        <p:nvSpPr>
          <p:cNvPr id="31747" name="Rectangle 3"/>
          <p:cNvSpPr>
            <a:spLocks noGrp="1" noChangeArrowheads="1"/>
          </p:cNvSpPr>
          <p:nvPr>
            <p:ph type="body" idx="1"/>
          </p:nvPr>
        </p:nvSpPr>
        <p:spPr/>
        <p:txBody>
          <a:bodyPr/>
          <a:lstStyle/>
          <a:p>
            <a:r>
              <a:rPr lang="tr-TR" altLang="tr-TR" sz="2400"/>
              <a:t>Bu formüller küresel üçgen kurallarından yararlanılarak Euler tarafından bulunmuştur.</a:t>
            </a:r>
            <a:r>
              <a:rPr lang="el-GR" altLang="tr-TR" sz="2400">
                <a:cs typeface="Arial" panose="020B0604020202020204" pitchFamily="34" charset="0"/>
              </a:rPr>
              <a:t>α</a:t>
            </a:r>
            <a:r>
              <a:rPr lang="tr-TR" altLang="tr-TR" sz="2400">
                <a:cs typeface="Arial" panose="020B0604020202020204" pitchFamily="34" charset="0"/>
              </a:rPr>
              <a:t>, </a:t>
            </a:r>
            <a:r>
              <a:rPr lang="el-GR" altLang="tr-TR" sz="2400">
                <a:cs typeface="Arial" panose="020B0604020202020204" pitchFamily="34" charset="0"/>
              </a:rPr>
              <a:t>β</a:t>
            </a:r>
            <a:r>
              <a:rPr lang="tr-TR" altLang="tr-TR" sz="2400">
                <a:cs typeface="Arial" panose="020B0604020202020204" pitchFamily="34" charset="0"/>
              </a:rPr>
              <a:t>, </a:t>
            </a:r>
            <a:r>
              <a:rPr lang="el-GR" altLang="tr-TR" sz="2400">
                <a:cs typeface="Arial" panose="020B0604020202020204" pitchFamily="34" charset="0"/>
              </a:rPr>
              <a:t>γ</a:t>
            </a:r>
            <a:r>
              <a:rPr lang="tr-TR" altLang="tr-TR" sz="2400">
                <a:cs typeface="Arial" panose="020B0604020202020204" pitchFamily="34" charset="0"/>
              </a:rPr>
              <a:t> açıları 180</a:t>
            </a:r>
            <a:r>
              <a:rPr lang="en-US" altLang="tr-TR" sz="2400">
                <a:cs typeface="Arial" panose="020B0604020202020204" pitchFamily="34" charset="0"/>
              </a:rPr>
              <a:t>º</a:t>
            </a:r>
            <a:r>
              <a:rPr lang="tr-TR" altLang="tr-TR" sz="2400">
                <a:cs typeface="Arial" panose="020B0604020202020204" pitchFamily="34" charset="0"/>
              </a:rPr>
              <a:t>, 120</a:t>
            </a:r>
            <a:r>
              <a:rPr lang="en-US" altLang="tr-TR" sz="2400">
                <a:cs typeface="Arial" panose="020B0604020202020204" pitchFamily="34" charset="0"/>
              </a:rPr>
              <a:t>º</a:t>
            </a:r>
            <a:r>
              <a:rPr lang="tr-TR" altLang="tr-TR" sz="2400">
                <a:cs typeface="Arial" panose="020B0604020202020204" pitchFamily="34" charset="0"/>
              </a:rPr>
              <a:t>, 90</a:t>
            </a:r>
            <a:r>
              <a:rPr lang="en-US" altLang="tr-TR" sz="2400">
                <a:cs typeface="Arial" panose="020B0604020202020204" pitchFamily="34" charset="0"/>
              </a:rPr>
              <a:t>º</a:t>
            </a:r>
            <a:r>
              <a:rPr lang="tr-TR" altLang="tr-TR" sz="2400">
                <a:cs typeface="Arial" panose="020B0604020202020204" pitchFamily="34" charset="0"/>
              </a:rPr>
              <a:t> ve 60</a:t>
            </a:r>
            <a:r>
              <a:rPr lang="en-US" altLang="tr-TR" sz="2400">
                <a:cs typeface="Arial" panose="020B0604020202020204" pitchFamily="34" charset="0"/>
              </a:rPr>
              <a:t>º</a:t>
            </a:r>
            <a:r>
              <a:rPr lang="tr-TR" altLang="tr-TR" sz="2400">
                <a:cs typeface="Arial" panose="020B0604020202020204" pitchFamily="34" charset="0"/>
              </a:rPr>
              <a:t> olabileceği için aralarındaki açılar: u, v, w Euler bağıntısından yararlanılarak bulunur. Bir örnek olarak 224 bileşimini düşünelim. İki 2 li eksen arasındaki açıyı bulalım.</a:t>
            </a:r>
          </a:p>
          <a:p>
            <a:r>
              <a:rPr lang="el-GR" altLang="tr-TR" sz="2400">
                <a:cs typeface="Arial" panose="020B0604020202020204" pitchFamily="34" charset="0"/>
              </a:rPr>
              <a:t>α</a:t>
            </a:r>
            <a:r>
              <a:rPr lang="tr-TR" altLang="tr-TR" sz="2400">
                <a:cs typeface="Arial" panose="020B0604020202020204" pitchFamily="34" charset="0"/>
              </a:rPr>
              <a:t>/2=90</a:t>
            </a:r>
            <a:r>
              <a:rPr lang="en-US" altLang="tr-TR" sz="2400">
                <a:cs typeface="Arial" panose="020B0604020202020204" pitchFamily="34" charset="0"/>
              </a:rPr>
              <a:t>º</a:t>
            </a:r>
            <a:r>
              <a:rPr lang="tr-TR" altLang="tr-TR" sz="2400">
                <a:cs typeface="Arial" panose="020B0604020202020204" pitchFamily="34" charset="0"/>
              </a:rPr>
              <a:t>, </a:t>
            </a:r>
            <a:r>
              <a:rPr lang="el-GR" altLang="tr-TR" sz="2400">
                <a:cs typeface="Arial" panose="020B0604020202020204" pitchFamily="34" charset="0"/>
              </a:rPr>
              <a:t>β</a:t>
            </a:r>
            <a:r>
              <a:rPr lang="tr-TR" altLang="tr-TR" sz="2400">
                <a:cs typeface="Arial" panose="020B0604020202020204" pitchFamily="34" charset="0"/>
              </a:rPr>
              <a:t>/2=90</a:t>
            </a:r>
            <a:r>
              <a:rPr lang="en-US" altLang="tr-TR" sz="2400">
                <a:cs typeface="Arial" panose="020B0604020202020204" pitchFamily="34" charset="0"/>
              </a:rPr>
              <a:t>º</a:t>
            </a:r>
            <a:r>
              <a:rPr lang="tr-TR" altLang="tr-TR" sz="2400">
                <a:cs typeface="Arial" panose="020B0604020202020204" pitchFamily="34" charset="0"/>
              </a:rPr>
              <a:t>, </a:t>
            </a:r>
            <a:r>
              <a:rPr lang="el-GR" altLang="tr-TR" sz="2400">
                <a:cs typeface="Arial" panose="020B0604020202020204" pitchFamily="34" charset="0"/>
              </a:rPr>
              <a:t>γ</a:t>
            </a:r>
            <a:r>
              <a:rPr lang="tr-TR" altLang="tr-TR" sz="2400">
                <a:cs typeface="Arial" panose="020B0604020202020204" pitchFamily="34" charset="0"/>
              </a:rPr>
              <a:t>/2=45</a:t>
            </a:r>
            <a:r>
              <a:rPr lang="en-US" altLang="tr-TR" sz="2400">
                <a:cs typeface="Arial" panose="020B0604020202020204" pitchFamily="34" charset="0"/>
              </a:rPr>
              <a:t>º</a:t>
            </a:r>
            <a:r>
              <a:rPr lang="tr-TR" altLang="tr-TR" sz="2400">
                <a:cs typeface="Arial" panose="020B0604020202020204" pitchFamily="34" charset="0"/>
              </a:rPr>
              <a:t> dir.</a:t>
            </a:r>
          </a:p>
          <a:p>
            <a:r>
              <a:rPr lang="tr-TR" altLang="tr-TR" sz="2400">
                <a:cs typeface="Arial" panose="020B0604020202020204" pitchFamily="34" charset="0"/>
              </a:rPr>
              <a:t>Cosw = </a:t>
            </a:r>
            <a:r>
              <a:rPr lang="tr-TR" altLang="tr-TR" sz="2400" u="sng">
                <a:cs typeface="Arial" panose="020B0604020202020204" pitchFamily="34" charset="0"/>
              </a:rPr>
              <a:t>cos45 + cos90 . Cos90</a:t>
            </a:r>
            <a:r>
              <a:rPr lang="tr-TR" altLang="tr-TR" sz="2400">
                <a:cs typeface="Arial" panose="020B0604020202020204" pitchFamily="34" charset="0"/>
              </a:rPr>
              <a:t>   = </a:t>
            </a:r>
            <a:r>
              <a:rPr lang="tr-TR" altLang="tr-TR" sz="2400" u="sng">
                <a:cs typeface="Arial" panose="020B0604020202020204" pitchFamily="34" charset="0"/>
              </a:rPr>
              <a:t>(2)</a:t>
            </a:r>
            <a:r>
              <a:rPr lang="tr-TR" altLang="tr-TR" sz="2400" u="sng" baseline="30000">
                <a:cs typeface="Arial" panose="020B0604020202020204" pitchFamily="34" charset="0"/>
              </a:rPr>
              <a:t>1/2</a:t>
            </a:r>
          </a:p>
          <a:p>
            <a:pPr>
              <a:buFont typeface="Wingdings" panose="05000000000000000000" pitchFamily="2" charset="2"/>
              <a:buNone/>
            </a:pPr>
            <a:r>
              <a:rPr lang="tr-TR" altLang="tr-TR" sz="2400" baseline="30000">
                <a:cs typeface="Arial" panose="020B0604020202020204" pitchFamily="34" charset="0"/>
              </a:rPr>
              <a:t>                                 </a:t>
            </a:r>
            <a:r>
              <a:rPr lang="tr-TR" altLang="tr-TR" sz="2400">
                <a:cs typeface="Arial" panose="020B0604020202020204" pitchFamily="34" charset="0"/>
              </a:rPr>
              <a:t>sin90 . Sin90                 2</a:t>
            </a:r>
            <a:endParaRPr lang="tr-TR" altLang="tr-TR" sz="2400"/>
          </a:p>
        </p:txBody>
      </p:sp>
    </p:spTree>
    <p:extLst>
      <p:ext uri="{BB962C8B-B14F-4D97-AF65-F5344CB8AC3E}">
        <p14:creationId xmlns:p14="http://schemas.microsoft.com/office/powerpoint/2010/main" val="2110629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C6F32680-605A-4D84-BAC9-EFE037C46A9B}" type="slidenum">
              <a:rPr lang="tr-TR" altLang="tr-TR"/>
              <a:pPr/>
              <a:t>7</a:t>
            </a:fld>
            <a:endParaRPr lang="tr-TR" altLang="tr-TR"/>
          </a:p>
        </p:txBody>
      </p:sp>
      <p:sp>
        <p:nvSpPr>
          <p:cNvPr id="36866" name="Rectangle 2"/>
          <p:cNvSpPr>
            <a:spLocks noGrp="1" noChangeArrowheads="1"/>
          </p:cNvSpPr>
          <p:nvPr>
            <p:ph type="title"/>
          </p:nvPr>
        </p:nvSpPr>
        <p:spPr/>
        <p:txBody>
          <a:bodyPr/>
          <a:lstStyle/>
          <a:p>
            <a:endParaRPr lang="tr-TR" altLang="tr-TR"/>
          </a:p>
        </p:txBody>
      </p:sp>
      <p:sp>
        <p:nvSpPr>
          <p:cNvPr id="36867" name="Rectangle 3"/>
          <p:cNvSpPr>
            <a:spLocks noGrp="1" noChangeArrowheads="1"/>
          </p:cNvSpPr>
          <p:nvPr>
            <p:ph type="body" idx="1"/>
          </p:nvPr>
        </p:nvSpPr>
        <p:spPr/>
        <p:txBody>
          <a:bodyPr/>
          <a:lstStyle/>
          <a:p>
            <a:r>
              <a:rPr lang="tr-TR" altLang="tr-TR"/>
              <a:t>A</a:t>
            </a:r>
            <a:r>
              <a:rPr lang="el-GR" altLang="tr-TR" baseline="-25000">
                <a:cs typeface="Arial" panose="020B0604020202020204" pitchFamily="34" charset="0"/>
              </a:rPr>
              <a:t>α</a:t>
            </a:r>
            <a:r>
              <a:rPr lang="tr-TR" altLang="tr-TR">
                <a:cs typeface="Arial" panose="020B0604020202020204" pitchFamily="34" charset="0"/>
              </a:rPr>
              <a:t> ve B</a:t>
            </a:r>
            <a:r>
              <a:rPr lang="el-GR" altLang="tr-TR" baseline="-25000">
                <a:cs typeface="Arial" panose="020B0604020202020204" pitchFamily="34" charset="0"/>
              </a:rPr>
              <a:t>β</a:t>
            </a:r>
            <a:r>
              <a:rPr lang="tr-TR" altLang="tr-TR" baseline="-25000">
                <a:cs typeface="Arial" panose="020B0604020202020204" pitchFamily="34" charset="0"/>
              </a:rPr>
              <a:t> </a:t>
            </a:r>
            <a:r>
              <a:rPr lang="tr-TR" altLang="tr-TR">
                <a:cs typeface="Arial" panose="020B0604020202020204" pitchFamily="34" charset="0"/>
              </a:rPr>
              <a:t>arasındaki açının 45</a:t>
            </a:r>
            <a:r>
              <a:rPr lang="en-US" altLang="tr-TR">
                <a:cs typeface="Arial" panose="020B0604020202020204" pitchFamily="34" charset="0"/>
              </a:rPr>
              <a:t>º</a:t>
            </a:r>
            <a:r>
              <a:rPr lang="tr-TR" altLang="tr-TR">
                <a:cs typeface="Arial" panose="020B0604020202020204" pitchFamily="34" charset="0"/>
              </a:rPr>
              <a:t> olduğu anlaşılır. Eğer cosw veya cosu,  cosv için makul bir değer bulunmazsa o eksen grubunun bileşiminin mümkün olmadığı anlaşılır. Örneğin 246 eksen bileşimi için </a:t>
            </a:r>
          </a:p>
          <a:p>
            <a:r>
              <a:rPr lang="tr-TR" altLang="tr-TR" sz="2000" u="sng">
                <a:cs typeface="Arial" panose="020B0604020202020204" pitchFamily="34" charset="0"/>
              </a:rPr>
              <a:t>Cosw=cos30 + cos90 . Cos45</a:t>
            </a:r>
            <a:r>
              <a:rPr lang="tr-TR" altLang="tr-TR" sz="2000">
                <a:cs typeface="Arial" panose="020B0604020202020204" pitchFamily="34" charset="0"/>
              </a:rPr>
              <a:t>  =</a:t>
            </a:r>
            <a:r>
              <a:rPr lang="tr-TR" altLang="tr-TR" sz="2000" u="sng">
                <a:cs typeface="Arial" panose="020B0604020202020204" pitchFamily="34" charset="0"/>
              </a:rPr>
              <a:t>(3)</a:t>
            </a:r>
            <a:r>
              <a:rPr lang="tr-TR" altLang="tr-TR" sz="2000" u="sng" baseline="30000">
                <a:cs typeface="Arial" panose="020B0604020202020204" pitchFamily="34" charset="0"/>
              </a:rPr>
              <a:t>1/2</a:t>
            </a:r>
            <a:r>
              <a:rPr lang="tr-TR" altLang="tr-TR" sz="2000" u="sng">
                <a:cs typeface="Arial" panose="020B0604020202020204" pitchFamily="34" charset="0"/>
              </a:rPr>
              <a:t>+0.(2)</a:t>
            </a:r>
            <a:r>
              <a:rPr lang="tr-TR" altLang="tr-TR" sz="2000" u="sng" baseline="30000">
                <a:cs typeface="Arial" panose="020B0604020202020204" pitchFamily="34" charset="0"/>
              </a:rPr>
              <a:t>1/2 </a:t>
            </a:r>
            <a:r>
              <a:rPr lang="tr-TR" altLang="tr-TR" sz="2000" u="sng">
                <a:cs typeface="Arial" panose="020B0604020202020204" pitchFamily="34" charset="0"/>
              </a:rPr>
              <a:t>  </a:t>
            </a:r>
          </a:p>
          <a:p>
            <a:r>
              <a:rPr lang="tr-TR" altLang="tr-TR" sz="2000">
                <a:cs typeface="Arial" panose="020B0604020202020204" pitchFamily="34" charset="0"/>
              </a:rPr>
              <a:t>                  sin90 . Sin45                   1 . (2)</a:t>
            </a:r>
            <a:r>
              <a:rPr lang="tr-TR" altLang="tr-TR" sz="2000" baseline="30000">
                <a:cs typeface="Arial" panose="020B0604020202020204" pitchFamily="34" charset="0"/>
              </a:rPr>
              <a:t>1/2</a:t>
            </a:r>
          </a:p>
          <a:p>
            <a:r>
              <a:rPr lang="tr-TR" altLang="tr-TR" sz="2000">
                <a:cs typeface="Arial" panose="020B0604020202020204" pitchFamily="34" charset="0"/>
              </a:rPr>
              <a:t>cosw=(3)</a:t>
            </a:r>
            <a:r>
              <a:rPr lang="tr-TR" altLang="tr-TR" sz="2000" baseline="30000">
                <a:cs typeface="Arial" panose="020B0604020202020204" pitchFamily="34" charset="0"/>
              </a:rPr>
              <a:t>1/2 </a:t>
            </a:r>
            <a:r>
              <a:rPr lang="tr-TR" altLang="tr-TR" sz="2000">
                <a:cs typeface="Arial" panose="020B0604020202020204" pitchFamily="34" charset="0"/>
              </a:rPr>
              <a:t>/(2)</a:t>
            </a:r>
            <a:r>
              <a:rPr lang="tr-TR" altLang="tr-TR" sz="2000" baseline="30000">
                <a:cs typeface="Arial" panose="020B0604020202020204" pitchFamily="34" charset="0"/>
              </a:rPr>
              <a:t>1/2</a:t>
            </a:r>
            <a:r>
              <a:rPr lang="tr-TR" altLang="tr-TR" sz="2000">
                <a:cs typeface="Arial" panose="020B0604020202020204" pitchFamily="34" charset="0"/>
              </a:rPr>
              <a:t>&gt;1          bulunur.</a:t>
            </a:r>
            <a:endParaRPr lang="tr-TR" altLang="tr-TR"/>
          </a:p>
        </p:txBody>
      </p:sp>
    </p:spTree>
    <p:extLst>
      <p:ext uri="{BB962C8B-B14F-4D97-AF65-F5344CB8AC3E}">
        <p14:creationId xmlns:p14="http://schemas.microsoft.com/office/powerpoint/2010/main" val="1546913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ayt Numarası Yer Tutucusu 5"/>
          <p:cNvSpPr>
            <a:spLocks noGrp="1"/>
          </p:cNvSpPr>
          <p:nvPr>
            <p:ph type="sldNum" sz="quarter" idx="12"/>
          </p:nvPr>
        </p:nvSpPr>
        <p:spPr/>
        <p:txBody>
          <a:bodyPr/>
          <a:lstStyle/>
          <a:p>
            <a:fld id="{9B900ECB-56EB-411E-BB6F-35C61FD425EC}" type="slidenum">
              <a:rPr lang="tr-TR" altLang="tr-TR"/>
              <a:pPr/>
              <a:t>8</a:t>
            </a:fld>
            <a:endParaRPr lang="tr-TR" altLang="tr-TR"/>
          </a:p>
        </p:txBody>
      </p:sp>
      <p:sp>
        <p:nvSpPr>
          <p:cNvPr id="37890" name="Rectangle 2"/>
          <p:cNvSpPr>
            <a:spLocks noGrp="1" noChangeArrowheads="1"/>
          </p:cNvSpPr>
          <p:nvPr>
            <p:ph type="title"/>
          </p:nvPr>
        </p:nvSpPr>
        <p:spPr/>
        <p:txBody>
          <a:bodyPr/>
          <a:lstStyle/>
          <a:p>
            <a:endParaRPr lang="tr-TR" altLang="tr-TR"/>
          </a:p>
        </p:txBody>
      </p:sp>
      <p:sp>
        <p:nvSpPr>
          <p:cNvPr id="37891" name="Rectangle 3"/>
          <p:cNvSpPr>
            <a:spLocks noGrp="1" noChangeArrowheads="1"/>
          </p:cNvSpPr>
          <p:nvPr>
            <p:ph type="body" idx="1"/>
          </p:nvPr>
        </p:nvSpPr>
        <p:spPr/>
        <p:txBody>
          <a:bodyPr/>
          <a:lstStyle/>
          <a:p>
            <a:pPr>
              <a:lnSpc>
                <a:spcPct val="90000"/>
              </a:lnSpc>
            </a:pPr>
            <a:r>
              <a:rPr lang="tr-TR" altLang="tr-TR"/>
              <a:t>Bu yolla inceleyerek ancak; 222, 223, 224, 226, 233, 234 eksen bileşimlerinin mümkün olduğu anlaşılır.</a:t>
            </a:r>
          </a:p>
          <a:p>
            <a:pPr>
              <a:lnSpc>
                <a:spcPct val="90000"/>
              </a:lnSpc>
            </a:pPr>
            <a:endParaRPr lang="tr-TR" altLang="tr-TR"/>
          </a:p>
          <a:p>
            <a:pPr>
              <a:lnSpc>
                <a:spcPct val="90000"/>
              </a:lnSpc>
              <a:buFont typeface="Wingdings" panose="05000000000000000000" pitchFamily="2" charset="2"/>
              <a:buNone/>
            </a:pPr>
            <a:endParaRPr lang="tr-TR" altLang="tr-TR"/>
          </a:p>
          <a:p>
            <a:pPr>
              <a:lnSpc>
                <a:spcPct val="90000"/>
              </a:lnSpc>
              <a:buFont typeface="Wingdings" panose="05000000000000000000" pitchFamily="2" charset="2"/>
              <a:buNone/>
            </a:pPr>
            <a:r>
              <a:rPr lang="tr-TR" altLang="tr-TR"/>
              <a:t>                         </a:t>
            </a:r>
          </a:p>
          <a:p>
            <a:pPr>
              <a:lnSpc>
                <a:spcPct val="90000"/>
              </a:lnSpc>
              <a:buFont typeface="Wingdings" panose="05000000000000000000" pitchFamily="2" charset="2"/>
              <a:buNone/>
            </a:pPr>
            <a:r>
              <a:rPr lang="tr-TR" altLang="tr-TR"/>
              <a:t>    </a:t>
            </a:r>
          </a:p>
          <a:p>
            <a:pPr>
              <a:lnSpc>
                <a:spcPct val="90000"/>
              </a:lnSpc>
              <a:buFont typeface="Wingdings" panose="05000000000000000000" pitchFamily="2" charset="2"/>
              <a:buNone/>
            </a:pPr>
            <a:r>
              <a:rPr lang="tr-TR" altLang="tr-TR"/>
              <a:t>  222              223                    224              226</a:t>
            </a:r>
          </a:p>
        </p:txBody>
      </p:sp>
      <p:sp>
        <p:nvSpPr>
          <p:cNvPr id="37892" name="Line 4"/>
          <p:cNvSpPr>
            <a:spLocks noChangeShapeType="1"/>
          </p:cNvSpPr>
          <p:nvPr/>
        </p:nvSpPr>
        <p:spPr bwMode="auto">
          <a:xfrm>
            <a:off x="2819400" y="3886201"/>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3" name="Line 5"/>
          <p:cNvSpPr>
            <a:spLocks noChangeShapeType="1"/>
          </p:cNvSpPr>
          <p:nvPr/>
        </p:nvSpPr>
        <p:spPr bwMode="auto">
          <a:xfrm>
            <a:off x="2819400" y="5038725"/>
            <a:ext cx="1009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4" name="Line 6"/>
          <p:cNvSpPr>
            <a:spLocks noChangeShapeType="1"/>
          </p:cNvSpPr>
          <p:nvPr/>
        </p:nvSpPr>
        <p:spPr bwMode="auto">
          <a:xfrm flipH="1">
            <a:off x="2244726" y="5038726"/>
            <a:ext cx="57467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5" name="Line 7"/>
          <p:cNvSpPr>
            <a:spLocks noChangeShapeType="1"/>
          </p:cNvSpPr>
          <p:nvPr/>
        </p:nvSpPr>
        <p:spPr bwMode="auto">
          <a:xfrm>
            <a:off x="4837114" y="5038725"/>
            <a:ext cx="11509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6" name="Line 8"/>
          <p:cNvSpPr>
            <a:spLocks noChangeShapeType="1"/>
          </p:cNvSpPr>
          <p:nvPr/>
        </p:nvSpPr>
        <p:spPr bwMode="auto">
          <a:xfrm>
            <a:off x="6996114" y="5038725"/>
            <a:ext cx="11525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7" name="Line 9"/>
          <p:cNvSpPr>
            <a:spLocks noChangeShapeType="1"/>
          </p:cNvSpPr>
          <p:nvPr/>
        </p:nvSpPr>
        <p:spPr bwMode="auto">
          <a:xfrm>
            <a:off x="9228139" y="5038725"/>
            <a:ext cx="10810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8" name="Line 10"/>
          <p:cNvSpPr>
            <a:spLocks noChangeShapeType="1"/>
          </p:cNvSpPr>
          <p:nvPr/>
        </p:nvSpPr>
        <p:spPr bwMode="auto">
          <a:xfrm>
            <a:off x="4837113" y="395922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9" name="Line 11"/>
          <p:cNvSpPr>
            <a:spLocks noChangeShapeType="1"/>
          </p:cNvSpPr>
          <p:nvPr/>
        </p:nvSpPr>
        <p:spPr bwMode="auto">
          <a:xfrm>
            <a:off x="4837114" y="5038726"/>
            <a:ext cx="719137"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0" name="Line 12"/>
          <p:cNvSpPr>
            <a:spLocks noChangeShapeType="1"/>
          </p:cNvSpPr>
          <p:nvPr/>
        </p:nvSpPr>
        <p:spPr bwMode="auto">
          <a:xfrm>
            <a:off x="6996113" y="4030663"/>
            <a:ext cx="0"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1" name="Line 13"/>
          <p:cNvSpPr>
            <a:spLocks noChangeShapeType="1"/>
          </p:cNvSpPr>
          <p:nvPr/>
        </p:nvSpPr>
        <p:spPr bwMode="auto">
          <a:xfrm>
            <a:off x="6996113" y="5038726"/>
            <a:ext cx="1008062"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2" name="Line 14"/>
          <p:cNvSpPr>
            <a:spLocks noChangeShapeType="1"/>
          </p:cNvSpPr>
          <p:nvPr/>
        </p:nvSpPr>
        <p:spPr bwMode="auto">
          <a:xfrm flipV="1">
            <a:off x="9228138" y="395922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3" name="Line 15"/>
          <p:cNvSpPr>
            <a:spLocks noChangeShapeType="1"/>
          </p:cNvSpPr>
          <p:nvPr/>
        </p:nvSpPr>
        <p:spPr bwMode="auto">
          <a:xfrm>
            <a:off x="9228138" y="5038725"/>
            <a:ext cx="792162"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904" name="Oval 16"/>
          <p:cNvSpPr>
            <a:spLocks noChangeArrowheads="1"/>
          </p:cNvSpPr>
          <p:nvPr/>
        </p:nvSpPr>
        <p:spPr bwMode="auto">
          <a:xfrm>
            <a:off x="2676525" y="3886200"/>
            <a:ext cx="26670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05" name="Oval 17"/>
          <p:cNvSpPr>
            <a:spLocks noChangeArrowheads="1"/>
          </p:cNvSpPr>
          <p:nvPr/>
        </p:nvSpPr>
        <p:spPr bwMode="auto">
          <a:xfrm rot="11185245" flipV="1">
            <a:off x="3684588" y="4894263"/>
            <a:ext cx="152400" cy="2921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06" name="Oval 18"/>
          <p:cNvSpPr>
            <a:spLocks noChangeArrowheads="1"/>
          </p:cNvSpPr>
          <p:nvPr/>
        </p:nvSpPr>
        <p:spPr bwMode="auto">
          <a:xfrm rot="5400000">
            <a:off x="5772945" y="4966495"/>
            <a:ext cx="287337" cy="14287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07" name="Oval 19"/>
          <p:cNvSpPr>
            <a:spLocks noChangeArrowheads="1"/>
          </p:cNvSpPr>
          <p:nvPr/>
        </p:nvSpPr>
        <p:spPr bwMode="auto">
          <a:xfrm>
            <a:off x="2100263" y="5543550"/>
            <a:ext cx="26670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08" name="Oval 20"/>
          <p:cNvSpPr>
            <a:spLocks noChangeArrowheads="1"/>
          </p:cNvSpPr>
          <p:nvPr/>
        </p:nvSpPr>
        <p:spPr bwMode="auto">
          <a:xfrm>
            <a:off x="5411788" y="5543550"/>
            <a:ext cx="26670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09" name="Oval 21"/>
          <p:cNvSpPr>
            <a:spLocks noChangeArrowheads="1"/>
          </p:cNvSpPr>
          <p:nvPr/>
        </p:nvSpPr>
        <p:spPr bwMode="auto">
          <a:xfrm>
            <a:off x="8004176" y="4894263"/>
            <a:ext cx="144463" cy="266700"/>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0" name="Oval 22"/>
          <p:cNvSpPr>
            <a:spLocks noChangeArrowheads="1"/>
          </p:cNvSpPr>
          <p:nvPr/>
        </p:nvSpPr>
        <p:spPr bwMode="auto">
          <a:xfrm>
            <a:off x="7932738" y="5399089"/>
            <a:ext cx="144462" cy="2889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1" name="Oval 23"/>
          <p:cNvSpPr>
            <a:spLocks noChangeArrowheads="1"/>
          </p:cNvSpPr>
          <p:nvPr/>
        </p:nvSpPr>
        <p:spPr bwMode="auto">
          <a:xfrm>
            <a:off x="10309225" y="4894264"/>
            <a:ext cx="122238" cy="288925"/>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2" name="Oval 24"/>
          <p:cNvSpPr>
            <a:spLocks noChangeArrowheads="1"/>
          </p:cNvSpPr>
          <p:nvPr/>
        </p:nvSpPr>
        <p:spPr bwMode="auto">
          <a:xfrm>
            <a:off x="10020301" y="5327651"/>
            <a:ext cx="123825" cy="265113"/>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3" name="AutoShape 25"/>
          <p:cNvSpPr>
            <a:spLocks noChangeArrowheads="1"/>
          </p:cNvSpPr>
          <p:nvPr/>
        </p:nvSpPr>
        <p:spPr bwMode="auto">
          <a:xfrm>
            <a:off x="4692651" y="3886201"/>
            <a:ext cx="265113" cy="193675"/>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4" name="AutoShape 26"/>
          <p:cNvSpPr>
            <a:spLocks noChangeArrowheads="1"/>
          </p:cNvSpPr>
          <p:nvPr/>
        </p:nvSpPr>
        <p:spPr bwMode="auto">
          <a:xfrm>
            <a:off x="6853238" y="3959225"/>
            <a:ext cx="349250" cy="122238"/>
          </a:xfrm>
          <a:prstGeom prst="parallelogram">
            <a:avLst>
              <a:gd name="adj" fmla="val 71428"/>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5" name="AutoShape 27"/>
          <p:cNvSpPr>
            <a:spLocks noChangeArrowheads="1"/>
          </p:cNvSpPr>
          <p:nvPr/>
        </p:nvSpPr>
        <p:spPr bwMode="auto">
          <a:xfrm>
            <a:off x="9156700" y="3886200"/>
            <a:ext cx="215900" cy="215900"/>
          </a:xfrm>
          <a:prstGeom prst="octagon">
            <a:avLst>
              <a:gd name="adj" fmla="val 2928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6" name="Rectangle 28"/>
          <p:cNvSpPr>
            <a:spLocks noChangeArrowheads="1"/>
          </p:cNvSpPr>
          <p:nvPr/>
        </p:nvSpPr>
        <p:spPr bwMode="auto">
          <a:xfrm>
            <a:off x="2819400" y="4822825"/>
            <a:ext cx="215900" cy="2159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7" name="Rectangle 29"/>
          <p:cNvSpPr>
            <a:spLocks noChangeArrowheads="1"/>
          </p:cNvSpPr>
          <p:nvPr/>
        </p:nvSpPr>
        <p:spPr bwMode="auto">
          <a:xfrm>
            <a:off x="6996113" y="4822825"/>
            <a:ext cx="215900" cy="2159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8" name="Rectangle 30"/>
          <p:cNvSpPr>
            <a:spLocks noChangeArrowheads="1"/>
          </p:cNvSpPr>
          <p:nvPr/>
        </p:nvSpPr>
        <p:spPr bwMode="auto">
          <a:xfrm>
            <a:off x="4837113" y="4822825"/>
            <a:ext cx="215900" cy="2159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19" name="Rectangle 31"/>
          <p:cNvSpPr>
            <a:spLocks noChangeArrowheads="1"/>
          </p:cNvSpPr>
          <p:nvPr/>
        </p:nvSpPr>
        <p:spPr bwMode="auto">
          <a:xfrm>
            <a:off x="9228138" y="4822825"/>
            <a:ext cx="215900" cy="2159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0" name="Oval 32"/>
          <p:cNvSpPr>
            <a:spLocks noChangeArrowheads="1"/>
          </p:cNvSpPr>
          <p:nvPr/>
        </p:nvSpPr>
        <p:spPr bwMode="auto">
          <a:xfrm>
            <a:off x="2892425" y="4894264"/>
            <a:ext cx="71438"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1" name="Oval 33"/>
          <p:cNvSpPr>
            <a:spLocks noChangeArrowheads="1"/>
          </p:cNvSpPr>
          <p:nvPr/>
        </p:nvSpPr>
        <p:spPr bwMode="auto">
          <a:xfrm>
            <a:off x="9301164" y="4894264"/>
            <a:ext cx="71437"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2" name="Oval 34"/>
          <p:cNvSpPr>
            <a:spLocks noChangeArrowheads="1"/>
          </p:cNvSpPr>
          <p:nvPr/>
        </p:nvSpPr>
        <p:spPr bwMode="auto">
          <a:xfrm>
            <a:off x="7069139" y="4894264"/>
            <a:ext cx="71437"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3" name="Oval 35"/>
          <p:cNvSpPr>
            <a:spLocks noChangeArrowheads="1"/>
          </p:cNvSpPr>
          <p:nvPr/>
        </p:nvSpPr>
        <p:spPr bwMode="auto">
          <a:xfrm>
            <a:off x="4908550" y="4894264"/>
            <a:ext cx="71438" cy="122237"/>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4" name="Arc 36"/>
          <p:cNvSpPr>
            <a:spLocks/>
          </p:cNvSpPr>
          <p:nvPr/>
        </p:nvSpPr>
        <p:spPr bwMode="auto">
          <a:xfrm rot="13289567" flipH="1">
            <a:off x="5053013" y="5038726"/>
            <a:ext cx="69850" cy="180975"/>
          </a:xfrm>
          <a:custGeom>
            <a:avLst/>
            <a:gdLst>
              <a:gd name="G0" fmla="+- 0 0 0"/>
              <a:gd name="G1" fmla="+- 11047 0 0"/>
              <a:gd name="G2" fmla="+- 21600 0 0"/>
              <a:gd name="T0" fmla="*/ 18561 w 21600"/>
              <a:gd name="T1" fmla="*/ 0 h 31910"/>
              <a:gd name="T2" fmla="*/ 5595 w 21600"/>
              <a:gd name="T3" fmla="*/ 31910 h 31910"/>
              <a:gd name="T4" fmla="*/ 0 w 21600"/>
              <a:gd name="T5" fmla="*/ 11047 h 31910"/>
            </a:gdLst>
            <a:ahLst/>
            <a:cxnLst>
              <a:cxn ang="0">
                <a:pos x="T0" y="T1"/>
              </a:cxn>
              <a:cxn ang="0">
                <a:pos x="T2" y="T3"/>
              </a:cxn>
              <a:cxn ang="0">
                <a:pos x="T4" y="T5"/>
              </a:cxn>
            </a:cxnLst>
            <a:rect l="0" t="0" r="r" b="b"/>
            <a:pathLst>
              <a:path w="21600" h="31910" fill="none" extrusionOk="0">
                <a:moveTo>
                  <a:pt x="18561" y="-1"/>
                </a:moveTo>
                <a:cubicBezTo>
                  <a:pt x="20550" y="3341"/>
                  <a:pt x="21600" y="7158"/>
                  <a:pt x="21600" y="11047"/>
                </a:cubicBezTo>
                <a:cubicBezTo>
                  <a:pt x="21600" y="20821"/>
                  <a:pt x="15035" y="29377"/>
                  <a:pt x="5594" y="31909"/>
                </a:cubicBezTo>
              </a:path>
              <a:path w="21600" h="31910" stroke="0" extrusionOk="0">
                <a:moveTo>
                  <a:pt x="18561" y="-1"/>
                </a:moveTo>
                <a:cubicBezTo>
                  <a:pt x="20550" y="3341"/>
                  <a:pt x="21600" y="7158"/>
                  <a:pt x="21600" y="11047"/>
                </a:cubicBezTo>
                <a:cubicBezTo>
                  <a:pt x="21600" y="20821"/>
                  <a:pt x="15035" y="29377"/>
                  <a:pt x="5594" y="31909"/>
                </a:cubicBezTo>
                <a:lnTo>
                  <a:pt x="0" y="11047"/>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5" name="Arc 37"/>
          <p:cNvSpPr>
            <a:spLocks/>
          </p:cNvSpPr>
          <p:nvPr/>
        </p:nvSpPr>
        <p:spPr bwMode="auto">
          <a:xfrm rot="13289567" flipH="1">
            <a:off x="7356475" y="5038725"/>
            <a:ext cx="69850" cy="215900"/>
          </a:xfrm>
          <a:custGeom>
            <a:avLst/>
            <a:gdLst>
              <a:gd name="G0" fmla="+- 0 0 0"/>
              <a:gd name="G1" fmla="+- 17239 0 0"/>
              <a:gd name="G2" fmla="+- 21600 0 0"/>
              <a:gd name="T0" fmla="*/ 13014 w 21600"/>
              <a:gd name="T1" fmla="*/ 0 h 38102"/>
              <a:gd name="T2" fmla="*/ 5595 w 21600"/>
              <a:gd name="T3" fmla="*/ 38102 h 38102"/>
              <a:gd name="T4" fmla="*/ 0 w 21600"/>
              <a:gd name="T5" fmla="*/ 17239 h 38102"/>
            </a:gdLst>
            <a:ahLst/>
            <a:cxnLst>
              <a:cxn ang="0">
                <a:pos x="T0" y="T1"/>
              </a:cxn>
              <a:cxn ang="0">
                <a:pos x="T2" y="T3"/>
              </a:cxn>
              <a:cxn ang="0">
                <a:pos x="T4" y="T5"/>
              </a:cxn>
            </a:cxnLst>
            <a:rect l="0" t="0" r="r" b="b"/>
            <a:pathLst>
              <a:path w="21600" h="38102" fill="none" extrusionOk="0">
                <a:moveTo>
                  <a:pt x="13014" y="-1"/>
                </a:moveTo>
                <a:cubicBezTo>
                  <a:pt x="18421" y="4081"/>
                  <a:pt x="21600" y="10464"/>
                  <a:pt x="21600" y="17239"/>
                </a:cubicBezTo>
                <a:cubicBezTo>
                  <a:pt x="21600" y="27013"/>
                  <a:pt x="15035" y="35569"/>
                  <a:pt x="5594" y="38101"/>
                </a:cubicBezTo>
              </a:path>
              <a:path w="21600" h="38102" stroke="0" extrusionOk="0">
                <a:moveTo>
                  <a:pt x="13014" y="-1"/>
                </a:moveTo>
                <a:cubicBezTo>
                  <a:pt x="18421" y="4081"/>
                  <a:pt x="21600" y="10464"/>
                  <a:pt x="21600" y="17239"/>
                </a:cubicBezTo>
                <a:cubicBezTo>
                  <a:pt x="21600" y="27013"/>
                  <a:pt x="15035" y="35569"/>
                  <a:pt x="5594" y="38101"/>
                </a:cubicBezTo>
                <a:lnTo>
                  <a:pt x="0" y="17239"/>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6" name="Arc 38"/>
          <p:cNvSpPr>
            <a:spLocks/>
          </p:cNvSpPr>
          <p:nvPr/>
        </p:nvSpPr>
        <p:spPr bwMode="auto">
          <a:xfrm rot="13289567" flipH="1">
            <a:off x="9588500" y="5038726"/>
            <a:ext cx="69850" cy="180975"/>
          </a:xfrm>
          <a:custGeom>
            <a:avLst/>
            <a:gdLst>
              <a:gd name="G0" fmla="+- 0 0 0"/>
              <a:gd name="G1" fmla="+- 11047 0 0"/>
              <a:gd name="G2" fmla="+- 21600 0 0"/>
              <a:gd name="T0" fmla="*/ 18561 w 21600"/>
              <a:gd name="T1" fmla="*/ 0 h 31910"/>
              <a:gd name="T2" fmla="*/ 5595 w 21600"/>
              <a:gd name="T3" fmla="*/ 31910 h 31910"/>
              <a:gd name="T4" fmla="*/ 0 w 21600"/>
              <a:gd name="T5" fmla="*/ 11047 h 31910"/>
            </a:gdLst>
            <a:ahLst/>
            <a:cxnLst>
              <a:cxn ang="0">
                <a:pos x="T0" y="T1"/>
              </a:cxn>
              <a:cxn ang="0">
                <a:pos x="T2" y="T3"/>
              </a:cxn>
              <a:cxn ang="0">
                <a:pos x="T4" y="T5"/>
              </a:cxn>
            </a:cxnLst>
            <a:rect l="0" t="0" r="r" b="b"/>
            <a:pathLst>
              <a:path w="21600" h="31910" fill="none" extrusionOk="0">
                <a:moveTo>
                  <a:pt x="18561" y="-1"/>
                </a:moveTo>
                <a:cubicBezTo>
                  <a:pt x="20550" y="3341"/>
                  <a:pt x="21600" y="7158"/>
                  <a:pt x="21600" y="11047"/>
                </a:cubicBezTo>
                <a:cubicBezTo>
                  <a:pt x="21600" y="20821"/>
                  <a:pt x="15035" y="29377"/>
                  <a:pt x="5594" y="31909"/>
                </a:cubicBezTo>
              </a:path>
              <a:path w="21600" h="31910" stroke="0" extrusionOk="0">
                <a:moveTo>
                  <a:pt x="18561" y="-1"/>
                </a:moveTo>
                <a:cubicBezTo>
                  <a:pt x="20550" y="3341"/>
                  <a:pt x="21600" y="7158"/>
                  <a:pt x="21600" y="11047"/>
                </a:cubicBezTo>
                <a:cubicBezTo>
                  <a:pt x="21600" y="20821"/>
                  <a:pt x="15035" y="29377"/>
                  <a:pt x="5594" y="31909"/>
                </a:cubicBezTo>
                <a:lnTo>
                  <a:pt x="0" y="11047"/>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7" name="AutoShape 39"/>
          <p:cNvSpPr>
            <a:spLocks noChangeArrowheads="1"/>
          </p:cNvSpPr>
          <p:nvPr/>
        </p:nvSpPr>
        <p:spPr bwMode="auto">
          <a:xfrm>
            <a:off x="2747964" y="5038726"/>
            <a:ext cx="287337" cy="144463"/>
          </a:xfrm>
          <a:prstGeom prst="parallelogram">
            <a:avLst>
              <a:gd name="adj" fmla="val 49725"/>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928" name="Oval 40"/>
          <p:cNvSpPr>
            <a:spLocks noChangeArrowheads="1"/>
          </p:cNvSpPr>
          <p:nvPr/>
        </p:nvSpPr>
        <p:spPr bwMode="auto">
          <a:xfrm>
            <a:off x="2892425" y="5038725"/>
            <a:ext cx="71438" cy="12223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349057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62A1CD05-C4C8-450F-9262-448A175CEEC3}" type="slidenum">
              <a:rPr lang="tr-TR" altLang="tr-TR"/>
              <a:pPr/>
              <a:t>9</a:t>
            </a:fld>
            <a:endParaRPr lang="tr-TR" altLang="tr-TR"/>
          </a:p>
        </p:txBody>
      </p:sp>
      <p:sp>
        <p:nvSpPr>
          <p:cNvPr id="38914" name="Rectangle 2"/>
          <p:cNvSpPr>
            <a:spLocks noGrp="1" noChangeArrowheads="1"/>
          </p:cNvSpPr>
          <p:nvPr>
            <p:ph type="title"/>
          </p:nvPr>
        </p:nvSpPr>
        <p:spPr/>
        <p:txBody>
          <a:bodyPr/>
          <a:lstStyle/>
          <a:p>
            <a:r>
              <a:rPr lang="tr-TR" altLang="tr-TR"/>
              <a:t>Kristalografik Nokta Grupları</a:t>
            </a:r>
          </a:p>
        </p:txBody>
      </p:sp>
      <p:sp>
        <p:nvSpPr>
          <p:cNvPr id="38915" name="Rectangle 3"/>
          <p:cNvSpPr>
            <a:spLocks noGrp="1" noChangeArrowheads="1"/>
          </p:cNvSpPr>
          <p:nvPr>
            <p:ph type="body" idx="1"/>
          </p:nvPr>
        </p:nvSpPr>
        <p:spPr/>
        <p:txBody>
          <a:bodyPr/>
          <a:lstStyle/>
          <a:p>
            <a:r>
              <a:rPr lang="tr-TR" altLang="tr-TR" sz="2000" b="1" i="1" u="sng"/>
              <a:t>Nokta Grupları İle İlgili Genel Bilgiler</a:t>
            </a:r>
          </a:p>
          <a:p>
            <a:pPr>
              <a:buFont typeface="Wingdings" panose="05000000000000000000" pitchFamily="2" charset="2"/>
              <a:buNone/>
            </a:pPr>
            <a:r>
              <a:rPr lang="tr-TR" altLang="tr-TR" sz="2000"/>
              <a:t>    En az bir noktayı kendisi ile çakıştıran simetri işlemleri grubuna “</a:t>
            </a:r>
            <a:r>
              <a:rPr lang="tr-TR" altLang="tr-TR" sz="2000" i="1" u="sng"/>
              <a:t>nokta grubu</a:t>
            </a:r>
            <a:r>
              <a:rPr lang="tr-TR" altLang="tr-TR" sz="2000"/>
              <a:t>” denir. Bu tanımı nedeniyle nokta grubunda öteleme işlemi içeren bütün işlemler bir kenara bırakılmıştır. Nokta grupları, kristalografik olanlar ve olmayanlar olmak üzere ikiye ayrılır. Kristalografik nokta grubu bir nokta örgüsünü kendisi ile çakıştırır. Bu nedenle dönme ve inversiyonlu eksenler bu gruplarda 1, 2, 3, 4, 6 ve 1, 2 = m, 3, 4, 6 ile sınırlıdır. Kristalografik olmayan gruplar için böyle bir eksen sınırlaması yoktur. 32 tane kristalografik nokta grubu vardır. Kristalografik olmayan grupların sayısı sonsuzdur. </a:t>
            </a:r>
            <a:endParaRPr lang="tr-TR" altLang="tr-TR" sz="2400"/>
          </a:p>
        </p:txBody>
      </p:sp>
    </p:spTree>
    <p:extLst>
      <p:ext uri="{BB962C8B-B14F-4D97-AF65-F5344CB8AC3E}">
        <p14:creationId xmlns:p14="http://schemas.microsoft.com/office/powerpoint/2010/main" val="24179893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2036</Words>
  <Application>Microsoft Office PowerPoint</Application>
  <PresentationFormat>Geniş ekran</PresentationFormat>
  <Paragraphs>279</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Calibri</vt:lpstr>
      <vt:lpstr>Calibri Light</vt:lpstr>
      <vt:lpstr>Comic Sans MS</vt:lpstr>
      <vt:lpstr>Symbol</vt:lpstr>
      <vt:lpstr>Wingdings</vt:lpstr>
      <vt:lpstr>Office Teması</vt:lpstr>
      <vt:lpstr>X-IŞINLARI KRİSTALOGRAFİSİ</vt:lpstr>
      <vt:lpstr>Eksenlerin bileşimi (Kombinasyonu)</vt:lpstr>
      <vt:lpstr>PowerPoint Sunusu</vt:lpstr>
      <vt:lpstr>PowerPoint Sunusu</vt:lpstr>
      <vt:lpstr>PowerPoint Sunusu</vt:lpstr>
      <vt:lpstr>PowerPoint Sunusu</vt:lpstr>
      <vt:lpstr>PowerPoint Sunusu</vt:lpstr>
      <vt:lpstr>PowerPoint Sunusu</vt:lpstr>
      <vt:lpstr>Kristalografik Nokta Grupları</vt:lpstr>
      <vt:lpstr>Kristalografik Nokta Grupları</vt:lpstr>
      <vt:lpstr>Kristalografik Nokta Grupları</vt:lpstr>
      <vt:lpstr>Kristalografik Nokta Gruplarının Çıkarılışı</vt:lpstr>
      <vt:lpstr>PowerPoint Sunusu</vt:lpstr>
      <vt:lpstr>PowerPoint Sunusu</vt:lpstr>
      <vt:lpstr>n  n  n  bileşimler n  n  n</vt:lpstr>
      <vt:lpstr>PowerPoint Sunusu</vt:lpstr>
      <vt:lpstr>PowerPoint Sunusu</vt:lpstr>
      <vt:lpstr>PowerPoint Sunusu</vt:lpstr>
      <vt:lpstr>PowerPoint Sunusu</vt:lpstr>
      <vt:lpstr>II) Şimdi de Schoenflies simgelerini bulalım</vt:lpstr>
      <vt:lpstr>a) İki simetri düzleminin bileşimi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X-IŞINLARI KRİSTALOGRAFİSİ</dc:title>
  <dc:creator>Ayhan ELMALI</dc:creator>
  <cp:lastModifiedBy>Ayhan ELMALI</cp:lastModifiedBy>
  <cp:revision>1</cp:revision>
  <dcterms:created xsi:type="dcterms:W3CDTF">2017-03-14T13:46:50Z</dcterms:created>
  <dcterms:modified xsi:type="dcterms:W3CDTF">2017-03-14T13:47:03Z</dcterms:modified>
</cp:coreProperties>
</file>