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80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62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28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32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6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542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66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4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15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77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85DE3-9BB9-43F3-B819-221A89A91FB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D8126-27C9-41F0-8B92-62E93F6A38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2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BÖLÜM </a:t>
            </a:r>
            <a:r>
              <a:rPr lang="tr-TR" b="1" dirty="0" smtClean="0"/>
              <a:t>8 </a:t>
            </a:r>
            <a:br>
              <a:rPr lang="tr-TR" b="1" dirty="0" smtClean="0"/>
            </a:br>
            <a:r>
              <a:rPr lang="tr-TR" b="1" dirty="0" smtClean="0"/>
              <a:t>YAPISAL </a:t>
            </a:r>
            <a:r>
              <a:rPr lang="tr-TR" b="1" dirty="0"/>
              <a:t>ARACILAR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548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8</a:t>
            </a:r>
            <a:br>
              <a:rPr lang="tr-TR" sz="3100" b="1" dirty="0"/>
            </a:br>
            <a:r>
              <a:rPr lang="tr-TR" sz="3100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Olabilirlik Kuramı</a:t>
            </a:r>
          </a:p>
          <a:p>
            <a:r>
              <a:rPr lang="tr-TR" dirty="0" smtClean="0"/>
              <a:t>Lawrence </a:t>
            </a:r>
            <a:r>
              <a:rPr lang="tr-TR" dirty="0"/>
              <a:t>ve </a:t>
            </a:r>
            <a:r>
              <a:rPr lang="tr-TR" dirty="0" err="1"/>
              <a:t>Lorsch</a:t>
            </a:r>
            <a:r>
              <a:rPr lang="tr-TR" dirty="0"/>
              <a:t>, ampirik  araştırmalar sonunda “olabilirlik (</a:t>
            </a:r>
            <a:r>
              <a:rPr lang="tr-TR" dirty="0" err="1"/>
              <a:t>contincency</a:t>
            </a:r>
            <a:r>
              <a:rPr lang="tr-TR" dirty="0"/>
              <a:t>)” örgütsel desen kuramını geliştirdiler. </a:t>
            </a:r>
            <a:r>
              <a:rPr lang="tr-TR" dirty="0" err="1"/>
              <a:t>Lawrance</a:t>
            </a:r>
            <a:r>
              <a:rPr lang="tr-TR" dirty="0"/>
              <a:t> ve </a:t>
            </a:r>
            <a:r>
              <a:rPr lang="tr-TR" dirty="0" err="1"/>
              <a:t>Lorsch</a:t>
            </a:r>
            <a:r>
              <a:rPr lang="tr-TR" dirty="0"/>
              <a:t> araştırmalarını, 10 firma üzerinde yapılmıştır</a:t>
            </a:r>
            <a:r>
              <a:rPr lang="tr-TR" dirty="0" smtClean="0"/>
              <a:t>.</a:t>
            </a:r>
            <a:r>
              <a:rPr lang="tr-TR" dirty="0"/>
              <a:t> 10 örgüt oldukça değişkenden oldukça kararlılığa uzanan bir süreklilik üzerinde yer almaktadır. Bu araştırmalara D (</a:t>
            </a:r>
            <a:r>
              <a:rPr lang="tr-TR" dirty="0" err="1"/>
              <a:t>differentiation</a:t>
            </a:r>
            <a:r>
              <a:rPr lang="tr-TR" dirty="0"/>
              <a:t>)  ve I </a:t>
            </a:r>
            <a:r>
              <a:rPr lang="tr-TR" dirty="0" smtClean="0"/>
              <a:t>(</a:t>
            </a:r>
            <a:r>
              <a:rPr lang="tr-TR" dirty="0" err="1" smtClean="0"/>
              <a:t>integration</a:t>
            </a:r>
            <a:r>
              <a:rPr lang="tr-TR" dirty="0" smtClean="0"/>
              <a:t>) çalışmaları </a:t>
            </a:r>
            <a:r>
              <a:rPr lang="tr-TR" dirty="0"/>
              <a:t>denir. Çünkü modeldeki iki temel kavram, farklılaşma ve bütünleşmedir. </a:t>
            </a:r>
          </a:p>
        </p:txBody>
      </p:sp>
    </p:spTree>
    <p:extLst>
      <p:ext uri="{BB962C8B-B14F-4D97-AF65-F5344CB8AC3E}">
        <p14:creationId xmlns:p14="http://schemas.microsoft.com/office/powerpoint/2010/main" val="3381067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8</a:t>
            </a:r>
            <a:br>
              <a:rPr lang="tr-TR" sz="3100" b="1" dirty="0"/>
            </a:br>
            <a:r>
              <a:rPr lang="tr-TR" sz="3100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err="1" smtClean="0"/>
              <a:t>Matriks</a:t>
            </a:r>
            <a:r>
              <a:rPr lang="tr-TR" b="1" dirty="0" smtClean="0"/>
              <a:t> Yapı</a:t>
            </a:r>
          </a:p>
          <a:p>
            <a:r>
              <a:rPr lang="tr-TR" dirty="0" err="1" smtClean="0"/>
              <a:t>Davis</a:t>
            </a:r>
            <a:r>
              <a:rPr lang="tr-TR" dirty="0" smtClean="0"/>
              <a:t> </a:t>
            </a:r>
            <a:r>
              <a:rPr lang="tr-TR" dirty="0"/>
              <a:t>Lawrence’ın fonksiyonel ve proje yapılarının her ikisinin de zayıflıklarını giderici ya da azaltıcı, güçlü yönlerini artırıcı araştırma çabaları sonunda </a:t>
            </a:r>
            <a:r>
              <a:rPr lang="tr-TR" dirty="0" err="1"/>
              <a:t>matriks</a:t>
            </a:r>
            <a:r>
              <a:rPr lang="tr-TR" dirty="0"/>
              <a:t> örgütleme doğmuştur. </a:t>
            </a:r>
            <a:r>
              <a:rPr lang="tr-TR" dirty="0" err="1"/>
              <a:t>Matriks</a:t>
            </a:r>
            <a:r>
              <a:rPr lang="tr-TR" dirty="0"/>
              <a:t> örgüt, standart dikey hiyerarşik yapı üzerinde, bir proje koordinatörünün yatay yapısını vurgular </a:t>
            </a:r>
          </a:p>
        </p:txBody>
      </p:sp>
    </p:spTree>
    <p:extLst>
      <p:ext uri="{BB962C8B-B14F-4D97-AF65-F5344CB8AC3E}">
        <p14:creationId xmlns:p14="http://schemas.microsoft.com/office/powerpoint/2010/main" val="1148684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8</a:t>
            </a:r>
            <a:br>
              <a:rPr lang="tr-TR" sz="2800" b="1" dirty="0"/>
            </a:br>
            <a:r>
              <a:rPr lang="tr-TR" sz="2800" b="1" dirty="0"/>
              <a:t>YAPISAL ARACILAR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Tamamlayıcı </a:t>
            </a:r>
            <a:r>
              <a:rPr lang="tr-TR" dirty="0"/>
              <a:t>(</a:t>
            </a:r>
            <a:r>
              <a:rPr lang="tr-TR" dirty="0" err="1"/>
              <a:t>collateral</a:t>
            </a:r>
            <a:r>
              <a:rPr lang="tr-TR" dirty="0"/>
              <a:t>)</a:t>
            </a:r>
            <a:r>
              <a:rPr lang="tr-TR" b="1" dirty="0"/>
              <a:t> </a:t>
            </a:r>
            <a:r>
              <a:rPr lang="tr-TR" dirty="0"/>
              <a:t> örgüt, paralel, destekleyici ve asıl örgütle bir arada bulunan bir örgütlenme anlamındadır. Bu tür örgütlenmenin gerekçesi; hem örgütsel yapıda, hem de liderlik sitilinde esneklik sağlamak, böylece de esnek yaratıcı problem çözücü örgütlenmeye gitmektir </a:t>
            </a:r>
          </a:p>
        </p:txBody>
      </p:sp>
    </p:spTree>
    <p:extLst>
      <p:ext uri="{BB962C8B-B14F-4D97-AF65-F5344CB8AC3E}">
        <p14:creationId xmlns:p14="http://schemas.microsoft.com/office/powerpoint/2010/main" val="2135051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8</a:t>
            </a:r>
            <a:br>
              <a:rPr lang="tr-TR" sz="2800" b="1" dirty="0"/>
            </a:br>
            <a:r>
              <a:rPr lang="tr-TR" sz="2800" b="1" dirty="0"/>
              <a:t>YAPISAL ARACILAR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Amaçlara </a:t>
            </a:r>
            <a:r>
              <a:rPr lang="tr-TR" dirty="0"/>
              <a:t>göre yönetim (MBO), bire bir liderlik sitilini vurgular. Uygulamada MBO oldukça </a:t>
            </a:r>
            <a:r>
              <a:rPr lang="tr-TR" dirty="0" err="1"/>
              <a:t>otokratik</a:t>
            </a:r>
            <a:r>
              <a:rPr lang="tr-TR" dirty="0"/>
              <a:t> olmaktan, oldukça katılımcı olmaya kadar bir değişme gösterebilmektedir. </a:t>
            </a:r>
            <a:r>
              <a:rPr lang="tr-TR" dirty="0" err="1"/>
              <a:t>MBO’nın</a:t>
            </a:r>
            <a:r>
              <a:rPr lang="tr-TR" dirty="0"/>
              <a:t> uygulamaları, </a:t>
            </a:r>
            <a:r>
              <a:rPr lang="tr-TR" dirty="0" err="1"/>
              <a:t>otokratik</a:t>
            </a:r>
            <a:r>
              <a:rPr lang="tr-TR" dirty="0"/>
              <a:t>-katılımcı süreklilik üzerinde konumlanır.</a:t>
            </a:r>
          </a:p>
        </p:txBody>
      </p:sp>
    </p:spTree>
    <p:extLst>
      <p:ext uri="{BB962C8B-B14F-4D97-AF65-F5344CB8AC3E}">
        <p14:creationId xmlns:p14="http://schemas.microsoft.com/office/powerpoint/2010/main" val="3775401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8</a:t>
            </a:r>
            <a:br>
              <a:rPr lang="tr-TR" sz="2800" b="1" dirty="0"/>
            </a:br>
            <a:r>
              <a:rPr lang="tr-TR" sz="2800" b="1" dirty="0"/>
              <a:t>YAPISAL ARACILAR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Sosyo</a:t>
            </a:r>
            <a:r>
              <a:rPr lang="tr-TR" dirty="0" smtClean="0"/>
              <a:t> </a:t>
            </a:r>
            <a:r>
              <a:rPr lang="tr-TR" dirty="0"/>
              <a:t>teknik sistem aracısı, teknolojik yapı ve çalışanların sosyal etkileşimi arasında daha iyi bir uyumun sağlanması; böylece de istenen örgütsel amaçlara ulaşılmasını amaçlar.</a:t>
            </a:r>
          </a:p>
        </p:txBody>
      </p:sp>
    </p:spTree>
    <p:extLst>
      <p:ext uri="{BB962C8B-B14F-4D97-AF65-F5344CB8AC3E}">
        <p14:creationId xmlns:p14="http://schemas.microsoft.com/office/powerpoint/2010/main" val="123728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8</a:t>
            </a:r>
            <a:br>
              <a:rPr lang="tr-TR" sz="2800" b="1" dirty="0"/>
            </a:br>
            <a:r>
              <a:rPr lang="tr-TR" sz="2800" b="1" dirty="0"/>
              <a:t>YAPISAL ARACILAR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İş </a:t>
            </a:r>
            <a:r>
              <a:rPr lang="tr-TR" dirty="0"/>
              <a:t>deseni, “bir dizi etkinlik ya da görevin (işin), sosyal ve yapısal boyutları yanında çalışanlar üzerindeki etkilerini de hesaba katarak amaçlı ve kasti olarak yapılaştırılmasıdır.</a:t>
            </a:r>
          </a:p>
        </p:txBody>
      </p:sp>
    </p:spTree>
    <p:extLst>
      <p:ext uri="{BB962C8B-B14F-4D97-AF65-F5344CB8AC3E}">
        <p14:creationId xmlns:p14="http://schemas.microsoft.com/office/powerpoint/2010/main" val="2990398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</a:t>
            </a:r>
            <a:r>
              <a:rPr lang="tr-TR" sz="3100" b="1" dirty="0" smtClean="0"/>
              <a:t>8</a:t>
            </a:r>
            <a:br>
              <a:rPr lang="tr-TR" sz="3100" b="1" dirty="0" smtClean="0"/>
            </a:br>
            <a:r>
              <a:rPr lang="tr-TR" sz="3100" b="1" dirty="0" smtClean="0"/>
              <a:t>YAPISAL </a:t>
            </a:r>
            <a:r>
              <a:rPr lang="tr-TR" sz="3100" b="1" dirty="0"/>
              <a:t>ARACILAR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Yapısal </a:t>
            </a:r>
            <a:r>
              <a:rPr lang="tr-TR" dirty="0"/>
              <a:t>aracılar yoluyla örgütsel danışman ve müşteriler; 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1) yapının çalışanlar üzerindeki rolünü anlayabilirler. 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2) Çeşitli yapısal stratejileri tanıyarak uygun stratejinin seçimini yapabilirler.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87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</a:t>
            </a:r>
            <a:r>
              <a:rPr lang="tr-TR" sz="3100" b="1" dirty="0" smtClean="0"/>
              <a:t>8</a:t>
            </a:r>
            <a:br>
              <a:rPr lang="tr-TR" sz="3100" b="1" dirty="0" smtClean="0"/>
            </a:br>
            <a:r>
              <a:rPr lang="tr-TR" sz="3100" b="1" dirty="0" smtClean="0"/>
              <a:t>YAPISAL </a:t>
            </a:r>
            <a:r>
              <a:rPr lang="tr-TR" sz="3100" b="1" dirty="0"/>
              <a:t>ARACILAR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(3) Birbirlerini tamamlayan ve birbirlerine uyan stratejileri seçebilirler.</a:t>
            </a:r>
          </a:p>
          <a:p>
            <a:r>
              <a:rPr lang="tr-TR" dirty="0" smtClean="0"/>
              <a:t>(4) Bazı stratejilerin  diğerlerinin uygulanmasını kolaylaştırabileceğini 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</a:t>
            </a:r>
            <a:r>
              <a:rPr lang="tr-TR" sz="3100" b="1" dirty="0" smtClean="0"/>
              <a:t>8</a:t>
            </a:r>
            <a:br>
              <a:rPr lang="tr-TR" sz="3100" b="1" dirty="0" smtClean="0"/>
            </a:br>
            <a:r>
              <a:rPr lang="tr-TR" sz="3100" b="1" dirty="0" smtClean="0"/>
              <a:t>YAPISAL </a:t>
            </a:r>
            <a:r>
              <a:rPr lang="tr-TR" sz="3100" b="1" dirty="0"/>
              <a:t>ARACILAR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Sistem </a:t>
            </a:r>
            <a:r>
              <a:rPr lang="tr-TR" b="1" dirty="0"/>
              <a:t>Çaplı Kültür Aracı Olarak </a:t>
            </a:r>
            <a:r>
              <a:rPr lang="tr-TR" b="1" dirty="0" smtClean="0"/>
              <a:t>Örgütsel </a:t>
            </a:r>
            <a:r>
              <a:rPr lang="tr-TR" b="1" dirty="0"/>
              <a:t>Yapı ve </a:t>
            </a:r>
            <a:r>
              <a:rPr lang="tr-TR" b="1" dirty="0" smtClean="0"/>
              <a:t>Desen</a:t>
            </a:r>
            <a:endParaRPr lang="tr-TR" dirty="0"/>
          </a:p>
          <a:p>
            <a:r>
              <a:rPr lang="tr-TR" dirty="0" smtClean="0"/>
              <a:t>Genelde </a:t>
            </a:r>
            <a:r>
              <a:rPr lang="tr-TR" dirty="0"/>
              <a:t>örgütler, fonksiyon ve üretim boyutlarına göre uzmanlaşırlar. Ancak bu ikisi kadar önceliği ve yaygınlığı olmasa da  coğrafik alan ve yere göre de örgütler uzmanlaşmaktadır.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736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BÖLÜM 8</a:t>
            </a:r>
            <a:br>
              <a:rPr lang="tr-TR" b="1" dirty="0"/>
            </a:br>
            <a:r>
              <a:rPr lang="tr-TR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Fonksiyonel </a:t>
            </a:r>
            <a:r>
              <a:rPr lang="tr-TR" dirty="0"/>
              <a:t>örgütlenme, temel hiyerarşik yapıya dayalı bir örgütlenmedir. Fonksiyonel örgütlenme dünyada en çok uygulanan örgütleme biçimidir. Ayrıca ilk kuruluşlarında örgütler genelde  bu tür örgütlenmeyi benimserler. </a:t>
            </a:r>
          </a:p>
        </p:txBody>
      </p:sp>
    </p:spTree>
    <p:extLst>
      <p:ext uri="{BB962C8B-B14F-4D97-AF65-F5344CB8AC3E}">
        <p14:creationId xmlns:p14="http://schemas.microsoft.com/office/powerpoint/2010/main" val="4250565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8</a:t>
            </a:r>
            <a:br>
              <a:rPr lang="tr-TR" sz="3100" b="1" dirty="0"/>
            </a:br>
            <a:r>
              <a:rPr lang="tr-TR" sz="3100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Ürün örgütlenmede, </a:t>
            </a:r>
            <a:r>
              <a:rPr lang="tr-TR" dirty="0"/>
              <a:t>üretimdeki benzerliklerine göre hizmet ve şeylerin farklılaşmasına dayalı olarak ürün-örgüt etkinlikleri birlikte gruplandırılır. Belli amaçların başarılması için gerekli kaynakların hepsi ya da çoğu kendine yeter (“self-</a:t>
            </a:r>
            <a:r>
              <a:rPr lang="tr-TR" dirty="0" err="1"/>
              <a:t>contained</a:t>
            </a:r>
            <a:r>
              <a:rPr lang="tr-TR" dirty="0"/>
              <a:t>”) birimce kararlaştırılır. </a:t>
            </a:r>
          </a:p>
        </p:txBody>
      </p:sp>
    </p:spTree>
    <p:extLst>
      <p:ext uri="{BB962C8B-B14F-4D97-AF65-F5344CB8AC3E}">
        <p14:creationId xmlns:p14="http://schemas.microsoft.com/office/powerpoint/2010/main" val="3084826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8</a:t>
            </a:r>
            <a:br>
              <a:rPr lang="tr-TR" sz="3100" b="1" dirty="0"/>
            </a:br>
            <a:r>
              <a:rPr lang="tr-TR" sz="3100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Örgütsel </a:t>
            </a:r>
            <a:r>
              <a:rPr lang="tr-TR" b="1" dirty="0"/>
              <a:t>Desene </a:t>
            </a:r>
            <a:r>
              <a:rPr lang="tr-TR" b="1" dirty="0" smtClean="0"/>
              <a:t>Davranışsal Analiz Perspektifi</a:t>
            </a:r>
            <a:endParaRPr lang="tr-TR" dirty="0" smtClean="0"/>
          </a:p>
          <a:p>
            <a:r>
              <a:rPr lang="tr-TR" b="1" dirty="0" err="1"/>
              <a:t>Likert’in</a:t>
            </a:r>
            <a:r>
              <a:rPr lang="tr-TR" b="1" dirty="0"/>
              <a:t> Sistem </a:t>
            </a:r>
            <a:r>
              <a:rPr lang="tr-TR" b="1" dirty="0" smtClean="0"/>
              <a:t>4’ü</a:t>
            </a:r>
          </a:p>
          <a:p>
            <a:r>
              <a:rPr lang="tr-TR" dirty="0" err="1"/>
              <a:t>Likert’e</a:t>
            </a:r>
            <a:r>
              <a:rPr lang="tr-TR" dirty="0"/>
              <a:t> göre etkili örgütlerde üstlerin, denetleyenlerin dikkatlerini, yüksek ve zor performans amaçlarına sahip  etkili iş grupları geliştirmeye yönetmeleri için güdüleyici bir ortam vardır. </a:t>
            </a:r>
          </a:p>
        </p:txBody>
      </p:sp>
    </p:spTree>
    <p:extLst>
      <p:ext uri="{BB962C8B-B14F-4D97-AF65-F5344CB8AC3E}">
        <p14:creationId xmlns:p14="http://schemas.microsoft.com/office/powerpoint/2010/main" val="226380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8</a:t>
            </a:r>
            <a:br>
              <a:rPr lang="tr-TR" sz="3100" b="1" dirty="0"/>
            </a:br>
            <a:r>
              <a:rPr lang="tr-TR" sz="3100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b="1" dirty="0" err="1" smtClean="0"/>
              <a:t>Bennisci</a:t>
            </a:r>
            <a:r>
              <a:rPr lang="tr-TR" b="1" dirty="0" smtClean="0"/>
              <a:t> Yaklaşım</a:t>
            </a:r>
            <a:endParaRPr lang="tr-TR" b="1" dirty="0"/>
          </a:p>
          <a:p>
            <a:r>
              <a:rPr lang="tr-TR" dirty="0" err="1" smtClean="0"/>
              <a:t>Bennis</a:t>
            </a:r>
            <a:r>
              <a:rPr lang="tr-TR" dirty="0"/>
              <a:t>, bazı klasik örgüt kuramcıları gibi bürokrasinin yok olacağını söylemiştir. Ona göre bürokrasi, örgütlerde tutunamayacaktır. Çünkü bürokraside yöneticiler, bireylerle örgütsel amaçlar arasındaki gerilimi, bozulmayı ve çatışmayı çözmede başarılı olmayacaklardır. </a:t>
            </a:r>
          </a:p>
        </p:txBody>
      </p:sp>
    </p:spTree>
    <p:extLst>
      <p:ext uri="{BB962C8B-B14F-4D97-AF65-F5344CB8AC3E}">
        <p14:creationId xmlns:p14="http://schemas.microsoft.com/office/powerpoint/2010/main" val="408378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8</a:t>
            </a:r>
            <a:br>
              <a:rPr lang="tr-TR" sz="3100" b="1" dirty="0"/>
            </a:br>
            <a:r>
              <a:rPr lang="tr-TR" sz="3100" b="1" dirty="0"/>
              <a:t>YAPISAL ARACILAR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tr-TR" b="1" dirty="0" err="1" smtClean="0"/>
              <a:t>Burns</a:t>
            </a:r>
            <a:r>
              <a:rPr lang="tr-TR" b="1" dirty="0" smtClean="0"/>
              <a:t> ve </a:t>
            </a:r>
            <a:r>
              <a:rPr lang="tr-TR" b="1" dirty="0" err="1" smtClean="0"/>
              <a:t>Stalker</a:t>
            </a:r>
            <a:r>
              <a:rPr lang="tr-TR" b="1" dirty="0" smtClean="0"/>
              <a:t>: Çevre</a:t>
            </a:r>
          </a:p>
          <a:p>
            <a:r>
              <a:rPr lang="tr-TR" dirty="0" err="1" smtClean="0"/>
              <a:t>Burns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Stalker</a:t>
            </a:r>
            <a:r>
              <a:rPr lang="tr-TR" dirty="0"/>
              <a:t>, </a:t>
            </a:r>
            <a:r>
              <a:rPr lang="tr-TR" dirty="0" err="1"/>
              <a:t>informasyon</a:t>
            </a:r>
            <a:r>
              <a:rPr lang="tr-TR" dirty="0"/>
              <a:t> işlemeyi, örgütlerin yüz yüze geldiği çevresel isteklerin </a:t>
            </a:r>
            <a:r>
              <a:rPr lang="tr-TR" dirty="0" err="1"/>
              <a:t>kestirilebilirliği</a:t>
            </a:r>
            <a:r>
              <a:rPr lang="tr-TR" dirty="0"/>
              <a:t>- tahmin edilebilirliği olarak araştırmışlardır. Çevreleri, beşli bir aralık ölçeği üzerinde, “</a:t>
            </a:r>
            <a:r>
              <a:rPr lang="tr-TR" dirty="0" err="1"/>
              <a:t>durağan”dan</a:t>
            </a:r>
            <a:r>
              <a:rPr lang="tr-TR" dirty="0"/>
              <a:t>, “en az kestirilebilir” arasında değerlendirilmişlerdir. </a:t>
            </a:r>
          </a:p>
        </p:txBody>
      </p:sp>
    </p:spTree>
    <p:extLst>
      <p:ext uri="{BB962C8B-B14F-4D97-AF65-F5344CB8AC3E}">
        <p14:creationId xmlns:p14="http://schemas.microsoft.com/office/powerpoint/2010/main" val="4055458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543</Words>
  <Application>Microsoft Office PowerPoint</Application>
  <PresentationFormat>Geniş ekran</PresentationFormat>
  <Paragraphs>66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BÖLÜM 8 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 </vt:lpstr>
      <vt:lpstr>BÖLÜM 8 YAPISAL ARACILAR</vt:lpstr>
      <vt:lpstr>BÖLÜM 8 YAPISAL ARACILAR</vt:lpstr>
      <vt:lpstr>BÖLÜM 8 YAPISAL ARACILAR</vt:lpstr>
      <vt:lpstr>BÖLÜM 8 YAPISAL ARACILAR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8  YAPISAL ARACILAR</dc:title>
  <dc:creator>inci �z</dc:creator>
  <cp:lastModifiedBy>ebf</cp:lastModifiedBy>
  <cp:revision>28</cp:revision>
  <dcterms:created xsi:type="dcterms:W3CDTF">2018-02-01T17:43:07Z</dcterms:created>
  <dcterms:modified xsi:type="dcterms:W3CDTF">2018-02-02T06:16:27Z</dcterms:modified>
</cp:coreProperties>
</file>