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sldIdLst>
    <p:sldId id="256" r:id="rId2"/>
    <p:sldId id="257" r:id="rId3"/>
    <p:sldId id="312" r:id="rId4"/>
    <p:sldId id="280" r:id="rId5"/>
    <p:sldId id="281" r:id="rId6"/>
    <p:sldId id="282" r:id="rId7"/>
    <p:sldId id="283" r:id="rId8"/>
    <p:sldId id="318" r:id="rId9"/>
    <p:sldId id="300" r:id="rId10"/>
    <p:sldId id="284" r:id="rId11"/>
    <p:sldId id="285" r:id="rId12"/>
    <p:sldId id="301" r:id="rId13"/>
    <p:sldId id="313" r:id="rId14"/>
    <p:sldId id="286" r:id="rId15"/>
    <p:sldId id="291" r:id="rId16"/>
    <p:sldId id="288" r:id="rId17"/>
    <p:sldId id="290" r:id="rId18"/>
    <p:sldId id="289" r:id="rId19"/>
    <p:sldId id="292" r:id="rId20"/>
    <p:sldId id="293" r:id="rId21"/>
    <p:sldId id="315" r:id="rId22"/>
    <p:sldId id="294" r:id="rId23"/>
    <p:sldId id="295" r:id="rId24"/>
    <p:sldId id="296" r:id="rId25"/>
    <p:sldId id="317" r:id="rId26"/>
    <p:sldId id="316" r:id="rId27"/>
    <p:sldId id="297" r:id="rId2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96713"/>
    <a:srgbClr val="000000"/>
    <a:srgbClr val="FFFF00"/>
    <a:srgbClr val="B3D3EA"/>
    <a:srgbClr val="78AD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48" autoAdjust="0"/>
    <p:restoredTop sz="95596" autoAdjust="0"/>
  </p:normalViewPr>
  <p:slideViewPr>
    <p:cSldViewPr>
      <p:cViewPr varScale="1">
        <p:scale>
          <a:sx n="115" d="100"/>
          <a:sy n="115" d="100"/>
        </p:scale>
        <p:origin x="1248"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US" altLang="tr-TR"/>
          </a:p>
        </p:txBody>
      </p:sp>
      <p:sp>
        <p:nvSpPr>
          <p:cNvPr id="8192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tr-TR"/>
          </a:p>
        </p:txBody>
      </p:sp>
      <p:sp>
        <p:nvSpPr>
          <p:cNvPr id="819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2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tr-TR" smtClean="0"/>
              <a:t>Click to edit Master text styles</a:t>
            </a:r>
          </a:p>
          <a:p>
            <a:pPr lvl="1"/>
            <a:r>
              <a:rPr lang="en-US" altLang="tr-TR" smtClean="0"/>
              <a:t>Second level</a:t>
            </a:r>
          </a:p>
          <a:p>
            <a:pPr lvl="2"/>
            <a:r>
              <a:rPr lang="en-US" altLang="tr-TR" smtClean="0"/>
              <a:t>Third level</a:t>
            </a:r>
          </a:p>
          <a:p>
            <a:pPr lvl="3"/>
            <a:r>
              <a:rPr lang="en-US" altLang="tr-TR" smtClean="0"/>
              <a:t>Fourth level</a:t>
            </a:r>
          </a:p>
          <a:p>
            <a:pPr lvl="4"/>
            <a:r>
              <a:rPr lang="en-US" altLang="tr-TR" smtClean="0"/>
              <a:t>Fifth level</a:t>
            </a:r>
          </a:p>
        </p:txBody>
      </p:sp>
      <p:sp>
        <p:nvSpPr>
          <p:cNvPr id="8192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US" altLang="tr-TR"/>
          </a:p>
        </p:txBody>
      </p:sp>
      <p:sp>
        <p:nvSpPr>
          <p:cNvPr id="8192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E64FEC6B-8354-4AF8-BCB4-6B8B44F3E0E9}" type="slidenum">
              <a:rPr lang="en-US" altLang="tr-TR"/>
              <a:pPr/>
              <a:t>‹#›</a:t>
            </a:fld>
            <a:endParaRPr lang="en-US" altLang="tr-TR"/>
          </a:p>
        </p:txBody>
      </p:sp>
    </p:spTree>
    <p:extLst>
      <p:ext uri="{BB962C8B-B14F-4D97-AF65-F5344CB8AC3E}">
        <p14:creationId xmlns:p14="http://schemas.microsoft.com/office/powerpoint/2010/main" val="184890400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4CF3B8-390B-4097-B284-0F1A8580731D}" type="slidenum">
              <a:rPr lang="en-US" altLang="tr-TR"/>
              <a:pPr/>
              <a:t>1</a:t>
            </a:fld>
            <a:endParaRPr lang="en-US" altLang="tr-TR"/>
          </a:p>
        </p:txBody>
      </p:sp>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p:txBody>
          <a:bodyPr/>
          <a:lstStyle/>
          <a:p>
            <a:endParaRPr lang="ru-RU" altLang="tr-TR"/>
          </a:p>
        </p:txBody>
      </p:sp>
    </p:spTree>
    <p:extLst>
      <p:ext uri="{BB962C8B-B14F-4D97-AF65-F5344CB8AC3E}">
        <p14:creationId xmlns:p14="http://schemas.microsoft.com/office/powerpoint/2010/main" val="16297308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9D95258-286D-48B8-A7D5-DDE5B891D521}" type="slidenum">
              <a:rPr lang="en-US" altLang="tr-TR"/>
              <a:pPr/>
              <a:t>2</a:t>
            </a:fld>
            <a:endParaRPr lang="en-US" altLang="tr-TR"/>
          </a:p>
        </p:txBody>
      </p:sp>
      <p:sp>
        <p:nvSpPr>
          <p:cNvPr id="112642" name="Rectangle 2"/>
          <p:cNvSpPr>
            <a:spLocks noGrp="1" noRot="1" noChangeAspect="1" noChangeArrowheads="1" noTextEdit="1"/>
          </p:cNvSpPr>
          <p:nvPr>
            <p:ph type="sldImg"/>
          </p:nvPr>
        </p:nvSpPr>
        <p:spPr>
          <a:ln/>
        </p:spPr>
      </p:sp>
      <p:sp>
        <p:nvSpPr>
          <p:cNvPr id="112643" name="Rectangle 3"/>
          <p:cNvSpPr>
            <a:spLocks noGrp="1" noChangeArrowheads="1"/>
          </p:cNvSpPr>
          <p:nvPr>
            <p:ph type="body" idx="1"/>
          </p:nvPr>
        </p:nvSpPr>
        <p:spPr/>
        <p:txBody>
          <a:bodyPr/>
          <a:lstStyle/>
          <a:p>
            <a:endParaRPr lang="ru-RU" altLang="tr-TR"/>
          </a:p>
        </p:txBody>
      </p:sp>
    </p:spTree>
    <p:extLst>
      <p:ext uri="{BB962C8B-B14F-4D97-AF65-F5344CB8AC3E}">
        <p14:creationId xmlns:p14="http://schemas.microsoft.com/office/powerpoint/2010/main" val="41586251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053799-A2F2-4065-B6AA-E802BCF21F10}" type="slidenum">
              <a:rPr lang="en-US" altLang="tr-TR"/>
              <a:pPr/>
              <a:t>4</a:t>
            </a:fld>
            <a:endParaRPr lang="en-US" altLang="tr-TR"/>
          </a:p>
        </p:txBody>
      </p:sp>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p:txBody>
          <a:bodyPr/>
          <a:lstStyle/>
          <a:p>
            <a:endParaRPr lang="ru-RU" altLang="tr-TR"/>
          </a:p>
        </p:txBody>
      </p:sp>
    </p:spTree>
    <p:extLst>
      <p:ext uri="{BB962C8B-B14F-4D97-AF65-F5344CB8AC3E}">
        <p14:creationId xmlns:p14="http://schemas.microsoft.com/office/powerpoint/2010/main" val="37648404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053799-A2F2-4065-B6AA-E802BCF21F10}" type="slidenum">
              <a:rPr lang="en-US" altLang="tr-TR"/>
              <a:pPr/>
              <a:t>5</a:t>
            </a:fld>
            <a:endParaRPr lang="en-US" altLang="tr-TR"/>
          </a:p>
        </p:txBody>
      </p:sp>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p:txBody>
          <a:bodyPr/>
          <a:lstStyle/>
          <a:p>
            <a:endParaRPr lang="ru-RU" altLang="tr-TR"/>
          </a:p>
        </p:txBody>
      </p:sp>
    </p:spTree>
    <p:extLst>
      <p:ext uri="{BB962C8B-B14F-4D97-AF65-F5344CB8AC3E}">
        <p14:creationId xmlns:p14="http://schemas.microsoft.com/office/powerpoint/2010/main" val="25447710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053799-A2F2-4065-B6AA-E802BCF21F10}" type="slidenum">
              <a:rPr lang="en-US" altLang="tr-TR"/>
              <a:pPr/>
              <a:t>10</a:t>
            </a:fld>
            <a:endParaRPr lang="en-US" altLang="tr-TR"/>
          </a:p>
        </p:txBody>
      </p:sp>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p:txBody>
          <a:bodyPr/>
          <a:lstStyle/>
          <a:p>
            <a:endParaRPr lang="ru-RU" altLang="tr-TR"/>
          </a:p>
        </p:txBody>
      </p:sp>
    </p:spTree>
    <p:extLst>
      <p:ext uri="{BB962C8B-B14F-4D97-AF65-F5344CB8AC3E}">
        <p14:creationId xmlns:p14="http://schemas.microsoft.com/office/powerpoint/2010/main" val="18370170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6858000" cy="2387600"/>
          </a:xfrm>
        </p:spPr>
        <p:txBody>
          <a:bodyPr anchor="b"/>
          <a:lstStyle>
            <a:lvl1pPr algn="ctr">
              <a:defRPr sz="4500"/>
            </a:lvl1pPr>
          </a:lstStyle>
          <a:p>
            <a:r>
              <a:rPr lang="tr-TR" smtClean="0"/>
              <a:t>Asıl başlık stili için tıklatın</a:t>
            </a:r>
            <a:endParaRPr lang="tr-TR"/>
          </a:p>
        </p:txBody>
      </p:sp>
      <p:sp>
        <p:nvSpPr>
          <p:cNvPr id="3" name="Alt Başlık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ED2233C6-3026-4D71-8D98-821DBC5691A8}" type="datetimeFigureOut">
              <a:rPr lang="tr-TR" smtClean="0"/>
              <a:t>12.12.2019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C9765D-A91C-4C93-9BC9-64BFBAFCFCC6}" type="slidenum">
              <a:rPr lang="tr-TR" smtClean="0"/>
              <a:t>‹#›</a:t>
            </a:fld>
            <a:endParaRPr lang="tr-TR"/>
          </a:p>
        </p:txBody>
      </p:sp>
    </p:spTree>
    <p:extLst>
      <p:ext uri="{BB962C8B-B14F-4D97-AF65-F5344CB8AC3E}">
        <p14:creationId xmlns:p14="http://schemas.microsoft.com/office/powerpoint/2010/main" val="3075290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D2233C6-3026-4D71-8D98-821DBC5691A8}" type="datetimeFigureOut">
              <a:rPr lang="tr-TR" smtClean="0"/>
              <a:t>12.12.2019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C9765D-A91C-4C93-9BC9-64BFBAFCFCC6}" type="slidenum">
              <a:rPr lang="tr-TR" smtClean="0"/>
              <a:t>‹#›</a:t>
            </a:fld>
            <a:endParaRPr lang="tr-TR"/>
          </a:p>
        </p:txBody>
      </p:sp>
    </p:spTree>
    <p:extLst>
      <p:ext uri="{BB962C8B-B14F-4D97-AF65-F5344CB8AC3E}">
        <p14:creationId xmlns:p14="http://schemas.microsoft.com/office/powerpoint/2010/main" val="2015838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D2233C6-3026-4D71-8D98-821DBC5691A8}" type="datetimeFigureOut">
              <a:rPr lang="tr-TR" smtClean="0"/>
              <a:t>12.12.2019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C9765D-A91C-4C93-9BC9-64BFBAFCFCC6}" type="slidenum">
              <a:rPr lang="tr-TR" smtClean="0"/>
              <a:t>‹#›</a:t>
            </a:fld>
            <a:endParaRPr lang="tr-TR"/>
          </a:p>
        </p:txBody>
      </p:sp>
    </p:spTree>
    <p:extLst>
      <p:ext uri="{BB962C8B-B14F-4D97-AF65-F5344CB8AC3E}">
        <p14:creationId xmlns:p14="http://schemas.microsoft.com/office/powerpoint/2010/main" val="16791098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D2233C6-3026-4D71-8D98-821DBC5691A8}" type="datetimeFigureOut">
              <a:rPr lang="tr-TR" smtClean="0"/>
              <a:t>12.12.2019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C9765D-A91C-4C93-9BC9-64BFBAFCFCC6}" type="slidenum">
              <a:rPr lang="tr-TR" smtClean="0"/>
              <a:t>‹#›</a:t>
            </a:fld>
            <a:endParaRPr lang="tr-TR"/>
          </a:p>
        </p:txBody>
      </p:sp>
    </p:spTree>
    <p:extLst>
      <p:ext uri="{BB962C8B-B14F-4D97-AF65-F5344CB8AC3E}">
        <p14:creationId xmlns:p14="http://schemas.microsoft.com/office/powerpoint/2010/main" val="3377142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39"/>
            <a:ext cx="7886700" cy="2852737"/>
          </a:xfrm>
        </p:spPr>
        <p:txBody>
          <a:bodyPr anchor="b"/>
          <a:lstStyle>
            <a:lvl1pPr>
              <a:defRPr sz="4500"/>
            </a:lvl1pPr>
          </a:lstStyle>
          <a:p>
            <a:r>
              <a:rPr lang="tr-TR" smtClean="0"/>
              <a:t>Asıl başlık stili için tıklatın</a:t>
            </a:r>
            <a:endParaRPr lang="tr-TR"/>
          </a:p>
        </p:txBody>
      </p:sp>
      <p:sp>
        <p:nvSpPr>
          <p:cNvPr id="3" name="Metin Yer Tutucusu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ED2233C6-3026-4D71-8D98-821DBC5691A8}" type="datetimeFigureOut">
              <a:rPr lang="tr-TR" smtClean="0"/>
              <a:t>12.12.2019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C9765D-A91C-4C93-9BC9-64BFBAFCFCC6}" type="slidenum">
              <a:rPr lang="tr-TR" smtClean="0"/>
              <a:t>‹#›</a:t>
            </a:fld>
            <a:endParaRPr lang="tr-TR"/>
          </a:p>
        </p:txBody>
      </p:sp>
    </p:spTree>
    <p:extLst>
      <p:ext uri="{BB962C8B-B14F-4D97-AF65-F5344CB8AC3E}">
        <p14:creationId xmlns:p14="http://schemas.microsoft.com/office/powerpoint/2010/main" val="1073423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D2233C6-3026-4D71-8D98-821DBC5691A8}" type="datetimeFigureOut">
              <a:rPr lang="tr-TR" smtClean="0"/>
              <a:t>12.12.2019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AC9765D-A91C-4C93-9BC9-64BFBAFCFCC6}" type="slidenum">
              <a:rPr lang="tr-TR" smtClean="0"/>
              <a:t>‹#›</a:t>
            </a:fld>
            <a:endParaRPr lang="tr-TR"/>
          </a:p>
        </p:txBody>
      </p:sp>
    </p:spTree>
    <p:extLst>
      <p:ext uri="{BB962C8B-B14F-4D97-AF65-F5344CB8AC3E}">
        <p14:creationId xmlns:p14="http://schemas.microsoft.com/office/powerpoint/2010/main" val="13760902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29841" y="365126"/>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İçerik Yer Tutucusu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İçerik Yer Tutucusu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D2233C6-3026-4D71-8D98-821DBC5691A8}" type="datetimeFigureOut">
              <a:rPr lang="tr-TR" smtClean="0"/>
              <a:t>12.12.2019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AC9765D-A91C-4C93-9BC9-64BFBAFCFCC6}" type="slidenum">
              <a:rPr lang="tr-TR" smtClean="0"/>
              <a:t>‹#›</a:t>
            </a:fld>
            <a:endParaRPr lang="tr-TR"/>
          </a:p>
        </p:txBody>
      </p:sp>
    </p:spTree>
    <p:extLst>
      <p:ext uri="{BB962C8B-B14F-4D97-AF65-F5344CB8AC3E}">
        <p14:creationId xmlns:p14="http://schemas.microsoft.com/office/powerpoint/2010/main" val="503544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D2233C6-3026-4D71-8D98-821DBC5691A8}" type="datetimeFigureOut">
              <a:rPr lang="tr-TR" smtClean="0"/>
              <a:t>12.12.2019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AC9765D-A91C-4C93-9BC9-64BFBAFCFCC6}" type="slidenum">
              <a:rPr lang="tr-TR" smtClean="0"/>
              <a:t>‹#›</a:t>
            </a:fld>
            <a:endParaRPr lang="tr-TR"/>
          </a:p>
        </p:txBody>
      </p:sp>
    </p:spTree>
    <p:extLst>
      <p:ext uri="{BB962C8B-B14F-4D97-AF65-F5344CB8AC3E}">
        <p14:creationId xmlns:p14="http://schemas.microsoft.com/office/powerpoint/2010/main" val="31755761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D2233C6-3026-4D71-8D98-821DBC5691A8}" type="datetimeFigureOut">
              <a:rPr lang="tr-TR" smtClean="0"/>
              <a:t>12.12.2019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AC9765D-A91C-4C93-9BC9-64BFBAFCFCC6}" type="slidenum">
              <a:rPr lang="tr-TR" smtClean="0"/>
              <a:t>‹#›</a:t>
            </a:fld>
            <a:endParaRPr lang="tr-TR"/>
          </a:p>
        </p:txBody>
      </p:sp>
    </p:spTree>
    <p:extLst>
      <p:ext uri="{BB962C8B-B14F-4D97-AF65-F5344CB8AC3E}">
        <p14:creationId xmlns:p14="http://schemas.microsoft.com/office/powerpoint/2010/main" val="14032194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İçerik Yer Tutucusu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D2233C6-3026-4D71-8D98-821DBC5691A8}" type="datetimeFigureOut">
              <a:rPr lang="tr-TR" smtClean="0"/>
              <a:t>12.12.2019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AC9765D-A91C-4C93-9BC9-64BFBAFCFCC6}" type="slidenum">
              <a:rPr lang="tr-TR" smtClean="0"/>
              <a:t>‹#›</a:t>
            </a:fld>
            <a:endParaRPr lang="tr-TR"/>
          </a:p>
        </p:txBody>
      </p:sp>
    </p:spTree>
    <p:extLst>
      <p:ext uri="{BB962C8B-B14F-4D97-AF65-F5344CB8AC3E}">
        <p14:creationId xmlns:p14="http://schemas.microsoft.com/office/powerpoint/2010/main" val="19710965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Resim Yer Tutucusu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D2233C6-3026-4D71-8D98-821DBC5691A8}" type="datetimeFigureOut">
              <a:rPr lang="tr-TR" smtClean="0"/>
              <a:t>12.12.2019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AC9765D-A91C-4C93-9BC9-64BFBAFCFCC6}" type="slidenum">
              <a:rPr lang="tr-TR" smtClean="0"/>
              <a:t>‹#›</a:t>
            </a:fld>
            <a:endParaRPr lang="tr-TR"/>
          </a:p>
        </p:txBody>
      </p:sp>
    </p:spTree>
    <p:extLst>
      <p:ext uri="{BB962C8B-B14F-4D97-AF65-F5344CB8AC3E}">
        <p14:creationId xmlns:p14="http://schemas.microsoft.com/office/powerpoint/2010/main" val="2922256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ED2233C6-3026-4D71-8D98-821DBC5691A8}" type="datetimeFigureOut">
              <a:rPr lang="tr-TR" smtClean="0"/>
              <a:t>12.12.2019</a:t>
            </a:fld>
            <a:endParaRPr lang="tr-TR"/>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AC9765D-A91C-4C93-9BC9-64BFBAFCFCC6}" type="slidenum">
              <a:rPr lang="tr-TR" smtClean="0"/>
              <a:t>‹#›</a:t>
            </a:fld>
            <a:endParaRPr lang="tr-TR"/>
          </a:p>
        </p:txBody>
      </p:sp>
    </p:spTree>
    <p:extLst>
      <p:ext uri="{BB962C8B-B14F-4D97-AF65-F5344CB8AC3E}">
        <p14:creationId xmlns:p14="http://schemas.microsoft.com/office/powerpoint/2010/main" val="40356737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Grp="1" noChangeArrowheads="1"/>
          </p:cNvSpPr>
          <p:nvPr>
            <p:ph type="ctrTitle"/>
          </p:nvPr>
        </p:nvSpPr>
        <p:spPr>
          <a:xfrm>
            <a:off x="811231" y="1988840"/>
            <a:ext cx="7597737" cy="704850"/>
          </a:xfrm>
        </p:spPr>
        <p:txBody>
          <a:bodyPr>
            <a:normAutofit fontScale="90000"/>
          </a:bodyPr>
          <a:lstStyle/>
          <a:p>
            <a:r>
              <a:rPr lang="tr-TR" b="1" dirty="0">
                <a:cs typeface="Arial" pitchFamily="34" charset="0"/>
              </a:rPr>
              <a:t>DERİMDEN SONRA BAHÇE ÜRÜNLERİNDE UYGULANAN İŞLEMLER</a:t>
            </a:r>
            <a:endParaRPr lang="tr-TR" b="1" dirty="0">
              <a:solidFill>
                <a:schemeClr val="tx1"/>
              </a:solidFill>
            </a:endParaRPr>
          </a:p>
        </p:txBody>
      </p:sp>
      <p:sp>
        <p:nvSpPr>
          <p:cNvPr id="2053" name="Rectangle 5"/>
          <p:cNvSpPr>
            <a:spLocks noGrp="1" noChangeArrowheads="1"/>
          </p:cNvSpPr>
          <p:nvPr>
            <p:ph type="subTitle" idx="1"/>
          </p:nvPr>
        </p:nvSpPr>
        <p:spPr>
          <a:xfrm>
            <a:off x="1066799" y="4221088"/>
            <a:ext cx="7086600" cy="441325"/>
          </a:xfrm>
        </p:spPr>
        <p:txBody>
          <a:bodyPr/>
          <a:lstStyle/>
          <a:p>
            <a:r>
              <a:rPr lang="tr-TR" altLang="tr-TR" dirty="0" err="1" smtClean="0"/>
              <a:t>Öğr</a:t>
            </a:r>
            <a:r>
              <a:rPr lang="tr-TR" altLang="tr-TR" dirty="0" smtClean="0"/>
              <a:t>. Gör. Ozan ZAMBİ</a:t>
            </a:r>
            <a:endParaRPr lang="en-US" altLang="tr-TR" dirty="0"/>
          </a:p>
          <a:p>
            <a:endParaRPr lang="ru-RU" alt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Dikdörtgen 1"/>
          <p:cNvSpPr/>
          <p:nvPr/>
        </p:nvSpPr>
        <p:spPr>
          <a:xfrm>
            <a:off x="1930584" y="332656"/>
            <a:ext cx="2182585" cy="584775"/>
          </a:xfrm>
          <a:prstGeom prst="rect">
            <a:avLst/>
          </a:prstGeom>
        </p:spPr>
        <p:txBody>
          <a:bodyPr wrap="none">
            <a:spAutoFit/>
          </a:bodyPr>
          <a:lstStyle/>
          <a:p>
            <a:pPr>
              <a:defRPr/>
            </a:pPr>
            <a:r>
              <a:rPr lang="tr-TR" sz="3200" b="1" dirty="0" smtClean="0">
                <a:solidFill>
                  <a:srgbClr val="096713"/>
                </a:solidFill>
              </a:rPr>
              <a:t>2. Yıkama </a:t>
            </a:r>
            <a:endParaRPr lang="tr-TR" sz="3200" dirty="0">
              <a:solidFill>
                <a:srgbClr val="096713"/>
              </a:solidFill>
            </a:endParaRPr>
          </a:p>
        </p:txBody>
      </p:sp>
      <p:sp>
        <p:nvSpPr>
          <p:cNvPr id="4" name="Dikdörtgen 3"/>
          <p:cNvSpPr/>
          <p:nvPr/>
        </p:nvSpPr>
        <p:spPr>
          <a:xfrm>
            <a:off x="1907704" y="1351508"/>
            <a:ext cx="7056784" cy="2677656"/>
          </a:xfrm>
          <a:prstGeom prst="rect">
            <a:avLst/>
          </a:prstGeom>
        </p:spPr>
        <p:txBody>
          <a:bodyPr wrap="square">
            <a:spAutoFit/>
          </a:bodyPr>
          <a:lstStyle/>
          <a:p>
            <a:pPr marL="0" indent="0" algn="just" eaLnBrk="1" hangingPunct="1">
              <a:lnSpc>
                <a:spcPct val="100000"/>
              </a:lnSpc>
              <a:buFont typeface="Arial" panose="020B0604020202020204" pitchFamily="34" charset="0"/>
              <a:buNone/>
            </a:pPr>
            <a:r>
              <a:rPr lang="tr-TR" altLang="tr-TR" dirty="0"/>
              <a:t>Bahçeden gelen meyveler yürüyen bir bant üzerine dökülerek yıkama kısmından geçirilirler. Böylece meyve üzerinde kalan toz ve kabuklu bitkilerin temizlenmesi sağlanmış olur.</a:t>
            </a:r>
          </a:p>
          <a:p>
            <a:pPr marL="0" indent="0" algn="just" eaLnBrk="1" hangingPunct="1">
              <a:lnSpc>
                <a:spcPct val="100000"/>
              </a:lnSpc>
              <a:buFont typeface="Arial" panose="020B0604020202020204" pitchFamily="34" charset="0"/>
              <a:buNone/>
            </a:pPr>
            <a:endParaRPr lang="tr-TR" altLang="tr-TR" dirty="0"/>
          </a:p>
          <a:p>
            <a:pPr marL="0" indent="0" algn="just" eaLnBrk="1" hangingPunct="1">
              <a:lnSpc>
                <a:spcPct val="100000"/>
              </a:lnSpc>
              <a:buFont typeface="Arial" panose="020B0604020202020204" pitchFamily="34" charset="0"/>
              <a:buNone/>
            </a:pPr>
            <a:r>
              <a:rPr lang="tr-TR" altLang="tr-TR" dirty="0"/>
              <a:t>Bu işlem </a:t>
            </a:r>
            <a:r>
              <a:rPr lang="tr-TR" altLang="tr-TR" u="sng" dirty="0"/>
              <a:t>portakal, limon </a:t>
            </a:r>
            <a:r>
              <a:rPr lang="tr-TR" altLang="tr-TR" dirty="0"/>
              <a:t>gibi meyvelere uygulandığı gibi, </a:t>
            </a:r>
            <a:r>
              <a:rPr lang="tr-TR" altLang="tr-TR" u="sng" dirty="0"/>
              <a:t>elmalar</a:t>
            </a:r>
            <a:r>
              <a:rPr lang="tr-TR" altLang="tr-TR" dirty="0"/>
              <a:t>da da uygulanmaktadır. </a:t>
            </a:r>
          </a:p>
        </p:txBody>
      </p:sp>
    </p:spTree>
    <p:extLst>
      <p:ext uri="{BB962C8B-B14F-4D97-AF65-F5344CB8AC3E}">
        <p14:creationId xmlns:p14="http://schemas.microsoft.com/office/powerpoint/2010/main" val="39975969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van 5"/>
          <p:cNvSpPr>
            <a:spLocks noGrp="1"/>
          </p:cNvSpPr>
          <p:nvPr>
            <p:ph type="title"/>
          </p:nvPr>
        </p:nvSpPr>
        <p:spPr>
          <a:xfrm>
            <a:off x="251987" y="260648"/>
            <a:ext cx="8458200" cy="715962"/>
          </a:xfrm>
        </p:spPr>
        <p:txBody>
          <a:bodyPr/>
          <a:lstStyle/>
          <a:p>
            <a:pPr algn="l">
              <a:defRPr/>
            </a:pPr>
            <a:r>
              <a:rPr lang="tr-TR" sz="4000" b="1" dirty="0"/>
              <a:t>3. Kurutma</a:t>
            </a:r>
            <a:endParaRPr lang="tr-TR" sz="4000" dirty="0"/>
          </a:p>
        </p:txBody>
      </p:sp>
      <p:sp>
        <p:nvSpPr>
          <p:cNvPr id="4" name="Dikdörtgen 3"/>
          <p:cNvSpPr/>
          <p:nvPr/>
        </p:nvSpPr>
        <p:spPr>
          <a:xfrm>
            <a:off x="359765" y="1916832"/>
            <a:ext cx="8242643" cy="1569660"/>
          </a:xfrm>
          <a:prstGeom prst="rect">
            <a:avLst/>
          </a:prstGeom>
        </p:spPr>
        <p:txBody>
          <a:bodyPr wrap="square">
            <a:spAutoFit/>
          </a:bodyPr>
          <a:lstStyle/>
          <a:p>
            <a:pPr marL="0" indent="0" algn="just" eaLnBrk="1" hangingPunct="1">
              <a:lnSpc>
                <a:spcPct val="100000"/>
              </a:lnSpc>
              <a:buFont typeface="Arial" panose="020B0604020202020204" pitchFamily="34" charset="0"/>
              <a:buNone/>
            </a:pPr>
            <a:r>
              <a:rPr lang="tr-TR" altLang="tr-TR" dirty="0"/>
              <a:t>Meyveler yıkayıcılardan konveyörlerle kurutuculara götürülür. Sıcak hava üflemeli kurutuculardan geçen meyvelerde yıkanma nedeniyle oluşan ıslaklıklar giderilmiş olur. </a:t>
            </a:r>
          </a:p>
        </p:txBody>
      </p:sp>
    </p:spTree>
    <p:extLst>
      <p:ext uri="{BB962C8B-B14F-4D97-AF65-F5344CB8AC3E}">
        <p14:creationId xmlns:p14="http://schemas.microsoft.com/office/powerpoint/2010/main" val="9209148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0500" y="448798"/>
            <a:ext cx="8458200" cy="715962"/>
          </a:xfrm>
        </p:spPr>
        <p:txBody>
          <a:bodyPr>
            <a:normAutofit fontScale="90000"/>
          </a:bodyPr>
          <a:lstStyle/>
          <a:p>
            <a:pPr algn="l"/>
            <a:r>
              <a:rPr lang="tr-TR" sz="3600" b="1" dirty="0"/>
              <a:t>4. Mumlama ve parlatma </a:t>
            </a:r>
            <a:r>
              <a:rPr lang="tr-TR" sz="3600" dirty="0"/>
              <a:t/>
            </a:r>
            <a:br>
              <a:rPr lang="tr-TR" sz="3600" dirty="0"/>
            </a:br>
            <a:endParaRPr lang="tr-TR" sz="3600" dirty="0"/>
          </a:p>
        </p:txBody>
      </p:sp>
      <p:sp>
        <p:nvSpPr>
          <p:cNvPr id="3" name="İçerik Yer Tutucusu 2"/>
          <p:cNvSpPr>
            <a:spLocks noGrp="1"/>
          </p:cNvSpPr>
          <p:nvPr>
            <p:ph idx="1"/>
          </p:nvPr>
        </p:nvSpPr>
        <p:spPr>
          <a:xfrm>
            <a:off x="-5484" y="1371600"/>
            <a:ext cx="8839200" cy="5486400"/>
          </a:xfrm>
        </p:spPr>
        <p:txBody>
          <a:bodyPr/>
          <a:lstStyle/>
          <a:p>
            <a:pPr algn="just">
              <a:buNone/>
            </a:pPr>
            <a:r>
              <a:rPr lang="tr-TR" altLang="tr-TR" sz="2800" dirty="0" smtClean="0"/>
              <a:t>    Meyvenin </a:t>
            </a:r>
            <a:r>
              <a:rPr lang="tr-TR" altLang="tr-TR" sz="2800" dirty="0"/>
              <a:t>yıkanması ve fırçalanması suretiyle temizlenmesi sırasında meyvenin doğal parlaklığı ve kabuğun üzerindeki </a:t>
            </a:r>
            <a:r>
              <a:rPr lang="tr-TR" altLang="tr-TR" sz="2800" dirty="0" err="1"/>
              <a:t>mumsu</a:t>
            </a:r>
            <a:r>
              <a:rPr lang="tr-TR" altLang="tr-TR" sz="2800" dirty="0"/>
              <a:t> tabaka kaybolur (silinir). </a:t>
            </a:r>
          </a:p>
          <a:p>
            <a:pPr algn="just">
              <a:buNone/>
            </a:pPr>
            <a:r>
              <a:rPr lang="tr-TR" altLang="tr-TR" sz="2800" dirty="0" smtClean="0"/>
              <a:t>    Meyveler </a:t>
            </a:r>
            <a:r>
              <a:rPr lang="tr-TR" altLang="tr-TR" sz="2800" dirty="0"/>
              <a:t>yıkayıcıdan çıktıktan sonra </a:t>
            </a:r>
            <a:r>
              <a:rPr lang="tr-TR" altLang="tr-TR" sz="2800" dirty="0" smtClean="0"/>
              <a:t>parlatıcı uygulamadan </a:t>
            </a:r>
            <a:r>
              <a:rPr lang="tr-TR" altLang="tr-TR" sz="2800" dirty="0"/>
              <a:t>geçirilerek meyve kabuğu üzerine ince bir mum tabakası püskürtülerek uygulanır ve kuru, yumuşak fırçalarla hafifçe fırçalanırlar. Bu amaçla özel mum veya parafin bileşikleri kullanılır. </a:t>
            </a:r>
            <a:endParaRPr lang="tr-TR" sz="2800" dirty="0"/>
          </a:p>
        </p:txBody>
      </p:sp>
    </p:spTree>
    <p:extLst>
      <p:ext uri="{BB962C8B-B14F-4D97-AF65-F5344CB8AC3E}">
        <p14:creationId xmlns:p14="http://schemas.microsoft.com/office/powerpoint/2010/main" val="2401562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192" y="1844824"/>
            <a:ext cx="8822008" cy="5486400"/>
          </a:xfrm>
        </p:spPr>
        <p:txBody>
          <a:bodyPr/>
          <a:lstStyle/>
          <a:p>
            <a:pPr algn="just">
              <a:buNone/>
            </a:pPr>
            <a:r>
              <a:rPr lang="tr-TR" altLang="tr-TR" sz="2400" dirty="0" smtClean="0"/>
              <a:t>    Bu </a:t>
            </a:r>
            <a:r>
              <a:rPr lang="tr-TR" altLang="tr-TR" sz="2400" dirty="0"/>
              <a:t>amaçla özel mum veya parafin bileşikleri kullanılır. Ülkemizde bu amaçla daha çok </a:t>
            </a:r>
            <a:r>
              <a:rPr lang="tr-TR" altLang="tr-TR" sz="2400" b="1" dirty="0">
                <a:solidFill>
                  <a:srgbClr val="096713"/>
                </a:solidFill>
              </a:rPr>
              <a:t>“</a:t>
            </a:r>
            <a:r>
              <a:rPr lang="tr-TR" altLang="tr-TR" sz="2400" b="1" dirty="0" err="1">
                <a:solidFill>
                  <a:srgbClr val="096713"/>
                </a:solidFill>
              </a:rPr>
              <a:t>Cloroparafin</a:t>
            </a:r>
            <a:r>
              <a:rPr lang="tr-TR" altLang="tr-TR" sz="2400" b="1" dirty="0">
                <a:solidFill>
                  <a:srgbClr val="096713"/>
                </a:solidFill>
              </a:rPr>
              <a:t>” </a:t>
            </a:r>
            <a:r>
              <a:rPr lang="tr-TR" altLang="tr-TR" sz="2400" dirty="0"/>
              <a:t>kullanılmaktadır. </a:t>
            </a:r>
          </a:p>
          <a:p>
            <a:pPr marL="0" indent="0">
              <a:buNone/>
            </a:pPr>
            <a:endParaRPr lang="tr-TR" sz="2400" dirty="0"/>
          </a:p>
        </p:txBody>
      </p:sp>
    </p:spTree>
    <p:extLst>
      <p:ext uri="{BB962C8B-B14F-4D97-AF65-F5344CB8AC3E}">
        <p14:creationId xmlns:p14="http://schemas.microsoft.com/office/powerpoint/2010/main" val="17245737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308631" y="1700808"/>
            <a:ext cx="8640960" cy="2677656"/>
          </a:xfrm>
          <a:prstGeom prst="rect">
            <a:avLst/>
          </a:prstGeom>
        </p:spPr>
        <p:txBody>
          <a:bodyPr wrap="square">
            <a:spAutoFit/>
          </a:bodyPr>
          <a:lstStyle/>
          <a:p>
            <a:pPr algn="just" eaLnBrk="1" hangingPunct="1">
              <a:lnSpc>
                <a:spcPct val="100000"/>
              </a:lnSpc>
              <a:buFont typeface="Arial" panose="020B0604020202020204" pitchFamily="34" charset="0"/>
              <a:buNone/>
            </a:pPr>
            <a:r>
              <a:rPr lang="tr-TR" altLang="tr-TR" dirty="0" smtClean="0"/>
              <a:t>Hasat edilen </a:t>
            </a:r>
            <a:r>
              <a:rPr lang="tr-TR" altLang="tr-TR" dirty="0"/>
              <a:t>meyveler ya bu şekilde işlemlerden geçirildikten sonra standartlara uygun biçimde ambalajlanarak pazarlara veya muhafaza depolarına gönderilirler, ya da elmalarda olduğu hiçbir işleme tabi tutulmaksızın büyük hacimli tahta sandıklar içinde belli bir süre de depolanır ve bu süre sonunda depodan çıkarılarak yıkama, ayıklama ve standartların gerektirdiği işlemlerden geçirilerek pazarlanırlar. </a:t>
            </a:r>
          </a:p>
        </p:txBody>
      </p:sp>
    </p:spTree>
    <p:extLst>
      <p:ext uri="{BB962C8B-B14F-4D97-AF65-F5344CB8AC3E}">
        <p14:creationId xmlns:p14="http://schemas.microsoft.com/office/powerpoint/2010/main" val="30651962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81000" y="188640"/>
            <a:ext cx="8458200" cy="715962"/>
          </a:xfrm>
        </p:spPr>
        <p:txBody>
          <a:bodyPr/>
          <a:lstStyle/>
          <a:p>
            <a:pPr marL="0" indent="0">
              <a:buNone/>
            </a:pPr>
            <a:endParaRPr lang="tr-TR" sz="4000" b="1" dirty="0">
              <a:solidFill>
                <a:srgbClr val="FF0000"/>
              </a:solidFill>
            </a:endParaRPr>
          </a:p>
        </p:txBody>
      </p:sp>
      <p:sp>
        <p:nvSpPr>
          <p:cNvPr id="5" name="İçerik Yer Tutucusu 2"/>
          <p:cNvSpPr txBox="1">
            <a:spLocks/>
          </p:cNvSpPr>
          <p:nvPr/>
        </p:nvSpPr>
        <p:spPr bwMode="auto">
          <a:xfrm>
            <a:off x="179512" y="1556792"/>
            <a:ext cx="8659688" cy="435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fontScale="92500" lnSpcReduction="10000"/>
          </a:bodyPr>
          <a:lst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buFont typeface="Arial" panose="020B0604020202020204" pitchFamily="34" charset="0"/>
              <a:buNone/>
            </a:pPr>
            <a:r>
              <a:rPr lang="tr-TR" altLang="tr-TR" sz="2800" dirty="0"/>
              <a:t>1. Bahçeden gelen armutlar sandıklardan götürücü bantlar üzerine dökülürler, </a:t>
            </a:r>
          </a:p>
          <a:p>
            <a:pPr algn="just">
              <a:lnSpc>
                <a:spcPct val="100000"/>
              </a:lnSpc>
              <a:buFont typeface="Arial" panose="020B0604020202020204" pitchFamily="34" charset="0"/>
              <a:buNone/>
            </a:pPr>
            <a:r>
              <a:rPr lang="tr-TR" altLang="tr-TR" sz="2800" dirty="0" smtClean="0"/>
              <a:t>2. Üzerindeki </a:t>
            </a:r>
            <a:r>
              <a:rPr lang="tr-TR" altLang="tr-TR" sz="2800" dirty="0"/>
              <a:t>tozların alınması için hafif fırçalayıcı makineden geçirilirler, </a:t>
            </a:r>
          </a:p>
          <a:p>
            <a:pPr algn="just">
              <a:lnSpc>
                <a:spcPct val="100000"/>
              </a:lnSpc>
              <a:buFont typeface="Arial" panose="020B0604020202020204" pitchFamily="34" charset="0"/>
              <a:buNone/>
            </a:pPr>
            <a:r>
              <a:rPr lang="tr-TR" altLang="tr-TR" sz="2800" dirty="0"/>
              <a:t>3. </a:t>
            </a:r>
            <a:r>
              <a:rPr lang="tr-TR" altLang="tr-TR" sz="2800" dirty="0" smtClean="0"/>
              <a:t>   Meyveler </a:t>
            </a:r>
            <a:r>
              <a:rPr lang="tr-TR" altLang="tr-TR" sz="2800" dirty="0"/>
              <a:t>tasnif masasına gider, </a:t>
            </a:r>
          </a:p>
          <a:p>
            <a:pPr algn="just">
              <a:lnSpc>
                <a:spcPct val="100000"/>
              </a:lnSpc>
              <a:buFont typeface="Arial" panose="020B0604020202020204" pitchFamily="34" charset="0"/>
              <a:buNone/>
            </a:pPr>
            <a:r>
              <a:rPr lang="tr-TR" altLang="tr-TR" sz="2800" dirty="0"/>
              <a:t>4. </a:t>
            </a:r>
            <a:r>
              <a:rPr lang="tr-TR" altLang="tr-TR" sz="2800" dirty="0" smtClean="0"/>
              <a:t>   Sınıflandırılırlar </a:t>
            </a:r>
            <a:r>
              <a:rPr lang="tr-TR" altLang="tr-TR" sz="2800" dirty="0"/>
              <a:t>(boylanırlar), </a:t>
            </a:r>
          </a:p>
          <a:p>
            <a:pPr algn="just">
              <a:lnSpc>
                <a:spcPct val="100000"/>
              </a:lnSpc>
              <a:buFont typeface="Arial" panose="020B0604020202020204" pitchFamily="34" charset="0"/>
              <a:buNone/>
            </a:pPr>
            <a:r>
              <a:rPr lang="tr-TR" altLang="tr-TR" sz="2800" dirty="0"/>
              <a:t>5. </a:t>
            </a:r>
            <a:r>
              <a:rPr lang="tr-TR" altLang="tr-TR" sz="2800" dirty="0" smtClean="0"/>
              <a:t>   </a:t>
            </a:r>
            <a:r>
              <a:rPr lang="tr-TR" altLang="tr-TR" sz="2800" dirty="0" err="1" smtClean="0"/>
              <a:t>Sandıklanırlar</a:t>
            </a:r>
            <a:r>
              <a:rPr lang="tr-TR" altLang="tr-TR" sz="2800" dirty="0"/>
              <a:t>, </a:t>
            </a:r>
          </a:p>
          <a:p>
            <a:pPr algn="just">
              <a:lnSpc>
                <a:spcPct val="100000"/>
              </a:lnSpc>
              <a:buFont typeface="Arial" panose="020B0604020202020204" pitchFamily="34" charset="0"/>
              <a:buNone/>
            </a:pPr>
            <a:r>
              <a:rPr lang="tr-TR" altLang="tr-TR" sz="2800" dirty="0"/>
              <a:t>6. </a:t>
            </a:r>
            <a:r>
              <a:rPr lang="tr-TR" altLang="tr-TR" sz="2800" dirty="0" smtClean="0"/>
              <a:t>   Etiket </a:t>
            </a:r>
            <a:r>
              <a:rPr lang="tr-TR" altLang="tr-TR" sz="2800" dirty="0"/>
              <a:t>ve damgalaması yapılır, </a:t>
            </a:r>
          </a:p>
          <a:p>
            <a:pPr algn="just">
              <a:lnSpc>
                <a:spcPct val="100000"/>
              </a:lnSpc>
              <a:buFont typeface="Arial" panose="020B0604020202020204" pitchFamily="34" charset="0"/>
              <a:buNone/>
            </a:pPr>
            <a:r>
              <a:rPr lang="tr-TR" altLang="tr-TR" sz="2800" dirty="0"/>
              <a:t>7. </a:t>
            </a:r>
            <a:r>
              <a:rPr lang="tr-TR" altLang="tr-TR" sz="2800" dirty="0" smtClean="0"/>
              <a:t>  Ön </a:t>
            </a:r>
            <a:r>
              <a:rPr lang="tr-TR" altLang="tr-TR" sz="2800" dirty="0"/>
              <a:t>soğutmadan geçirilir ve depolanırlar veya pazara gönderilirler. </a:t>
            </a:r>
          </a:p>
          <a:p>
            <a:pPr marL="0" indent="0" algn="just">
              <a:buFontTx/>
              <a:buNone/>
            </a:pPr>
            <a:endParaRPr lang="tr-TR" sz="2800" dirty="0" smtClean="0"/>
          </a:p>
          <a:p>
            <a:pPr marL="0" indent="0" algn="just">
              <a:buFontTx/>
              <a:buNone/>
            </a:pPr>
            <a:endParaRPr lang="tr-TR" sz="2800" b="1" dirty="0" smtClean="0">
              <a:solidFill>
                <a:srgbClr val="FF0000"/>
              </a:solidFill>
            </a:endParaRPr>
          </a:p>
          <a:p>
            <a:pPr marL="0" indent="0" algn="just">
              <a:buFontTx/>
              <a:buNone/>
            </a:pPr>
            <a:endParaRPr lang="tr-TR" sz="2800" dirty="0"/>
          </a:p>
        </p:txBody>
      </p:sp>
    </p:spTree>
    <p:extLst>
      <p:ext uri="{BB962C8B-B14F-4D97-AF65-F5344CB8AC3E}">
        <p14:creationId xmlns:p14="http://schemas.microsoft.com/office/powerpoint/2010/main" val="12422926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23528" y="1536174"/>
            <a:ext cx="8640960" cy="4455835"/>
          </a:xfrm>
          <a:prstGeom prst="rect">
            <a:avLst/>
          </a:prstGeom>
        </p:spPr>
        <p:txBody>
          <a:bodyPr wrap="square">
            <a:spAutoFit/>
          </a:bodyPr>
          <a:lstStyle/>
          <a:p>
            <a:pPr algn="just">
              <a:lnSpc>
                <a:spcPct val="150000"/>
              </a:lnSpc>
              <a:buFont typeface="Arial" panose="020B0604020202020204" pitchFamily="34" charset="0"/>
              <a:buNone/>
            </a:pPr>
            <a:r>
              <a:rPr lang="tr-TR" altLang="tr-TR" dirty="0"/>
              <a:t>1. Yıkamadan geçirilirler (</a:t>
            </a:r>
            <a:r>
              <a:rPr lang="tr-TR" altLang="tr-TR" dirty="0" err="1"/>
              <a:t>fungusit</a:t>
            </a:r>
            <a:r>
              <a:rPr lang="tr-TR" altLang="tr-TR" dirty="0"/>
              <a:t> içeren çözeltilerden geçirilirler), </a:t>
            </a:r>
          </a:p>
          <a:p>
            <a:pPr algn="just">
              <a:lnSpc>
                <a:spcPct val="150000"/>
              </a:lnSpc>
              <a:buFont typeface="Arial" panose="020B0604020202020204" pitchFamily="34" charset="0"/>
              <a:buNone/>
            </a:pPr>
            <a:r>
              <a:rPr lang="tr-TR" altLang="tr-TR" dirty="0"/>
              <a:t>2. </a:t>
            </a:r>
            <a:r>
              <a:rPr lang="tr-TR" altLang="tr-TR" dirty="0" smtClean="0"/>
              <a:t>   Kurutulurlar</a:t>
            </a:r>
            <a:r>
              <a:rPr lang="tr-TR" altLang="tr-TR" dirty="0"/>
              <a:t>, </a:t>
            </a:r>
          </a:p>
          <a:p>
            <a:pPr algn="just">
              <a:lnSpc>
                <a:spcPct val="150000"/>
              </a:lnSpc>
              <a:buFont typeface="Arial" panose="020B0604020202020204" pitchFamily="34" charset="0"/>
              <a:buNone/>
            </a:pPr>
            <a:r>
              <a:rPr lang="tr-TR" altLang="tr-TR" dirty="0"/>
              <a:t>3. </a:t>
            </a:r>
            <a:r>
              <a:rPr lang="tr-TR" altLang="tr-TR" dirty="0" smtClean="0"/>
              <a:t>   </a:t>
            </a:r>
            <a:r>
              <a:rPr lang="tr-TR" altLang="tr-TR" dirty="0" err="1" smtClean="0"/>
              <a:t>Mumlanırlar</a:t>
            </a:r>
            <a:r>
              <a:rPr lang="tr-TR" altLang="tr-TR" dirty="0"/>
              <a:t>, </a:t>
            </a:r>
          </a:p>
          <a:p>
            <a:pPr algn="just">
              <a:lnSpc>
                <a:spcPct val="150000"/>
              </a:lnSpc>
              <a:buFont typeface="Arial" panose="020B0604020202020204" pitchFamily="34" charset="0"/>
              <a:buNone/>
            </a:pPr>
            <a:r>
              <a:rPr lang="tr-TR" altLang="tr-TR" dirty="0"/>
              <a:t>4. </a:t>
            </a:r>
            <a:r>
              <a:rPr lang="tr-TR" altLang="tr-TR" dirty="0" smtClean="0"/>
              <a:t>   Sınıflandırılırlar</a:t>
            </a:r>
            <a:r>
              <a:rPr lang="tr-TR" altLang="tr-TR" dirty="0"/>
              <a:t>, </a:t>
            </a:r>
          </a:p>
          <a:p>
            <a:pPr algn="just">
              <a:lnSpc>
                <a:spcPct val="150000"/>
              </a:lnSpc>
              <a:buFont typeface="Arial" panose="020B0604020202020204" pitchFamily="34" charset="0"/>
              <a:buNone/>
            </a:pPr>
            <a:r>
              <a:rPr lang="tr-TR" altLang="tr-TR" dirty="0"/>
              <a:t>5. </a:t>
            </a:r>
            <a:r>
              <a:rPr lang="tr-TR" altLang="tr-TR" dirty="0" smtClean="0"/>
              <a:t>   </a:t>
            </a:r>
            <a:r>
              <a:rPr lang="tr-TR" altLang="tr-TR" dirty="0" err="1" smtClean="0"/>
              <a:t>Sandıklanırlar</a:t>
            </a:r>
            <a:r>
              <a:rPr lang="tr-TR" altLang="tr-TR" dirty="0"/>
              <a:t>, </a:t>
            </a:r>
          </a:p>
          <a:p>
            <a:pPr algn="just">
              <a:lnSpc>
                <a:spcPct val="150000"/>
              </a:lnSpc>
              <a:buFont typeface="Arial" panose="020B0604020202020204" pitchFamily="34" charset="0"/>
              <a:buNone/>
            </a:pPr>
            <a:r>
              <a:rPr lang="tr-TR" altLang="tr-TR" dirty="0"/>
              <a:t>6. </a:t>
            </a:r>
            <a:r>
              <a:rPr lang="tr-TR" altLang="tr-TR" dirty="0" smtClean="0"/>
              <a:t>   Etiket </a:t>
            </a:r>
            <a:r>
              <a:rPr lang="tr-TR" altLang="tr-TR" dirty="0"/>
              <a:t>ve damgalanırlar, </a:t>
            </a:r>
          </a:p>
          <a:p>
            <a:pPr algn="just">
              <a:lnSpc>
                <a:spcPct val="150000"/>
              </a:lnSpc>
              <a:buFont typeface="Arial" panose="020B0604020202020204" pitchFamily="34" charset="0"/>
              <a:buNone/>
            </a:pPr>
            <a:r>
              <a:rPr lang="tr-TR" altLang="tr-TR" dirty="0"/>
              <a:t>7. </a:t>
            </a:r>
            <a:r>
              <a:rPr lang="tr-TR" altLang="tr-TR" dirty="0" smtClean="0"/>
              <a:t>   Pazarlara </a:t>
            </a:r>
            <a:r>
              <a:rPr lang="tr-TR" altLang="tr-TR" dirty="0"/>
              <a:t>veya depolara gönderilirler. </a:t>
            </a:r>
          </a:p>
        </p:txBody>
      </p:sp>
    </p:spTree>
    <p:extLst>
      <p:ext uri="{BB962C8B-B14F-4D97-AF65-F5344CB8AC3E}">
        <p14:creationId xmlns:p14="http://schemas.microsoft.com/office/powerpoint/2010/main" val="4432060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81000" y="188640"/>
            <a:ext cx="8458200" cy="715962"/>
          </a:xfrm>
        </p:spPr>
        <p:txBody>
          <a:bodyPr/>
          <a:lstStyle/>
          <a:p>
            <a:pPr>
              <a:defRPr/>
            </a:pPr>
            <a:r>
              <a:rPr lang="tr-TR" sz="2800" b="1" dirty="0" smtClean="0"/>
              <a:t>PAZARLAMADA STANDARDİZASYON</a:t>
            </a:r>
            <a:endParaRPr lang="tr-TR" sz="2800" dirty="0"/>
          </a:p>
        </p:txBody>
      </p:sp>
      <p:sp>
        <p:nvSpPr>
          <p:cNvPr id="5" name="İçerik Yer Tutucusu 2"/>
          <p:cNvSpPr>
            <a:spLocks noGrp="1"/>
          </p:cNvSpPr>
          <p:nvPr>
            <p:ph idx="1"/>
          </p:nvPr>
        </p:nvSpPr>
        <p:spPr>
          <a:xfrm>
            <a:off x="236696" y="1371600"/>
            <a:ext cx="8587680" cy="5486400"/>
          </a:xfrm>
        </p:spPr>
        <p:txBody>
          <a:bodyPr>
            <a:normAutofit/>
          </a:bodyPr>
          <a:lstStyle/>
          <a:p>
            <a:pPr marL="0" indent="0" algn="just">
              <a:buNone/>
            </a:pPr>
            <a:r>
              <a:rPr lang="tr-TR" altLang="tr-TR" sz="2400" dirty="0"/>
              <a:t>Standardizasyon bir örneklik demektir. Bahçe ürünlerinin pazarlanmasında tüketiciye sunulan ürünlerde bir örnekliği sağlamak standartların amaçlarını oluşturmaktadır. Standart ürün kalite sınıflarına göre ayrı ayrı gruplandırılarak ambalajlanmış ürün demektir. </a:t>
            </a:r>
          </a:p>
          <a:p>
            <a:pPr marL="0" indent="0" algn="just">
              <a:buNone/>
            </a:pPr>
            <a:endParaRPr lang="tr-TR" sz="2400" dirty="0" smtClean="0"/>
          </a:p>
        </p:txBody>
      </p:sp>
    </p:spTree>
    <p:extLst>
      <p:ext uri="{BB962C8B-B14F-4D97-AF65-F5344CB8AC3E}">
        <p14:creationId xmlns:p14="http://schemas.microsoft.com/office/powerpoint/2010/main" val="36418443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p:cNvSpPr txBox="1">
            <a:spLocks/>
          </p:cNvSpPr>
          <p:nvPr/>
        </p:nvSpPr>
        <p:spPr bwMode="auto">
          <a:xfrm>
            <a:off x="381000" y="1484784"/>
            <a:ext cx="8458200" cy="45365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tr-TR" altLang="tr-TR" sz="2400" dirty="0"/>
              <a:t>Tarım ürünlerinde ve buna bağlı olarak bahçe ürünlerinde standardizasyonu 3 aşamada gerçekleştirmek mümkündür: </a:t>
            </a:r>
          </a:p>
          <a:p>
            <a:pPr marL="0" indent="0" algn="just">
              <a:buFont typeface="Arial" panose="020B0604020202020204" pitchFamily="34" charset="0"/>
              <a:buNone/>
            </a:pPr>
            <a:endParaRPr lang="tr-TR" altLang="tr-TR" sz="2400" dirty="0"/>
          </a:p>
          <a:p>
            <a:pPr marL="0" indent="0" algn="just">
              <a:buFont typeface="Arial" panose="020B0604020202020204" pitchFamily="34" charset="0"/>
              <a:buNone/>
            </a:pPr>
            <a:r>
              <a:rPr lang="tr-TR" altLang="tr-TR" sz="2400" dirty="0"/>
              <a:t>1. Genetik yapıda yani tür ve çeşitte standardizasyon</a:t>
            </a:r>
          </a:p>
          <a:p>
            <a:pPr marL="0" indent="0" algn="just">
              <a:buFont typeface="Arial" panose="020B0604020202020204" pitchFamily="34" charset="0"/>
              <a:buNone/>
            </a:pPr>
            <a:r>
              <a:rPr lang="tr-TR" altLang="tr-TR" sz="2400" dirty="0"/>
              <a:t>2. Kalitede </a:t>
            </a:r>
            <a:r>
              <a:rPr lang="tr-TR" altLang="tr-TR" sz="2400" dirty="0" smtClean="0"/>
              <a:t>standardizasyon</a:t>
            </a:r>
            <a:endParaRPr lang="tr-TR" altLang="tr-TR" sz="2400" dirty="0"/>
          </a:p>
          <a:p>
            <a:pPr marL="0" indent="0" algn="just">
              <a:buFont typeface="Arial" panose="020B0604020202020204" pitchFamily="34" charset="0"/>
              <a:buNone/>
            </a:pPr>
            <a:r>
              <a:rPr lang="tr-TR" altLang="tr-TR" sz="2400" dirty="0"/>
              <a:t>3. Ambalajlamada </a:t>
            </a:r>
            <a:r>
              <a:rPr lang="tr-TR" altLang="tr-TR" sz="2400" dirty="0" smtClean="0"/>
              <a:t>standardizasyon</a:t>
            </a:r>
            <a:endParaRPr lang="tr-TR" altLang="tr-TR" sz="2400" dirty="0"/>
          </a:p>
        </p:txBody>
      </p:sp>
    </p:spTree>
    <p:extLst>
      <p:ext uri="{BB962C8B-B14F-4D97-AF65-F5344CB8AC3E}">
        <p14:creationId xmlns:p14="http://schemas.microsoft.com/office/powerpoint/2010/main" val="38953320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p:txBody>
          <a:bodyPr/>
          <a:lstStyle/>
          <a:p>
            <a:endParaRPr lang="tr-TR"/>
          </a:p>
        </p:txBody>
      </p:sp>
      <p:sp>
        <p:nvSpPr>
          <p:cNvPr id="4" name="İçerik Yer Tutucusu 3"/>
          <p:cNvSpPr>
            <a:spLocks noGrp="1"/>
          </p:cNvSpPr>
          <p:nvPr>
            <p:ph idx="1"/>
          </p:nvPr>
        </p:nvSpPr>
        <p:spPr>
          <a:xfrm>
            <a:off x="163860" y="1143000"/>
            <a:ext cx="8892480" cy="5715000"/>
          </a:xfrm>
        </p:spPr>
        <p:txBody>
          <a:bodyPr/>
          <a:lstStyle/>
          <a:p>
            <a:pPr marL="0" indent="0" algn="just">
              <a:lnSpc>
                <a:spcPct val="100000"/>
              </a:lnSpc>
              <a:buFont typeface="Arial" charset="0"/>
              <a:buNone/>
              <a:defRPr/>
            </a:pPr>
            <a:r>
              <a:rPr lang="tr-TR" sz="2200" b="1" u="sng" dirty="0">
                <a:solidFill>
                  <a:srgbClr val="FF0000"/>
                </a:solidFill>
              </a:rPr>
              <a:t>Bahçe ürünlerinin standardizasyonundan sağlanabilecek yararlar şunlardır:</a:t>
            </a:r>
          </a:p>
          <a:p>
            <a:pPr marL="457200" indent="-457200" algn="just">
              <a:lnSpc>
                <a:spcPct val="100000"/>
              </a:lnSpc>
              <a:buFont typeface="+mj-lt"/>
              <a:buAutoNum type="arabicPeriod"/>
              <a:defRPr/>
            </a:pPr>
            <a:r>
              <a:rPr lang="tr-TR" sz="2200" dirty="0"/>
              <a:t>Alışveriş ve siparişi kolaylaştırır.</a:t>
            </a:r>
          </a:p>
          <a:p>
            <a:pPr marL="457200" indent="-457200" algn="just">
              <a:lnSpc>
                <a:spcPct val="100000"/>
              </a:lnSpc>
              <a:buFont typeface="+mj-lt"/>
              <a:buAutoNum type="arabicPeriod"/>
              <a:defRPr/>
            </a:pPr>
            <a:r>
              <a:rPr lang="tr-TR" sz="2200" dirty="0"/>
              <a:t>Üreticiyi kaliteli mal üretmeye teşvik eder.</a:t>
            </a:r>
          </a:p>
          <a:p>
            <a:pPr marL="457200" indent="-457200" algn="just">
              <a:lnSpc>
                <a:spcPct val="100000"/>
              </a:lnSpc>
              <a:buFont typeface="+mj-lt"/>
              <a:buAutoNum type="arabicPeriod"/>
              <a:defRPr/>
            </a:pPr>
            <a:r>
              <a:rPr lang="tr-TR" sz="2200" dirty="0"/>
              <a:t>Tüketiciyi aldanmaktan korur.</a:t>
            </a:r>
          </a:p>
          <a:p>
            <a:pPr marL="457200" indent="-457200" algn="just">
              <a:lnSpc>
                <a:spcPct val="100000"/>
              </a:lnSpc>
              <a:buFont typeface="+mj-lt"/>
              <a:buAutoNum type="arabicPeriod"/>
              <a:defRPr/>
            </a:pPr>
            <a:r>
              <a:rPr lang="tr-TR" sz="2200" dirty="0"/>
              <a:t>Ürünle ilgili endüstrinin, ticaretin ve ihracatın gelişmesini teşvik eder.</a:t>
            </a:r>
          </a:p>
          <a:p>
            <a:pPr marL="457200" indent="-457200" algn="just">
              <a:lnSpc>
                <a:spcPct val="100000"/>
              </a:lnSpc>
              <a:buFont typeface="+mj-lt"/>
              <a:buAutoNum type="arabicPeriod"/>
              <a:defRPr/>
            </a:pPr>
            <a:r>
              <a:rPr lang="tr-TR" sz="2200" dirty="0"/>
              <a:t>Ambalaj, istif, nakliye ve muhafaza gibi işlemler kolaylaşır.</a:t>
            </a:r>
          </a:p>
          <a:p>
            <a:pPr marL="457200" indent="-457200" algn="just">
              <a:lnSpc>
                <a:spcPct val="100000"/>
              </a:lnSpc>
              <a:buFont typeface="+mj-lt"/>
              <a:buAutoNum type="arabicPeriod"/>
              <a:defRPr/>
            </a:pPr>
            <a:r>
              <a:rPr lang="tr-TR" sz="2200" dirty="0"/>
              <a:t>Üretim maliyeti azalır.</a:t>
            </a:r>
          </a:p>
          <a:p>
            <a:pPr marL="457200" indent="-457200" algn="just">
              <a:lnSpc>
                <a:spcPct val="100000"/>
              </a:lnSpc>
              <a:buFont typeface="+mj-lt"/>
              <a:buAutoNum type="arabicPeriod"/>
              <a:defRPr/>
            </a:pPr>
            <a:r>
              <a:rPr lang="tr-TR" sz="2200" dirty="0"/>
              <a:t>Üretici değişik tüketici gruplarına ve pazarlara ürün sunabilme imkanına kavuşarak ürününü değer fiyata satar, bunun sonucunda her türlü kültürel önlemi alarak kaliteli ürün yetiştirmeye çalışır.</a:t>
            </a:r>
          </a:p>
          <a:p>
            <a:endParaRPr lang="tr-TR" sz="2200" dirty="0"/>
          </a:p>
        </p:txBody>
      </p:sp>
    </p:spTree>
    <p:extLst>
      <p:ext uri="{BB962C8B-B14F-4D97-AF65-F5344CB8AC3E}">
        <p14:creationId xmlns:p14="http://schemas.microsoft.com/office/powerpoint/2010/main" val="2972098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4"/>
          <p:cNvSpPr>
            <a:spLocks noGrp="1" noChangeArrowheads="1"/>
          </p:cNvSpPr>
          <p:nvPr>
            <p:ph type="title"/>
          </p:nvPr>
        </p:nvSpPr>
        <p:spPr>
          <a:xfrm>
            <a:off x="242156" y="188640"/>
            <a:ext cx="8534400" cy="715963"/>
          </a:xfrm>
        </p:spPr>
        <p:txBody>
          <a:bodyPr/>
          <a:lstStyle/>
          <a:p>
            <a:pPr algn="l"/>
            <a:endParaRPr lang="ru-RU" altLang="tr-TR" sz="3200" dirty="0">
              <a:solidFill>
                <a:srgbClr val="C00000"/>
              </a:solidFill>
            </a:endParaRPr>
          </a:p>
        </p:txBody>
      </p:sp>
      <p:sp>
        <p:nvSpPr>
          <p:cNvPr id="2" name="İçerik Yer Tutucusu 1"/>
          <p:cNvSpPr>
            <a:spLocks noGrp="1"/>
          </p:cNvSpPr>
          <p:nvPr>
            <p:ph idx="1"/>
          </p:nvPr>
        </p:nvSpPr>
        <p:spPr>
          <a:xfrm>
            <a:off x="242156" y="1375056"/>
            <a:ext cx="8659688" cy="5486400"/>
          </a:xfrm>
        </p:spPr>
        <p:txBody>
          <a:bodyPr/>
          <a:lstStyle/>
          <a:p>
            <a:pPr marL="0" indent="0" algn="just">
              <a:buNone/>
              <a:defRPr/>
            </a:pPr>
            <a:r>
              <a:rPr lang="tr-TR" sz="2400" dirty="0"/>
              <a:t>Başarılı bir derim, uygun alet ve ekipmanı kullanmakla sağlanabilir. Toplama sırasında bu aletler çok dikkatli kullanılmalıdır. Buna gereken özen gösterilmezse çok büyük ekonomik kayıplar başlatılabilir. </a:t>
            </a:r>
          </a:p>
          <a:p>
            <a:pPr marL="0" indent="0" algn="just">
              <a:buNone/>
              <a:defRPr/>
            </a:pPr>
            <a:r>
              <a:rPr lang="tr-TR" sz="2400" dirty="0"/>
              <a:t>Toplama (derim) sırasında meyvelerde yapılabilen </a:t>
            </a:r>
            <a:r>
              <a:rPr lang="tr-TR" sz="2400" dirty="0" err="1"/>
              <a:t>zararlanmalar</a:t>
            </a:r>
            <a:r>
              <a:rPr lang="tr-TR" sz="2400" dirty="0"/>
              <a:t>;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29580" y="524531"/>
            <a:ext cx="8458200" cy="715962"/>
          </a:xfrm>
        </p:spPr>
        <p:txBody>
          <a:bodyPr>
            <a:normAutofit fontScale="90000"/>
          </a:bodyPr>
          <a:lstStyle/>
          <a:p>
            <a:r>
              <a:rPr lang="tr-TR" sz="3200" b="1" dirty="0"/>
              <a:t>SARARTMA VE OLGUNLAŞTIRMA </a:t>
            </a:r>
            <a:r>
              <a:rPr lang="tr-TR" sz="3200" dirty="0"/>
              <a:t/>
            </a:r>
            <a:br>
              <a:rPr lang="tr-TR" sz="3200" dirty="0"/>
            </a:br>
            <a:endParaRPr lang="tr-TR" sz="3200" dirty="0"/>
          </a:p>
        </p:txBody>
      </p:sp>
      <p:sp>
        <p:nvSpPr>
          <p:cNvPr id="4" name="2 İçerik Yer Tutucusu"/>
          <p:cNvSpPr>
            <a:spLocks noGrp="1"/>
          </p:cNvSpPr>
          <p:nvPr>
            <p:ph idx="1"/>
          </p:nvPr>
        </p:nvSpPr>
        <p:spPr>
          <a:xfrm>
            <a:off x="139080" y="1253331"/>
            <a:ext cx="8839200" cy="4351338"/>
          </a:xfrm>
        </p:spPr>
        <p:txBody>
          <a:bodyPr rtlCol="0">
            <a:normAutofit/>
          </a:bodyPr>
          <a:lstStyle/>
          <a:p>
            <a:pPr marL="0" indent="0" algn="just">
              <a:buFont typeface="Arial" panose="020B0604020202020204" pitchFamily="34" charset="0"/>
              <a:buNone/>
            </a:pPr>
            <a:r>
              <a:rPr lang="tr-TR" altLang="tr-TR" sz="2400" dirty="0"/>
              <a:t>Hasat olumunda toplanan ürünlerin yeme olumuna ulaştırılabilmesi için yapılan işlemlerin her birine </a:t>
            </a:r>
            <a:r>
              <a:rPr lang="tr-TR" altLang="tr-TR" sz="2400" b="1" dirty="0">
                <a:solidFill>
                  <a:srgbClr val="FF0000"/>
                </a:solidFill>
              </a:rPr>
              <a:t>olgunlaştırma</a:t>
            </a:r>
            <a:r>
              <a:rPr lang="tr-TR" altLang="tr-TR" sz="2400" dirty="0"/>
              <a:t> adı verilmektedir. Bu tür işlemler </a:t>
            </a:r>
            <a:r>
              <a:rPr lang="tr-TR" altLang="tr-TR" sz="2400" dirty="0" err="1"/>
              <a:t>klimakterik</a:t>
            </a:r>
            <a:r>
              <a:rPr lang="tr-TR" altLang="tr-TR" sz="2400" dirty="0"/>
              <a:t> gösteren meyve türlerinde yapılmaktadır. </a:t>
            </a:r>
          </a:p>
          <a:p>
            <a:pPr marL="0" indent="0" algn="just">
              <a:buFont typeface="Arial" panose="020B0604020202020204" pitchFamily="34" charset="0"/>
              <a:buNone/>
            </a:pPr>
            <a:endParaRPr lang="tr-TR" altLang="tr-TR" sz="2400" dirty="0"/>
          </a:p>
          <a:p>
            <a:pPr marL="0" indent="0" algn="just">
              <a:buFont typeface="Arial" panose="020B0604020202020204" pitchFamily="34" charset="0"/>
              <a:buNone/>
            </a:pPr>
            <a:r>
              <a:rPr lang="tr-TR" altLang="tr-TR" sz="2400" dirty="0" err="1"/>
              <a:t>Klimakterik</a:t>
            </a:r>
            <a:r>
              <a:rPr lang="tr-TR" altLang="tr-TR" sz="2400" dirty="0"/>
              <a:t> göstermeyen türlerde meyve kabuğundaki renklenmenin iyileştirilmesi için yapılan işleme ise </a:t>
            </a:r>
            <a:r>
              <a:rPr lang="tr-TR" altLang="tr-TR" sz="2400" b="1" dirty="0">
                <a:solidFill>
                  <a:srgbClr val="FF0000"/>
                </a:solidFill>
              </a:rPr>
              <a:t>sarartma</a:t>
            </a:r>
            <a:r>
              <a:rPr lang="tr-TR" altLang="tr-TR" sz="2400" dirty="0"/>
              <a:t> adı verilmekte olup bu işlem sırasında yalnızca meyve kabuğundaki renklenme değişikliğe uğramaktadır. </a:t>
            </a:r>
          </a:p>
          <a:p>
            <a:pPr eaLnBrk="1" fontAlgn="auto" hangingPunct="1">
              <a:spcAft>
                <a:spcPts val="0"/>
              </a:spcAft>
              <a:buFont typeface="Wingdings 2" panose="05020102010507070707" pitchFamily="18" charset="2"/>
              <a:buNone/>
              <a:defRPr/>
            </a:pPr>
            <a:endParaRPr lang="tr-TR" dirty="0" smtClean="0"/>
          </a:p>
        </p:txBody>
      </p:sp>
    </p:spTree>
    <p:extLst>
      <p:ext uri="{BB962C8B-B14F-4D97-AF65-F5344CB8AC3E}">
        <p14:creationId xmlns:p14="http://schemas.microsoft.com/office/powerpoint/2010/main" val="13720169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53248" y="1371600"/>
            <a:ext cx="8964488" cy="5009728"/>
          </a:xfrm>
        </p:spPr>
        <p:txBody>
          <a:bodyPr/>
          <a:lstStyle/>
          <a:p>
            <a:pPr marL="0" indent="0" algn="just">
              <a:buFont typeface="Arial" charset="0"/>
              <a:buNone/>
              <a:defRPr/>
            </a:pPr>
            <a:r>
              <a:rPr lang="tr-TR" sz="2400" dirty="0"/>
              <a:t>Sarartma işleminin en yaygın olarak kullanıldığı türler turunçgillerdir. Muz, kivi, </a:t>
            </a:r>
            <a:r>
              <a:rPr lang="tr-TR" sz="2400" dirty="0" err="1"/>
              <a:t>avakado</a:t>
            </a:r>
            <a:r>
              <a:rPr lang="tr-TR" sz="2400" dirty="0"/>
              <a:t>, Trabzon hurması gibi türlerde de yapılır. </a:t>
            </a:r>
          </a:p>
          <a:p>
            <a:pPr marL="0" indent="0" algn="just">
              <a:buFont typeface="Arial" charset="0"/>
              <a:buNone/>
              <a:defRPr/>
            </a:pPr>
            <a:endParaRPr lang="tr-TR" sz="2400" dirty="0"/>
          </a:p>
          <a:p>
            <a:pPr marL="0" indent="0" algn="just">
              <a:buFont typeface="Arial" charset="0"/>
              <a:buNone/>
              <a:defRPr/>
            </a:pPr>
            <a:r>
              <a:rPr lang="tr-TR" sz="2400" dirty="0"/>
              <a:t>Sarartma ve olgunlaştırmada benzer tip </a:t>
            </a:r>
            <a:r>
              <a:rPr lang="tr-TR" sz="2400" dirty="0" err="1"/>
              <a:t>metodlar</a:t>
            </a:r>
            <a:r>
              <a:rPr lang="tr-TR" sz="2400" dirty="0"/>
              <a:t> uygulanmakta olup bu amaçla değişik kimyasallar uygulanmaktadır. Bunlar; </a:t>
            </a:r>
          </a:p>
          <a:p>
            <a:pPr algn="just">
              <a:buFont typeface="Arial" charset="0"/>
              <a:buChar char="•"/>
              <a:defRPr/>
            </a:pPr>
            <a:r>
              <a:rPr lang="tr-TR" sz="2400" dirty="0"/>
              <a:t>Etilen</a:t>
            </a:r>
          </a:p>
          <a:p>
            <a:pPr algn="just">
              <a:buFont typeface="Arial" charset="0"/>
              <a:buChar char="•"/>
              <a:defRPr/>
            </a:pPr>
            <a:r>
              <a:rPr lang="tr-TR" sz="2400" dirty="0" err="1"/>
              <a:t>Ethrel</a:t>
            </a:r>
            <a:endParaRPr lang="tr-TR" sz="2400" dirty="0"/>
          </a:p>
          <a:p>
            <a:pPr algn="just">
              <a:buFont typeface="Arial" charset="0"/>
              <a:buChar char="•"/>
              <a:defRPr/>
            </a:pPr>
            <a:r>
              <a:rPr lang="tr-TR" sz="2400" dirty="0"/>
              <a:t>Karpittir. </a:t>
            </a:r>
          </a:p>
          <a:p>
            <a:pPr algn="just"/>
            <a:endParaRPr lang="tr-TR" sz="2400" dirty="0"/>
          </a:p>
        </p:txBody>
      </p:sp>
    </p:spTree>
    <p:extLst>
      <p:ext uri="{BB962C8B-B14F-4D97-AF65-F5344CB8AC3E}">
        <p14:creationId xmlns:p14="http://schemas.microsoft.com/office/powerpoint/2010/main" val="29775766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51520" y="1340768"/>
            <a:ext cx="8712968" cy="4524315"/>
          </a:xfrm>
          <a:prstGeom prst="rect">
            <a:avLst/>
          </a:prstGeom>
        </p:spPr>
        <p:txBody>
          <a:bodyPr wrap="square">
            <a:spAutoFit/>
          </a:bodyPr>
          <a:lstStyle/>
          <a:p>
            <a:pPr marL="342900" indent="-342900" algn="just">
              <a:buFont typeface="Arial" panose="020B0604020202020204" pitchFamily="34" charset="0"/>
              <a:buChar char="•"/>
            </a:pPr>
            <a:r>
              <a:rPr lang="tr-TR" altLang="tr-TR" sz="3200" dirty="0"/>
              <a:t>Etilen uygulaması yapılacaksa ürünler izole edilmiş bir odaya konur.</a:t>
            </a:r>
          </a:p>
          <a:p>
            <a:pPr marL="342900" indent="-342900" algn="just">
              <a:buFont typeface="Arial" panose="020B0604020202020204" pitchFamily="34" charset="0"/>
              <a:buChar char="•"/>
            </a:pPr>
            <a:r>
              <a:rPr lang="tr-TR" altLang="tr-TR" sz="3200" dirty="0"/>
              <a:t>Ürüne niteliğine göre değişebilen dozlarda (500-2000 </a:t>
            </a:r>
            <a:r>
              <a:rPr lang="tr-TR" altLang="tr-TR" sz="3200" dirty="0" err="1"/>
              <a:t>ppm</a:t>
            </a:r>
            <a:r>
              <a:rPr lang="tr-TR" altLang="tr-TR" sz="3200" dirty="0"/>
              <a:t>), bir gün süreyle etilen uygulaması yapılır.</a:t>
            </a:r>
          </a:p>
          <a:p>
            <a:pPr marL="342900" indent="-342900" algn="just">
              <a:buFont typeface="Arial" panose="020B0604020202020204" pitchFamily="34" charset="0"/>
              <a:buChar char="•"/>
            </a:pPr>
            <a:r>
              <a:rPr lang="tr-TR" altLang="tr-TR" sz="3200" dirty="0"/>
              <a:t>Daha sonra kapılar açılarak havalandırılır.</a:t>
            </a:r>
          </a:p>
          <a:p>
            <a:pPr marL="342900" indent="-342900" algn="just">
              <a:buFont typeface="Arial" panose="020B0604020202020204" pitchFamily="34" charset="0"/>
              <a:buChar char="•"/>
            </a:pPr>
            <a:r>
              <a:rPr lang="tr-TR" altLang="tr-TR" sz="3200" dirty="0"/>
              <a:t>Kapılar tekrar kapatıldıktan sonra uygulama dozuna bağlı olarak 2-4 günde olgunlaşma veya sarartma meydana gelir. </a:t>
            </a:r>
          </a:p>
        </p:txBody>
      </p:sp>
      <p:sp>
        <p:nvSpPr>
          <p:cNvPr id="3" name="Dikdörtgen 2"/>
          <p:cNvSpPr/>
          <p:nvPr/>
        </p:nvSpPr>
        <p:spPr>
          <a:xfrm>
            <a:off x="611560" y="270482"/>
            <a:ext cx="8136904" cy="646331"/>
          </a:xfrm>
          <a:prstGeom prst="rect">
            <a:avLst/>
          </a:prstGeom>
        </p:spPr>
        <p:txBody>
          <a:bodyPr wrap="square">
            <a:spAutoFit/>
          </a:bodyPr>
          <a:lstStyle/>
          <a:p>
            <a:pPr>
              <a:defRPr/>
            </a:pPr>
            <a:r>
              <a:rPr lang="tr-TR" sz="3600" b="1" dirty="0">
                <a:solidFill>
                  <a:srgbClr val="096713"/>
                </a:solidFill>
              </a:rPr>
              <a:t>Etilen </a:t>
            </a:r>
            <a:r>
              <a:rPr lang="tr-TR" sz="3600" b="1" dirty="0" smtClean="0">
                <a:solidFill>
                  <a:srgbClr val="096713"/>
                </a:solidFill>
              </a:rPr>
              <a:t>Uygulaması</a:t>
            </a:r>
            <a:endParaRPr lang="tr-TR" sz="3600" dirty="0">
              <a:solidFill>
                <a:srgbClr val="096713"/>
              </a:solidFill>
            </a:endParaRPr>
          </a:p>
        </p:txBody>
      </p:sp>
    </p:spTree>
    <p:extLst>
      <p:ext uri="{BB962C8B-B14F-4D97-AF65-F5344CB8AC3E}">
        <p14:creationId xmlns:p14="http://schemas.microsoft.com/office/powerpoint/2010/main" val="36795909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81000" y="476672"/>
            <a:ext cx="8458200" cy="715962"/>
          </a:xfrm>
        </p:spPr>
        <p:txBody>
          <a:bodyPr>
            <a:normAutofit fontScale="90000"/>
          </a:bodyPr>
          <a:lstStyle/>
          <a:p>
            <a:r>
              <a:rPr lang="tr-TR" b="1" dirty="0" err="1"/>
              <a:t>Ethrel</a:t>
            </a:r>
            <a:r>
              <a:rPr lang="tr-TR" b="1" dirty="0"/>
              <a:t> uygulaması</a:t>
            </a:r>
            <a:r>
              <a:rPr lang="tr-TR" dirty="0"/>
              <a:t/>
            </a:r>
            <a:br>
              <a:rPr lang="tr-TR" dirty="0"/>
            </a:br>
            <a:endParaRPr lang="tr-TR" dirty="0"/>
          </a:p>
        </p:txBody>
      </p:sp>
      <p:sp>
        <p:nvSpPr>
          <p:cNvPr id="5" name="2 İçerik Yer Tutucusu"/>
          <p:cNvSpPr txBox="1">
            <a:spLocks/>
          </p:cNvSpPr>
          <p:nvPr/>
        </p:nvSpPr>
        <p:spPr bwMode="auto">
          <a:xfrm>
            <a:off x="423863" y="1773238"/>
            <a:ext cx="8108950" cy="4351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normAutofit/>
          </a:bodyPr>
          <a:lst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buFont typeface="Arial" charset="0"/>
              <a:buChar char="•"/>
              <a:defRPr/>
            </a:pPr>
            <a:r>
              <a:rPr lang="tr-TR" sz="2400" dirty="0" smtClean="0"/>
              <a:t>Hazırlanan çözeltiye (100-1000ppm) meyveler bandırıldıktan sonra olgunlaşmaya bırakılır. </a:t>
            </a:r>
          </a:p>
          <a:p>
            <a:pPr algn="just">
              <a:buFont typeface="Arial" charset="0"/>
              <a:buChar char="•"/>
              <a:defRPr/>
            </a:pPr>
            <a:r>
              <a:rPr lang="tr-TR" sz="2400" dirty="0" smtClean="0"/>
              <a:t>Konsantrasyona bağlı olarak 2-4 günde olgunlaşma ve sarartma meydana gelir. </a:t>
            </a:r>
          </a:p>
          <a:p>
            <a:pPr marL="0" indent="0" algn="just">
              <a:buFont typeface="Arial" charset="0"/>
              <a:buNone/>
              <a:defRPr/>
            </a:pPr>
            <a:endParaRPr lang="tr-TR" sz="2400" dirty="0"/>
          </a:p>
        </p:txBody>
      </p:sp>
    </p:spTree>
    <p:extLst>
      <p:ext uri="{BB962C8B-B14F-4D97-AF65-F5344CB8AC3E}">
        <p14:creationId xmlns:p14="http://schemas.microsoft.com/office/powerpoint/2010/main" val="10585755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6" name="İçerik Yer Tutucusu 5"/>
          <p:cNvSpPr>
            <a:spLocks noGrp="1"/>
          </p:cNvSpPr>
          <p:nvPr>
            <p:ph idx="1"/>
          </p:nvPr>
        </p:nvSpPr>
        <p:spPr>
          <a:xfrm>
            <a:off x="107504" y="1628800"/>
            <a:ext cx="8856936" cy="2160591"/>
          </a:xfrm>
          <a:prstGeom prst="rect">
            <a:avLst/>
          </a:prstGeom>
        </p:spPr>
        <p:txBody>
          <a:bodyPr wrap="square">
            <a:spAutoFit/>
          </a:bodyPr>
          <a:lstStyle/>
          <a:p>
            <a:pPr>
              <a:defRPr/>
            </a:pPr>
            <a:r>
              <a:rPr lang="tr-TR" sz="2400" dirty="0">
                <a:latin typeface="+mn-lt"/>
                <a:cs typeface="Arial" charset="0"/>
              </a:rPr>
              <a:t>Trabzon hurmalarına </a:t>
            </a:r>
            <a:r>
              <a:rPr lang="tr-TR" sz="2400" dirty="0" smtClean="0">
                <a:latin typeface="+mn-lt"/>
                <a:cs typeface="Arial" charset="0"/>
              </a:rPr>
              <a:t>;</a:t>
            </a:r>
            <a:endParaRPr lang="tr-TR" sz="2400" dirty="0">
              <a:latin typeface="+mn-lt"/>
              <a:cs typeface="Arial" charset="0"/>
            </a:endParaRPr>
          </a:p>
          <a:p>
            <a:pPr marL="800100" lvl="1" indent="-342900" algn="just">
              <a:buFont typeface="Arial" pitchFamily="34" charset="0"/>
              <a:buChar char="•"/>
              <a:defRPr/>
            </a:pPr>
            <a:r>
              <a:rPr lang="tr-TR" sz="2400" dirty="0">
                <a:latin typeface="+mn-lt"/>
                <a:cs typeface="Arial" charset="0"/>
              </a:rPr>
              <a:t>1000ppm </a:t>
            </a:r>
            <a:r>
              <a:rPr lang="tr-TR" sz="2400" dirty="0" err="1">
                <a:latin typeface="+mn-lt"/>
                <a:cs typeface="Arial" charset="0"/>
              </a:rPr>
              <a:t>ethrel</a:t>
            </a:r>
            <a:r>
              <a:rPr lang="tr-TR" sz="2400" dirty="0">
                <a:latin typeface="+mn-lt"/>
                <a:cs typeface="Arial" charset="0"/>
              </a:rPr>
              <a:t> uygulandığında 2 gün </a:t>
            </a:r>
          </a:p>
          <a:p>
            <a:pPr marL="800100" lvl="1" indent="-342900" algn="just">
              <a:buFont typeface="Arial" pitchFamily="34" charset="0"/>
              <a:buChar char="•"/>
              <a:defRPr/>
            </a:pPr>
            <a:r>
              <a:rPr lang="tr-TR" sz="2400" dirty="0">
                <a:latin typeface="+mn-lt"/>
                <a:cs typeface="Arial" charset="0"/>
              </a:rPr>
              <a:t>500ppm </a:t>
            </a:r>
            <a:r>
              <a:rPr lang="tr-TR" sz="2400" dirty="0" err="1">
                <a:latin typeface="+mn-lt"/>
                <a:cs typeface="Arial" charset="0"/>
              </a:rPr>
              <a:t>ethrel</a:t>
            </a:r>
            <a:r>
              <a:rPr lang="tr-TR" sz="2400" dirty="0">
                <a:latin typeface="+mn-lt"/>
                <a:cs typeface="Arial" charset="0"/>
              </a:rPr>
              <a:t> uygulandığında 6 gün </a:t>
            </a:r>
          </a:p>
          <a:p>
            <a:pPr marL="800100" lvl="1" indent="-342900" algn="just">
              <a:buFont typeface="Arial" pitchFamily="34" charset="0"/>
              <a:buChar char="•"/>
              <a:defRPr/>
            </a:pPr>
            <a:r>
              <a:rPr lang="tr-TR" sz="2400" dirty="0">
                <a:latin typeface="+mn-lt"/>
                <a:cs typeface="Arial" charset="0"/>
              </a:rPr>
              <a:t>250ppm </a:t>
            </a:r>
            <a:r>
              <a:rPr lang="tr-TR" sz="2400" dirty="0" err="1">
                <a:latin typeface="+mn-lt"/>
                <a:cs typeface="Arial" charset="0"/>
              </a:rPr>
              <a:t>ethrel</a:t>
            </a:r>
            <a:r>
              <a:rPr lang="tr-TR" sz="2400" dirty="0">
                <a:latin typeface="+mn-lt"/>
                <a:cs typeface="Arial" charset="0"/>
              </a:rPr>
              <a:t> uygulandığında 8-10 günde olgunlaşmanın olduğu görülmektedir. </a:t>
            </a:r>
          </a:p>
        </p:txBody>
      </p:sp>
    </p:spTree>
    <p:extLst>
      <p:ext uri="{BB962C8B-B14F-4D97-AF65-F5344CB8AC3E}">
        <p14:creationId xmlns:p14="http://schemas.microsoft.com/office/powerpoint/2010/main" val="7732931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81000" y="476672"/>
            <a:ext cx="8458200" cy="648072"/>
          </a:xfrm>
        </p:spPr>
        <p:txBody>
          <a:bodyPr>
            <a:normAutofit fontScale="90000"/>
          </a:bodyPr>
          <a:lstStyle/>
          <a:p>
            <a:r>
              <a:rPr lang="tr-TR" b="1" dirty="0"/>
              <a:t>Karpit uygulaması</a:t>
            </a:r>
            <a:r>
              <a:rPr lang="tr-TR" dirty="0"/>
              <a:t/>
            </a:r>
            <a:br>
              <a:rPr lang="tr-TR" dirty="0"/>
            </a:br>
            <a:endParaRPr lang="tr-TR" dirty="0"/>
          </a:p>
        </p:txBody>
      </p:sp>
      <p:sp>
        <p:nvSpPr>
          <p:cNvPr id="5" name="2 İçerik Yer Tutucusu"/>
          <p:cNvSpPr>
            <a:spLocks noGrp="1"/>
          </p:cNvSpPr>
          <p:nvPr>
            <p:ph idx="1"/>
          </p:nvPr>
        </p:nvSpPr>
        <p:spPr>
          <a:xfrm>
            <a:off x="251520" y="1170496"/>
            <a:ext cx="8587680" cy="5486400"/>
          </a:xfrm>
        </p:spPr>
        <p:txBody>
          <a:bodyPr/>
          <a:lstStyle/>
          <a:p>
            <a:pPr algn="just"/>
            <a:r>
              <a:rPr lang="tr-TR" altLang="tr-TR" sz="2400" dirty="0" smtClean="0"/>
              <a:t>Uygulama bir odadaki meyvelerin bütününe yapılabileceği gibi her kasa için ayrı ayrı da yapılabilmektedir. </a:t>
            </a:r>
          </a:p>
          <a:p>
            <a:pPr algn="just"/>
            <a:r>
              <a:rPr lang="tr-TR" altLang="tr-TR" sz="2400" dirty="0" smtClean="0"/>
              <a:t>Genel olarak meyve ağırlığının %0.1-1’i kadar karpit kullanılmaktadır.</a:t>
            </a:r>
          </a:p>
          <a:p>
            <a:pPr algn="just"/>
            <a:r>
              <a:rPr lang="tr-TR" altLang="tr-TR" sz="2400" dirty="0" smtClean="0"/>
              <a:t>Karpit bir kağıt içerisinde kasalara konularak üzerine birkaç damla su damlatıldıktan sonra hemen kasalar plastik örtülerle kapatılmaktadır. </a:t>
            </a:r>
          </a:p>
          <a:p>
            <a:pPr algn="just"/>
            <a:r>
              <a:rPr lang="tr-TR" altLang="tr-TR" sz="2400" dirty="0" smtClean="0"/>
              <a:t>Uygulamadan bir gün sonra plastik örtüler kaldırılarak toz haline gelen karpit atılmakta ve havalandırma yapılmaktadır.</a:t>
            </a:r>
          </a:p>
          <a:p>
            <a:pPr algn="just"/>
            <a:r>
              <a:rPr lang="tr-TR" altLang="tr-TR" sz="2400" dirty="0" smtClean="0"/>
              <a:t>Bu şekilde uygulama yapılmış ürünler birkaç gün içerisinde olgunlaşmaktadır.</a:t>
            </a:r>
          </a:p>
        </p:txBody>
      </p:sp>
    </p:spTree>
    <p:extLst>
      <p:ext uri="{BB962C8B-B14F-4D97-AF65-F5344CB8AC3E}">
        <p14:creationId xmlns:p14="http://schemas.microsoft.com/office/powerpoint/2010/main" val="32377372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5" name="Dikdörtgen 4"/>
          <p:cNvSpPr/>
          <p:nvPr/>
        </p:nvSpPr>
        <p:spPr>
          <a:xfrm>
            <a:off x="251520" y="1628800"/>
            <a:ext cx="8712968" cy="1939925"/>
          </a:xfrm>
          <a:prstGeom prst="rect">
            <a:avLst/>
          </a:prstGeom>
        </p:spPr>
        <p:txBody>
          <a:bodyPr wrap="square">
            <a:spAutoFit/>
          </a:bodyPr>
          <a:lstStyle/>
          <a:p>
            <a:pPr algn="just">
              <a:defRPr/>
            </a:pPr>
            <a:r>
              <a:rPr lang="tr-TR" sz="2400" dirty="0">
                <a:latin typeface="+mn-lt"/>
                <a:cs typeface="Arial" charset="0"/>
              </a:rPr>
              <a:t>Trabzon hurmalarına ;</a:t>
            </a:r>
          </a:p>
          <a:p>
            <a:pPr marL="800100" lvl="1" indent="-342900" algn="just">
              <a:buFont typeface="Arial" pitchFamily="34" charset="0"/>
              <a:buChar char="•"/>
              <a:defRPr/>
            </a:pPr>
            <a:r>
              <a:rPr lang="tr-TR" sz="2400" dirty="0">
                <a:latin typeface="+mn-lt"/>
                <a:cs typeface="Arial" charset="0"/>
              </a:rPr>
              <a:t>%1 karpit uygulandığında 2 gün</a:t>
            </a:r>
          </a:p>
          <a:p>
            <a:pPr marL="800100" lvl="1" indent="-342900" algn="just">
              <a:buFont typeface="Arial" pitchFamily="34" charset="0"/>
              <a:buChar char="•"/>
              <a:defRPr/>
            </a:pPr>
            <a:r>
              <a:rPr lang="tr-TR" sz="2400" dirty="0">
                <a:latin typeface="+mn-lt"/>
                <a:cs typeface="Arial" charset="0"/>
              </a:rPr>
              <a:t>%0.5 karpit uygulandığında 6 gün</a:t>
            </a:r>
          </a:p>
          <a:p>
            <a:pPr marL="800100" lvl="1" indent="-342900" algn="just">
              <a:buFont typeface="Arial" pitchFamily="34" charset="0"/>
              <a:buChar char="•"/>
              <a:defRPr/>
            </a:pPr>
            <a:r>
              <a:rPr lang="tr-TR" sz="2400" dirty="0">
                <a:latin typeface="+mn-lt"/>
                <a:cs typeface="Arial" charset="0"/>
              </a:rPr>
              <a:t>%0.1 karpit uygulandığında 8-10 gün içinde meyvelerin olgunlaştığı görülür.</a:t>
            </a:r>
          </a:p>
        </p:txBody>
      </p:sp>
    </p:spTree>
    <p:extLst>
      <p:ext uri="{BB962C8B-B14F-4D97-AF65-F5344CB8AC3E}">
        <p14:creationId xmlns:p14="http://schemas.microsoft.com/office/powerpoint/2010/main" val="31977933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p:txBody>
          <a:bodyPr/>
          <a:lstStyle/>
          <a:p>
            <a:endParaRPr lang="tr-TR"/>
          </a:p>
        </p:txBody>
      </p:sp>
      <p:sp>
        <p:nvSpPr>
          <p:cNvPr id="4" name="2 İçerik Yer Tutucusu"/>
          <p:cNvSpPr>
            <a:spLocks noGrp="1"/>
          </p:cNvSpPr>
          <p:nvPr>
            <p:ph idx="1"/>
          </p:nvPr>
        </p:nvSpPr>
        <p:spPr>
          <a:xfrm>
            <a:off x="539552" y="1844824"/>
            <a:ext cx="7886700" cy="4351337"/>
          </a:xfrm>
        </p:spPr>
        <p:txBody>
          <a:bodyPr/>
          <a:lstStyle/>
          <a:p>
            <a:pPr marL="0" indent="0" algn="just">
              <a:buFont typeface="Arial" panose="020B0604020202020204" pitchFamily="34" charset="0"/>
              <a:buNone/>
            </a:pPr>
            <a:r>
              <a:rPr lang="tr-TR" altLang="tr-TR" sz="2400" dirty="0" smtClean="0"/>
              <a:t>Bu uygulamalarla meyvelerde meydana gelen kayıplar azalır ve pazarlama açısından kolaylık sağlanmış olur.</a:t>
            </a:r>
          </a:p>
          <a:p>
            <a:pPr marL="0" indent="0" algn="just">
              <a:buFont typeface="Arial" panose="020B0604020202020204" pitchFamily="34" charset="0"/>
              <a:buNone/>
            </a:pPr>
            <a:r>
              <a:rPr lang="tr-TR" altLang="tr-TR" sz="2400" dirty="0" smtClean="0"/>
              <a:t>Hiçbir uygulama yapmadan oda sıcaklığında bekletme ile meyveler ortalama 1 günde olgunlaşır ve ürün kayıpları %2-30’a çıkar.</a:t>
            </a:r>
          </a:p>
        </p:txBody>
      </p:sp>
    </p:spTree>
    <p:extLst>
      <p:ext uri="{BB962C8B-B14F-4D97-AF65-F5344CB8AC3E}">
        <p14:creationId xmlns:p14="http://schemas.microsoft.com/office/powerpoint/2010/main" val="34323727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3908" y="116632"/>
            <a:ext cx="8763000" cy="715962"/>
          </a:xfrm>
        </p:spPr>
        <p:txBody>
          <a:bodyPr>
            <a:normAutofit fontScale="90000"/>
          </a:bodyPr>
          <a:lstStyle/>
          <a:p>
            <a:r>
              <a:rPr lang="tr-TR" sz="3600" b="1" dirty="0">
                <a:solidFill>
                  <a:srgbClr val="096713"/>
                </a:solidFill>
              </a:rPr>
              <a:t>Toplama (derim) sırasında meyvelerde yapılabilen </a:t>
            </a:r>
            <a:r>
              <a:rPr lang="tr-TR" sz="3600" b="1" dirty="0" err="1">
                <a:solidFill>
                  <a:srgbClr val="096713"/>
                </a:solidFill>
              </a:rPr>
              <a:t>zararlanmalar</a:t>
            </a:r>
            <a:r>
              <a:rPr lang="tr-TR" sz="3600" b="1" dirty="0">
                <a:solidFill>
                  <a:srgbClr val="096713"/>
                </a:solidFill>
              </a:rPr>
              <a:t> şunlardır:</a:t>
            </a:r>
            <a:endParaRPr lang="tr-TR" sz="3600" dirty="0">
              <a:solidFill>
                <a:srgbClr val="096713"/>
              </a:solidFill>
            </a:endParaRPr>
          </a:p>
        </p:txBody>
      </p:sp>
      <p:sp>
        <p:nvSpPr>
          <p:cNvPr id="3" name="Dikdörtgen 2"/>
          <p:cNvSpPr/>
          <p:nvPr/>
        </p:nvSpPr>
        <p:spPr>
          <a:xfrm>
            <a:off x="300852" y="1484784"/>
            <a:ext cx="8583488" cy="1938992"/>
          </a:xfrm>
          <a:prstGeom prst="rect">
            <a:avLst/>
          </a:prstGeom>
        </p:spPr>
        <p:txBody>
          <a:bodyPr wrap="square">
            <a:spAutoFit/>
          </a:bodyPr>
          <a:lstStyle/>
          <a:p>
            <a:pPr marL="0" indent="0" algn="just" eaLnBrk="1" hangingPunct="1">
              <a:lnSpc>
                <a:spcPct val="100000"/>
              </a:lnSpc>
              <a:buFont typeface="Arial" panose="020B0604020202020204" pitchFamily="34" charset="0"/>
              <a:buNone/>
            </a:pPr>
            <a:r>
              <a:rPr lang="tr-TR" altLang="tr-TR" b="1" i="1" dirty="0"/>
              <a:t>1.Toplayıcıların el veya tırnaklarından ileri gelen </a:t>
            </a:r>
            <a:r>
              <a:rPr lang="tr-TR" altLang="tr-TR" b="1" i="1" dirty="0" err="1" smtClean="0"/>
              <a:t>zararlanmalar</a:t>
            </a:r>
            <a:endParaRPr lang="tr-TR" altLang="tr-TR" b="1" i="1" dirty="0" smtClean="0"/>
          </a:p>
          <a:p>
            <a:pPr marL="0" indent="0" algn="just" eaLnBrk="1" hangingPunct="1">
              <a:lnSpc>
                <a:spcPct val="100000"/>
              </a:lnSpc>
              <a:buFont typeface="Arial" panose="020B0604020202020204" pitchFamily="34" charset="0"/>
              <a:buNone/>
            </a:pPr>
            <a:endParaRPr lang="tr-TR" altLang="tr-TR" b="1" i="1" dirty="0"/>
          </a:p>
          <a:p>
            <a:pPr marL="0" indent="0" algn="just" eaLnBrk="1" hangingPunct="1">
              <a:lnSpc>
                <a:spcPct val="100000"/>
              </a:lnSpc>
              <a:buFont typeface="Arial" panose="020B0604020202020204" pitchFamily="34" charset="0"/>
              <a:buNone/>
            </a:pPr>
            <a:r>
              <a:rPr lang="tr-TR" altLang="tr-TR" dirty="0"/>
              <a:t>Gerektiğinde eldiven kullanılarak </a:t>
            </a:r>
            <a:r>
              <a:rPr lang="tr-TR" altLang="tr-TR" dirty="0" err="1"/>
              <a:t>zararlanmalar</a:t>
            </a:r>
            <a:r>
              <a:rPr lang="tr-TR" altLang="tr-TR" dirty="0"/>
              <a:t> en aza </a:t>
            </a:r>
            <a:r>
              <a:rPr lang="tr-TR" altLang="tr-TR" dirty="0" smtClean="0"/>
              <a:t>indirilmelidir</a:t>
            </a:r>
            <a:r>
              <a:rPr lang="tr-TR" altLang="tr-TR" dirty="0"/>
              <a:t>.</a:t>
            </a:r>
          </a:p>
        </p:txBody>
      </p:sp>
    </p:spTree>
    <p:extLst>
      <p:ext uri="{BB962C8B-B14F-4D97-AF65-F5344CB8AC3E}">
        <p14:creationId xmlns:p14="http://schemas.microsoft.com/office/powerpoint/2010/main" val="31109286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 name="İçerik Yer Tutucusu 2"/>
          <p:cNvSpPr txBox="1">
            <a:spLocks/>
          </p:cNvSpPr>
          <p:nvPr/>
        </p:nvSpPr>
        <p:spPr bwMode="auto">
          <a:xfrm>
            <a:off x="1835696" y="548680"/>
            <a:ext cx="7128792" cy="57606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tr-TR" altLang="tr-TR" sz="2400" b="1" i="1" dirty="0"/>
              <a:t>2. Toplama önlükleri ve bahçe kasaları içerisindeki kum, dal kıymıkları, çakıl veya diğer yabancı maddelerden ileri gelen </a:t>
            </a:r>
            <a:r>
              <a:rPr lang="tr-TR" altLang="tr-TR" sz="2400" b="1" i="1" dirty="0" err="1" smtClean="0"/>
              <a:t>zararlanmalar</a:t>
            </a:r>
            <a:endParaRPr lang="tr-TR" altLang="tr-TR" sz="2400" b="1" i="1" dirty="0" smtClean="0"/>
          </a:p>
          <a:p>
            <a:pPr marL="0" indent="0" algn="just">
              <a:buNone/>
            </a:pPr>
            <a:endParaRPr lang="tr-TR" altLang="tr-TR" sz="2400" b="1" i="1" dirty="0"/>
          </a:p>
          <a:p>
            <a:pPr marL="0" indent="0" algn="just">
              <a:buNone/>
            </a:pPr>
            <a:r>
              <a:rPr lang="tr-TR" altLang="tr-TR" sz="2400" dirty="0"/>
              <a:t>Toplamadan önce kullanılan malzemeler gözden geçirilmelidir. Yabancı maddeler önlük ve kasalardan mutlaka uzaklaştırılmalıdır. </a:t>
            </a:r>
          </a:p>
        </p:txBody>
      </p:sp>
    </p:spTree>
    <p:extLst>
      <p:ext uri="{BB962C8B-B14F-4D97-AF65-F5344CB8AC3E}">
        <p14:creationId xmlns:p14="http://schemas.microsoft.com/office/powerpoint/2010/main" val="672658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İçerik Yer Tutucusu 2"/>
          <p:cNvSpPr txBox="1">
            <a:spLocks/>
          </p:cNvSpPr>
          <p:nvPr/>
        </p:nvSpPr>
        <p:spPr bwMode="auto">
          <a:xfrm>
            <a:off x="1835696" y="764704"/>
            <a:ext cx="7128792" cy="5184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tr-TR" altLang="tr-TR" sz="2400" b="1" i="1" dirty="0"/>
              <a:t>3. Çarpma ve düşmelerden ileri gelen </a:t>
            </a:r>
            <a:r>
              <a:rPr lang="tr-TR" altLang="tr-TR" sz="2400" b="1" i="1" dirty="0" err="1" smtClean="0"/>
              <a:t>zararlanmalar</a:t>
            </a:r>
            <a:endParaRPr lang="tr-TR" altLang="tr-TR" sz="2400" b="1" i="1" dirty="0" smtClean="0"/>
          </a:p>
          <a:p>
            <a:pPr marL="0" indent="0" algn="just">
              <a:buNone/>
            </a:pPr>
            <a:endParaRPr lang="tr-TR" altLang="tr-TR" sz="2400" b="1" i="1" dirty="0"/>
          </a:p>
          <a:p>
            <a:pPr marL="0" indent="0" algn="just">
              <a:buNone/>
            </a:pPr>
            <a:r>
              <a:rPr lang="tr-TR" altLang="tr-TR" sz="2400" dirty="0"/>
              <a:t>Toplama kapları doldurulurken veya boşaltılırken meyveler fazla yükseklikten bırakılmamalı ve dökülmemelidir. Meyveler yavaş yavaş yuvarlanarak boşaltılmalıdır. Bir yumurtanın kırılmasına yetecek kadar bir düşme yüksekliği bir portakalı zedeleyebilir. Elma ve armutlar toplama ve dökme (boşaltma ) sırasında 20 cm den fazla yükseklikten bırakılmamalıdır. </a:t>
            </a:r>
          </a:p>
          <a:p>
            <a:pPr algn="just"/>
            <a:endParaRPr lang="tr-TR" sz="2400" b="1" i="1" dirty="0">
              <a:solidFill>
                <a:srgbClr val="FF0000"/>
              </a:solidFill>
            </a:endParaRPr>
          </a:p>
        </p:txBody>
      </p:sp>
    </p:spTree>
    <p:extLst>
      <p:ext uri="{BB962C8B-B14F-4D97-AF65-F5344CB8AC3E}">
        <p14:creationId xmlns:p14="http://schemas.microsoft.com/office/powerpoint/2010/main" val="33907246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Dikdörtgen 2"/>
          <p:cNvSpPr/>
          <p:nvPr/>
        </p:nvSpPr>
        <p:spPr>
          <a:xfrm>
            <a:off x="223664" y="1484784"/>
            <a:ext cx="8583488" cy="2308324"/>
          </a:xfrm>
          <a:prstGeom prst="rect">
            <a:avLst/>
          </a:prstGeom>
        </p:spPr>
        <p:txBody>
          <a:bodyPr wrap="square">
            <a:spAutoFit/>
          </a:bodyPr>
          <a:lstStyle/>
          <a:p>
            <a:pPr marL="0" indent="0" algn="just" eaLnBrk="1" hangingPunct="1">
              <a:lnSpc>
                <a:spcPct val="100000"/>
              </a:lnSpc>
              <a:buFont typeface="Arial" panose="020B0604020202020204" pitchFamily="34" charset="0"/>
              <a:buNone/>
            </a:pPr>
            <a:r>
              <a:rPr lang="tr-TR" altLang="tr-TR" b="1" i="1" dirty="0"/>
              <a:t>4. Kasa içindeki kıymık, pürüzler ve çivi uçlarından meydana gelen </a:t>
            </a:r>
            <a:r>
              <a:rPr lang="tr-TR" altLang="tr-TR" b="1" i="1" dirty="0" err="1" smtClean="0"/>
              <a:t>zararlanmalar</a:t>
            </a:r>
            <a:endParaRPr lang="tr-TR" altLang="tr-TR" b="1" i="1" dirty="0" smtClean="0"/>
          </a:p>
          <a:p>
            <a:pPr marL="0" indent="0" algn="just" eaLnBrk="1" hangingPunct="1">
              <a:lnSpc>
                <a:spcPct val="100000"/>
              </a:lnSpc>
              <a:buFont typeface="Arial" panose="020B0604020202020204" pitchFamily="34" charset="0"/>
              <a:buNone/>
            </a:pPr>
            <a:endParaRPr lang="tr-TR" altLang="tr-TR" b="1" i="1" dirty="0"/>
          </a:p>
          <a:p>
            <a:pPr marL="0" indent="0" algn="just" eaLnBrk="1" hangingPunct="1">
              <a:lnSpc>
                <a:spcPct val="100000"/>
              </a:lnSpc>
              <a:buFont typeface="Arial" panose="020B0604020202020204" pitchFamily="34" charset="0"/>
              <a:buNone/>
            </a:pPr>
            <a:r>
              <a:rPr lang="tr-TR" altLang="tr-TR" dirty="0"/>
              <a:t>Kasa içleri pürüzsüz kıymıklardan temizlenmiş ve gerektiğinde ince kabuklu meyveler için kullanılıyorsa kasaların içi yumuşak materyal ile (bez vs.) yüzeyleri astarlanmış olmalıdır. </a:t>
            </a:r>
          </a:p>
        </p:txBody>
      </p:sp>
    </p:spTree>
    <p:extLst>
      <p:ext uri="{BB962C8B-B14F-4D97-AF65-F5344CB8AC3E}">
        <p14:creationId xmlns:p14="http://schemas.microsoft.com/office/powerpoint/2010/main" val="7986783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79512" y="1556792"/>
            <a:ext cx="8784976" cy="4524315"/>
          </a:xfrm>
          <a:prstGeom prst="rect">
            <a:avLst/>
          </a:prstGeom>
        </p:spPr>
        <p:txBody>
          <a:bodyPr wrap="square">
            <a:spAutoFit/>
          </a:bodyPr>
          <a:lstStyle/>
          <a:p>
            <a:pPr marL="0" indent="0" algn="just" eaLnBrk="1" hangingPunct="1">
              <a:lnSpc>
                <a:spcPct val="100000"/>
              </a:lnSpc>
              <a:buFont typeface="Arial" panose="020B0604020202020204" pitchFamily="34" charset="0"/>
              <a:buNone/>
            </a:pPr>
            <a:r>
              <a:rPr lang="tr-TR" altLang="tr-TR" b="1" i="1" dirty="0"/>
              <a:t>5. Meyve saplarının yaralayıcı etkisinden ileri gelen </a:t>
            </a:r>
            <a:r>
              <a:rPr lang="tr-TR" altLang="tr-TR" b="1" i="1" dirty="0" err="1" smtClean="0"/>
              <a:t>zararlanmalar</a:t>
            </a:r>
            <a:endParaRPr lang="tr-TR" altLang="tr-TR" b="1" i="1" dirty="0" smtClean="0"/>
          </a:p>
          <a:p>
            <a:pPr marL="0" indent="0" algn="just" eaLnBrk="1" hangingPunct="1">
              <a:lnSpc>
                <a:spcPct val="100000"/>
              </a:lnSpc>
              <a:buFont typeface="Arial" panose="020B0604020202020204" pitchFamily="34" charset="0"/>
              <a:buNone/>
            </a:pPr>
            <a:endParaRPr lang="tr-TR" altLang="tr-TR" b="1" i="1" dirty="0"/>
          </a:p>
          <a:p>
            <a:pPr marL="0" indent="0" algn="just" eaLnBrk="1" hangingPunct="1">
              <a:lnSpc>
                <a:spcPct val="100000"/>
              </a:lnSpc>
              <a:buFont typeface="Arial" panose="020B0604020202020204" pitchFamily="34" charset="0"/>
              <a:buNone/>
            </a:pPr>
            <a:r>
              <a:rPr lang="tr-TR" altLang="tr-TR" dirty="0"/>
              <a:t>Meyve saplarını meyveleri yaralayacak kadar kısa kesilmemelidir.</a:t>
            </a:r>
          </a:p>
          <a:p>
            <a:pPr marL="0" indent="0" algn="just" eaLnBrk="1" hangingPunct="1">
              <a:lnSpc>
                <a:spcPct val="100000"/>
              </a:lnSpc>
              <a:buFont typeface="Arial" panose="020B0604020202020204" pitchFamily="34" charset="0"/>
              <a:buNone/>
            </a:pPr>
            <a:endParaRPr lang="tr-TR" altLang="tr-TR" dirty="0"/>
          </a:p>
          <a:p>
            <a:pPr marL="0" indent="0" algn="just" eaLnBrk="1" hangingPunct="1">
              <a:lnSpc>
                <a:spcPct val="100000"/>
              </a:lnSpc>
              <a:buFont typeface="Arial" panose="020B0604020202020204" pitchFamily="34" charset="0"/>
              <a:buNone/>
            </a:pPr>
            <a:r>
              <a:rPr lang="tr-TR" altLang="tr-TR" b="1" i="1" dirty="0"/>
              <a:t>6. Meyvelerdeki makas </a:t>
            </a:r>
            <a:r>
              <a:rPr lang="tr-TR" altLang="tr-TR" b="1" i="1" dirty="0" smtClean="0"/>
              <a:t>kesikleri</a:t>
            </a:r>
          </a:p>
          <a:p>
            <a:pPr marL="0" indent="0" algn="just" eaLnBrk="1" hangingPunct="1">
              <a:lnSpc>
                <a:spcPct val="100000"/>
              </a:lnSpc>
              <a:buFont typeface="Arial" panose="020B0604020202020204" pitchFamily="34" charset="0"/>
              <a:buNone/>
            </a:pPr>
            <a:endParaRPr lang="tr-TR" altLang="tr-TR" b="1" i="1" dirty="0"/>
          </a:p>
          <a:p>
            <a:pPr marL="0" indent="0" algn="just" eaLnBrk="1" hangingPunct="1">
              <a:lnSpc>
                <a:spcPct val="100000"/>
              </a:lnSpc>
              <a:buFont typeface="Arial" panose="020B0604020202020204" pitchFamily="34" charset="0"/>
              <a:buNone/>
            </a:pPr>
            <a:r>
              <a:rPr lang="tr-TR" altLang="tr-TR" dirty="0"/>
              <a:t>Meyve sapı dipten kesilirken sap çukurunda herhangi bir yaralanmaya meydan verilmemelidir. Üzümde salkım sapı daldan makas veya bıçaklarla kesilirken taneler yaralanmamalıdır. </a:t>
            </a:r>
          </a:p>
        </p:txBody>
      </p:sp>
    </p:spTree>
    <p:extLst>
      <p:ext uri="{BB962C8B-B14F-4D97-AF65-F5344CB8AC3E}">
        <p14:creationId xmlns:p14="http://schemas.microsoft.com/office/powerpoint/2010/main" val="30332104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81000" y="377714"/>
            <a:ext cx="8458200" cy="715962"/>
          </a:xfrm>
        </p:spPr>
        <p:txBody>
          <a:bodyPr>
            <a:normAutofit fontScale="90000"/>
          </a:bodyPr>
          <a:lstStyle/>
          <a:p>
            <a:r>
              <a:rPr lang="tr-TR" sz="2800" b="1" dirty="0"/>
              <a:t>DERİMDEN SONRA BAHÇE ÜRÜNLERİNDE UYGULANAN İŞLEMLER </a:t>
            </a:r>
            <a:r>
              <a:rPr lang="tr-TR" sz="2800" dirty="0"/>
              <a:t/>
            </a:r>
            <a:br>
              <a:rPr lang="tr-TR" sz="2800" dirty="0"/>
            </a:br>
            <a:endParaRPr lang="tr-TR" sz="2800" dirty="0"/>
          </a:p>
        </p:txBody>
      </p:sp>
      <p:sp>
        <p:nvSpPr>
          <p:cNvPr id="3" name="İçerik Yer Tutucusu 2"/>
          <p:cNvSpPr>
            <a:spLocks noGrp="1"/>
          </p:cNvSpPr>
          <p:nvPr>
            <p:ph idx="1"/>
          </p:nvPr>
        </p:nvSpPr>
        <p:spPr>
          <a:xfrm>
            <a:off x="234216" y="1484784"/>
            <a:ext cx="8751768" cy="5486400"/>
          </a:xfrm>
        </p:spPr>
        <p:txBody>
          <a:bodyPr/>
          <a:lstStyle/>
          <a:p>
            <a:pPr marL="0" indent="0" algn="just">
              <a:buNone/>
              <a:defRPr/>
            </a:pPr>
            <a:r>
              <a:rPr lang="tr-TR" sz="2800" dirty="0"/>
              <a:t>Hasat edilen bahçe ürünleri değişik uygulamalardan geçirildikten sonra, hazırlanan standartlara uygun biçimde ambalajlanırlar. Bu uygulamalar şunlardır;</a:t>
            </a:r>
          </a:p>
          <a:p>
            <a:pPr marL="457200" indent="-457200" algn="just">
              <a:buFont typeface="Arial" panose="020B0604020202020204" pitchFamily="34" charset="0"/>
              <a:buAutoNum type="arabicPeriod"/>
              <a:defRPr/>
            </a:pPr>
            <a:r>
              <a:rPr lang="tr-TR" sz="2800" dirty="0"/>
              <a:t>Ağartma</a:t>
            </a:r>
          </a:p>
          <a:p>
            <a:pPr marL="457200" indent="-457200" algn="just">
              <a:buFont typeface="Arial" panose="020B0604020202020204" pitchFamily="34" charset="0"/>
              <a:buAutoNum type="arabicPeriod"/>
              <a:defRPr/>
            </a:pPr>
            <a:r>
              <a:rPr lang="tr-TR" sz="2800" dirty="0"/>
              <a:t>Yıkama</a:t>
            </a:r>
          </a:p>
          <a:p>
            <a:pPr marL="457200" indent="-457200" algn="just">
              <a:buFont typeface="Arial" panose="020B0604020202020204" pitchFamily="34" charset="0"/>
              <a:buAutoNum type="arabicPeriod"/>
              <a:defRPr/>
            </a:pPr>
            <a:r>
              <a:rPr lang="tr-TR" sz="2800" dirty="0"/>
              <a:t>Kurutma</a:t>
            </a:r>
          </a:p>
          <a:p>
            <a:pPr marL="457200" indent="-457200" algn="just">
              <a:buFont typeface="Arial" panose="020B0604020202020204" pitchFamily="34" charset="0"/>
              <a:buAutoNum type="arabicPeriod"/>
              <a:defRPr/>
            </a:pPr>
            <a:r>
              <a:rPr lang="tr-TR" sz="2800" dirty="0"/>
              <a:t>Mumlama ve parlatma</a:t>
            </a:r>
          </a:p>
          <a:p>
            <a:endParaRPr lang="tr-TR" sz="2800" dirty="0"/>
          </a:p>
        </p:txBody>
      </p:sp>
    </p:spTree>
    <p:extLst>
      <p:ext uri="{BB962C8B-B14F-4D97-AF65-F5344CB8AC3E}">
        <p14:creationId xmlns:p14="http://schemas.microsoft.com/office/powerpoint/2010/main" val="41184524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a:xfrm>
            <a:off x="381000" y="188640"/>
            <a:ext cx="8458200" cy="715962"/>
          </a:xfrm>
        </p:spPr>
        <p:txBody>
          <a:bodyPr/>
          <a:lstStyle/>
          <a:p>
            <a:pPr algn="l">
              <a:defRPr/>
            </a:pPr>
            <a:r>
              <a:rPr lang="tr-TR" sz="3600" b="1" dirty="0"/>
              <a:t>1. Ağartma </a:t>
            </a:r>
            <a:endParaRPr lang="tr-TR" sz="3600" dirty="0"/>
          </a:p>
        </p:txBody>
      </p:sp>
      <p:sp>
        <p:nvSpPr>
          <p:cNvPr id="4" name="İçerik Yer Tutucusu 2"/>
          <p:cNvSpPr>
            <a:spLocks noGrp="1"/>
          </p:cNvSpPr>
          <p:nvPr>
            <p:ph idx="1"/>
          </p:nvPr>
        </p:nvSpPr>
        <p:spPr>
          <a:xfrm>
            <a:off x="190500" y="1364902"/>
            <a:ext cx="8839200" cy="5486400"/>
          </a:xfrm>
        </p:spPr>
        <p:txBody>
          <a:bodyPr>
            <a:normAutofit/>
          </a:bodyPr>
          <a:lstStyle/>
          <a:p>
            <a:pPr marL="0" indent="0" algn="just">
              <a:buNone/>
            </a:pPr>
            <a:endParaRPr lang="tr-TR" sz="2400" dirty="0"/>
          </a:p>
          <a:p>
            <a:pPr marL="0" indent="0" algn="just">
              <a:buNone/>
            </a:pPr>
            <a:r>
              <a:rPr lang="tr-TR" altLang="tr-TR" sz="2400" u="sng" dirty="0" err="1"/>
              <a:t>Geççi</a:t>
            </a:r>
            <a:r>
              <a:rPr lang="tr-TR" altLang="tr-TR" sz="2400" u="sng" dirty="0"/>
              <a:t> portakallar</a:t>
            </a:r>
            <a:r>
              <a:rPr lang="tr-TR" altLang="tr-TR" sz="2400" dirty="0"/>
              <a:t>, yeşil rengi ağartmak ve kabukta sarı veya portakal rengi pigmentleri ortaya çıkartmak için özel odalarda etilen ile ağartılırlar.</a:t>
            </a:r>
          </a:p>
          <a:p>
            <a:pPr marL="0" indent="0" algn="just">
              <a:buNone/>
            </a:pPr>
            <a:endParaRPr lang="tr-TR" altLang="tr-TR" sz="2400" dirty="0"/>
          </a:p>
          <a:p>
            <a:pPr marL="0" indent="0" algn="just">
              <a:buNone/>
            </a:pPr>
            <a:r>
              <a:rPr lang="tr-TR" altLang="tr-TR" sz="2400" dirty="0"/>
              <a:t> Sıcaklığın 28-29</a:t>
            </a:r>
            <a:r>
              <a:rPr lang="tr-TR" altLang="tr-TR" sz="2400" baseline="30000" dirty="0"/>
              <a:t>0</a:t>
            </a:r>
            <a:r>
              <a:rPr lang="tr-TR" altLang="tr-TR" sz="2400" dirty="0"/>
              <a:t>C, oransal nemin %85 olduğu özel odalarda bu işlem yapılır. </a:t>
            </a:r>
          </a:p>
          <a:p>
            <a:pPr marL="0" indent="0" algn="just">
              <a:buNone/>
            </a:pPr>
            <a:r>
              <a:rPr lang="tr-TR" altLang="tr-TR" sz="2400" u="sng" dirty="0"/>
              <a:t>Muzlarda ve limonlarda</a:t>
            </a:r>
            <a:r>
              <a:rPr lang="tr-TR" altLang="tr-TR" sz="2400" dirty="0"/>
              <a:t> da ağartma yapılır. </a:t>
            </a:r>
          </a:p>
        </p:txBody>
      </p:sp>
    </p:spTree>
    <p:extLst>
      <p:ext uri="{BB962C8B-B14F-4D97-AF65-F5344CB8AC3E}">
        <p14:creationId xmlns:p14="http://schemas.microsoft.com/office/powerpoint/2010/main" val="199744847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551</TotalTime>
  <Words>1083</Words>
  <Application>Microsoft Office PowerPoint</Application>
  <PresentationFormat>Ekran Gösterisi (4:3)</PresentationFormat>
  <Paragraphs>116</Paragraphs>
  <Slides>27</Slides>
  <Notes>5</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27</vt:i4>
      </vt:variant>
    </vt:vector>
  </HeadingPairs>
  <TitlesOfParts>
    <vt:vector size="32" baseType="lpstr">
      <vt:lpstr>Arial</vt:lpstr>
      <vt:lpstr>Calibri</vt:lpstr>
      <vt:lpstr>Calibri Light</vt:lpstr>
      <vt:lpstr>Wingdings 2</vt:lpstr>
      <vt:lpstr>Office Teması</vt:lpstr>
      <vt:lpstr>DERİMDEN SONRA BAHÇE ÜRÜNLERİNDE UYGULANAN İŞLEMLER</vt:lpstr>
      <vt:lpstr>PowerPoint Sunusu</vt:lpstr>
      <vt:lpstr>Toplama (derim) sırasında meyvelerde yapılabilen zararlanmalar şunlardır:</vt:lpstr>
      <vt:lpstr>PowerPoint Sunusu</vt:lpstr>
      <vt:lpstr>PowerPoint Sunusu</vt:lpstr>
      <vt:lpstr>PowerPoint Sunusu</vt:lpstr>
      <vt:lpstr>PowerPoint Sunusu</vt:lpstr>
      <vt:lpstr>DERİMDEN SONRA BAHÇE ÜRÜNLERİNDE UYGULANAN İŞLEMLER  </vt:lpstr>
      <vt:lpstr>1. Ağartma </vt:lpstr>
      <vt:lpstr>PowerPoint Sunusu</vt:lpstr>
      <vt:lpstr>3. Kurutma</vt:lpstr>
      <vt:lpstr>4. Mumlama ve parlatma  </vt:lpstr>
      <vt:lpstr>PowerPoint Sunusu</vt:lpstr>
      <vt:lpstr>PowerPoint Sunusu</vt:lpstr>
      <vt:lpstr>PowerPoint Sunusu</vt:lpstr>
      <vt:lpstr>PowerPoint Sunusu</vt:lpstr>
      <vt:lpstr>PAZARLAMADA STANDARDİZASYON</vt:lpstr>
      <vt:lpstr>PowerPoint Sunusu</vt:lpstr>
      <vt:lpstr>PowerPoint Sunusu</vt:lpstr>
      <vt:lpstr>SARARTMA VE OLGUNLAŞTIRMA  </vt:lpstr>
      <vt:lpstr>PowerPoint Sunusu</vt:lpstr>
      <vt:lpstr>PowerPoint Sunusu</vt:lpstr>
      <vt:lpstr>Ethrel uygulaması </vt:lpstr>
      <vt:lpstr>PowerPoint Sunusu</vt:lpstr>
      <vt:lpstr>Karpit uygulaması </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BAHÇE ÜRÜNLERİ  ve  GENEL ÖZELLİKLERİ</dc:title>
  <dc:creator>Hulya</dc:creator>
  <cp:lastModifiedBy>Müdür Yardımcısı</cp:lastModifiedBy>
  <cp:revision>39</cp:revision>
  <dcterms:created xsi:type="dcterms:W3CDTF">2017-09-11T12:48:11Z</dcterms:created>
  <dcterms:modified xsi:type="dcterms:W3CDTF">2019-12-12T12:02:29Z</dcterms:modified>
</cp:coreProperties>
</file>