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3"/>
  </p:notesMasterIdLst>
  <p:sldIdLst>
    <p:sldId id="264" r:id="rId2"/>
    <p:sldId id="265" r:id="rId3"/>
    <p:sldId id="266" r:id="rId4"/>
    <p:sldId id="267" r:id="rId5"/>
    <p:sldId id="268" r:id="rId6"/>
    <p:sldId id="269" r:id="rId7"/>
    <p:sldId id="270" r:id="rId8"/>
    <p:sldId id="271" r:id="rId9"/>
    <p:sldId id="272" r:id="rId10"/>
    <p:sldId id="273" r:id="rId11"/>
    <p:sldId id="274" r:id="rId12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Varsayılan Bölüm" id="{074FCF2B-6B00-4841-BB8A-D55890BE1A22}">
          <p14:sldIdLst>
            <p14:sldId id="264"/>
            <p14:sldId id="265"/>
            <p14:sldId id="266"/>
            <p14:sldId id="267"/>
            <p14:sldId id="268"/>
            <p14:sldId id="269"/>
            <p14:sldId id="270"/>
            <p14:sldId id="271"/>
            <p14:sldId id="272"/>
            <p14:sldId id="273"/>
            <p14:sldId id="274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Orta Stil 2 - Vurgu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294" autoAdjust="0"/>
    <p:restoredTop sz="94660"/>
  </p:normalViewPr>
  <p:slideViewPr>
    <p:cSldViewPr snapToGrid="0">
      <p:cViewPr varScale="1">
        <p:scale>
          <a:sx n="68" d="100"/>
          <a:sy n="68" d="100"/>
        </p:scale>
        <p:origin x="804" y="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05A361C-51ED-476A-B4CB-B86B1E95B75D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4" name="Slayt Resmi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8CE9C12-E0E5-42AE-A4C6-560D77C049C9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374822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14 Yuvarlatılmış Dikdörtgen"/>
          <p:cNvSpPr/>
          <p:nvPr/>
        </p:nvSpPr>
        <p:spPr>
          <a:xfrm>
            <a:off x="406401" y="329185"/>
            <a:ext cx="11376073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Yuvarlatılmış Dikdörtgen"/>
          <p:cNvSpPr/>
          <p:nvPr/>
        </p:nvSpPr>
        <p:spPr>
          <a:xfrm>
            <a:off x="558129" y="434162"/>
            <a:ext cx="11075745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5" name="4 Başlık"/>
          <p:cNvSpPr>
            <a:spLocks noGrp="1"/>
          </p:cNvSpPr>
          <p:nvPr>
            <p:ph type="ctrTitle"/>
          </p:nvPr>
        </p:nvSpPr>
        <p:spPr>
          <a:xfrm>
            <a:off x="963168" y="1820206"/>
            <a:ext cx="103632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20" name="19 Alt Başlık"/>
          <p:cNvSpPr>
            <a:spLocks noGrp="1"/>
          </p:cNvSpPr>
          <p:nvPr>
            <p:ph type="subTitle" idx="1"/>
          </p:nvPr>
        </p:nvSpPr>
        <p:spPr>
          <a:xfrm>
            <a:off x="963168" y="3685032"/>
            <a:ext cx="103632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tr-TR"/>
              <a:t>Asıl alt başlık stilini düzenlemek için tıklatın</a:t>
            </a:r>
            <a:endParaRPr kumimoji="0" lang="en-US"/>
          </a:p>
        </p:txBody>
      </p:sp>
      <p:sp>
        <p:nvSpPr>
          <p:cNvPr id="19" name="18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23EF0-A112-4ED8-B99D-916B5D27948A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10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29467-69F6-40A3-A5A4-F1D592B5B33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70560" y="4983480"/>
            <a:ext cx="10911840" cy="1051560"/>
          </a:xfrm>
        </p:spPr>
        <p:txBody>
          <a:bodyPr/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670560" y="530352"/>
            <a:ext cx="10911840" cy="4187952"/>
          </a:xfrm>
        </p:spPr>
        <p:txBody>
          <a:bodyPr vert="eaVert"/>
          <a:lstStyle/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23EF0-A112-4ED8-B99D-916B5D27948A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29467-69F6-40A3-A5A4-F1D592B5B33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8839200" y="533405"/>
            <a:ext cx="2641600" cy="5257799"/>
          </a:xfrm>
        </p:spPr>
        <p:txBody>
          <a:bodyPr vert="eaVert"/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711200" y="533403"/>
            <a:ext cx="7924800" cy="5257801"/>
          </a:xfrm>
        </p:spPr>
        <p:txBody>
          <a:bodyPr vert="eaVert"/>
          <a:lstStyle/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23EF0-A112-4ED8-B99D-916B5D27948A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29467-69F6-40A3-A5A4-F1D592B5B33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70560" y="4983480"/>
            <a:ext cx="10911840" cy="1051560"/>
          </a:xfrm>
        </p:spPr>
        <p:txBody>
          <a:bodyPr/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670560" y="530352"/>
            <a:ext cx="10911840" cy="4187952"/>
          </a:xfrm>
        </p:spPr>
        <p:txBody>
          <a:bodyPr/>
          <a:lstStyle/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23EF0-A112-4ED8-B99D-916B5D27948A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29467-69F6-40A3-A5A4-F1D592B5B33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13 Yuvarlatılmış Dikdörtgen"/>
          <p:cNvSpPr/>
          <p:nvPr/>
        </p:nvSpPr>
        <p:spPr>
          <a:xfrm>
            <a:off x="406401" y="329185"/>
            <a:ext cx="11376073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Yuvarlatılmış Dikdörtgen"/>
          <p:cNvSpPr/>
          <p:nvPr/>
        </p:nvSpPr>
        <p:spPr>
          <a:xfrm>
            <a:off x="558129" y="434163"/>
            <a:ext cx="11075745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24459" y="4928616"/>
            <a:ext cx="1091184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624459" y="5624484"/>
            <a:ext cx="1091184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tr-TR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23EF0-A112-4ED8-B99D-916B5D27948A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29467-69F6-40A3-A5A4-F1D592B5B33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685803" y="530352"/>
            <a:ext cx="524256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340480" y="530352"/>
            <a:ext cx="524256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23EF0-A112-4ED8-B99D-916B5D27948A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29467-69F6-40A3-A5A4-F1D592B5B33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70560" y="4983480"/>
            <a:ext cx="1091184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809632" y="579438"/>
            <a:ext cx="524256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6202892" y="579438"/>
            <a:ext cx="524256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809632" y="1447800"/>
            <a:ext cx="524256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6202892" y="1447800"/>
            <a:ext cx="524256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23EF0-A112-4ED8-B99D-916B5D27948A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29467-69F6-40A3-A5A4-F1D592B5B33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23EF0-A112-4ED8-B99D-916B5D27948A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29467-69F6-40A3-A5A4-F1D592B5B33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Yuvarlatılmış Dikdörtgen"/>
          <p:cNvSpPr/>
          <p:nvPr/>
        </p:nvSpPr>
        <p:spPr>
          <a:xfrm>
            <a:off x="406401" y="329185"/>
            <a:ext cx="11376073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23EF0-A112-4ED8-B99D-916B5D27948A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29467-69F6-40A3-A5A4-F1D592B5B33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385045" y="533400"/>
            <a:ext cx="39624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7385129" y="1447802"/>
            <a:ext cx="39624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1015163" y="930144"/>
            <a:ext cx="6168212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23EF0-A112-4ED8-B99D-916B5D27948A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29467-69F6-40A3-A5A4-F1D592B5B33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14 Yuvarlatılmış Dikdörtgen"/>
          <p:cNvSpPr/>
          <p:nvPr/>
        </p:nvSpPr>
        <p:spPr>
          <a:xfrm>
            <a:off x="406401" y="329185"/>
            <a:ext cx="11376073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Tek Köşesi Yuvarlatılmış Dikdörtgen"/>
          <p:cNvSpPr/>
          <p:nvPr/>
        </p:nvSpPr>
        <p:spPr>
          <a:xfrm>
            <a:off x="8534401" y="434162"/>
            <a:ext cx="3099473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5012056"/>
            <a:ext cx="109728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 bwMode="grayWhite">
          <a:xfrm>
            <a:off x="8616949" y="533400"/>
            <a:ext cx="298704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23EF0-A112-4ED8-B99D-916B5D27948A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29467-69F6-40A3-A5A4-F1D592B5B33C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561973" y="435768"/>
            <a:ext cx="7900416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tr-TR"/>
              <a:t>Resim eklemek için simgeyi tıklatın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Yuvarlatılmış Dikdörtgen"/>
          <p:cNvSpPr/>
          <p:nvPr/>
        </p:nvSpPr>
        <p:spPr>
          <a:xfrm>
            <a:off x="406401" y="329185"/>
            <a:ext cx="11376073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Yuvarlatılmış Dikdörtgen"/>
          <p:cNvSpPr/>
          <p:nvPr/>
        </p:nvSpPr>
        <p:spPr>
          <a:xfrm>
            <a:off x="558129" y="434162"/>
            <a:ext cx="11075745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Başlık Yer Tutucusu"/>
          <p:cNvSpPr>
            <a:spLocks noGrp="1"/>
          </p:cNvSpPr>
          <p:nvPr>
            <p:ph type="title"/>
          </p:nvPr>
        </p:nvSpPr>
        <p:spPr>
          <a:xfrm>
            <a:off x="670560" y="4985590"/>
            <a:ext cx="10911840" cy="105156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idx="1"/>
          </p:nvPr>
        </p:nvSpPr>
        <p:spPr>
          <a:xfrm>
            <a:off x="670560" y="530352"/>
            <a:ext cx="1091184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/>
          <a:p>
            <a:pPr lvl="0" eaLnBrk="1" latinLnBrk="0" hangingPunct="1"/>
            <a:r>
              <a:rPr kumimoji="0" lang="tr-TR"/>
              <a:t>Asıl metin stillerini düzenlemek için tıklatın</a:t>
            </a:r>
          </a:p>
          <a:p>
            <a:pPr lvl="1" eaLnBrk="1" latinLnBrk="0" hangingPunct="1"/>
            <a:r>
              <a:rPr kumimoji="0" lang="tr-TR"/>
              <a:t>İkinci düzey</a:t>
            </a:r>
          </a:p>
          <a:p>
            <a:pPr lvl="2" eaLnBrk="1" latinLnBrk="0" hangingPunct="1"/>
            <a:r>
              <a:rPr kumimoji="0" lang="tr-TR"/>
              <a:t>Üçüncü düzey</a:t>
            </a:r>
          </a:p>
          <a:p>
            <a:pPr lvl="3" eaLnBrk="1" latinLnBrk="0" hangingPunct="1"/>
            <a:r>
              <a:rPr kumimoji="0" lang="tr-TR"/>
              <a:t>Dördüncü düzey</a:t>
            </a:r>
          </a:p>
          <a:p>
            <a:pPr lvl="4" eaLnBrk="1" latinLnBrk="0" hangingPunct="1"/>
            <a:r>
              <a:rPr kumimoji="0" lang="tr-TR"/>
              <a:t>Beşinci düzey</a:t>
            </a:r>
            <a:endParaRPr kumimoji="0" lang="en-US"/>
          </a:p>
        </p:txBody>
      </p:sp>
      <p:sp>
        <p:nvSpPr>
          <p:cNvPr id="25" name="24 Veri Yer Tutucusu"/>
          <p:cNvSpPr>
            <a:spLocks noGrp="1"/>
          </p:cNvSpPr>
          <p:nvPr>
            <p:ph type="dt" sz="half" idx="2"/>
          </p:nvPr>
        </p:nvSpPr>
        <p:spPr>
          <a:xfrm>
            <a:off x="5035104" y="6111876"/>
            <a:ext cx="3048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DE323EF0-A112-4ED8-B99D-916B5D27948A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18" name="17 Altbilgi Yer Tutucusu"/>
          <p:cNvSpPr>
            <a:spLocks noGrp="1"/>
          </p:cNvSpPr>
          <p:nvPr>
            <p:ph type="ftr" sz="quarter" idx="3"/>
          </p:nvPr>
        </p:nvSpPr>
        <p:spPr>
          <a:xfrm>
            <a:off x="8083104" y="6111876"/>
            <a:ext cx="3048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11131104" y="6111876"/>
            <a:ext cx="609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5F229467-69F6-40A3-A5A4-F1D592B5B33C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tr-TR" sz="4900" dirty="0">
                <a:latin typeface="Book Antiqua" pitchFamily="18" charset="0"/>
              </a:rPr>
              <a:t>KLASİK SOSYOLOJİ KURAMLARI</a:t>
            </a:r>
            <a:br>
              <a:rPr lang="tr-TR" dirty="0">
                <a:latin typeface="Book Antiqua" pitchFamily="18" charset="0"/>
              </a:rPr>
            </a:br>
            <a:r>
              <a:rPr lang="tr-TR" sz="4000" i="1" dirty="0">
                <a:latin typeface="Book Antiqua" pitchFamily="18" charset="0"/>
              </a:rPr>
              <a:t>Karl </a:t>
            </a:r>
            <a:r>
              <a:rPr lang="tr-TR" sz="4000" i="1" dirty="0" err="1">
                <a:latin typeface="Book Antiqua" pitchFamily="18" charset="0"/>
              </a:rPr>
              <a:t>Mannheim</a:t>
            </a:r>
            <a:r>
              <a:rPr lang="tr-TR" sz="4000" i="1" dirty="0">
                <a:latin typeface="Book Antiqua" pitchFamily="18" charset="0"/>
              </a:rPr>
              <a:t> (1893-1947)</a:t>
            </a:r>
            <a:endParaRPr lang="tr-TR" i="1" dirty="0">
              <a:latin typeface="Book Antiqua" pitchFamily="18" charset="0"/>
            </a:endParaRP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963168" y="3685031"/>
            <a:ext cx="10363200" cy="2396279"/>
          </a:xfrm>
        </p:spPr>
        <p:txBody>
          <a:bodyPr>
            <a:normAutofit/>
          </a:bodyPr>
          <a:lstStyle/>
          <a:p>
            <a:endParaRPr lang="tr-TR" dirty="0"/>
          </a:p>
          <a:p>
            <a:r>
              <a:rPr lang="tr-TR" b="1" dirty="0">
                <a:latin typeface="Book Antiqua" pitchFamily="18" charset="0"/>
              </a:rPr>
              <a:t>Prof. Dr. Erol Demir</a:t>
            </a:r>
          </a:p>
          <a:p>
            <a:r>
              <a:rPr lang="tr-TR" b="1" dirty="0">
                <a:latin typeface="Book Antiqua" pitchFamily="18" charset="0"/>
              </a:rPr>
              <a:t>Ankara Üniversitesi</a:t>
            </a:r>
          </a:p>
          <a:p>
            <a:r>
              <a:rPr lang="tr-TR" b="1" dirty="0">
                <a:latin typeface="Book Antiqua" pitchFamily="18" charset="0"/>
              </a:rPr>
              <a:t>Sosyoloji Bölümü</a:t>
            </a:r>
          </a:p>
          <a:p>
            <a:r>
              <a:rPr lang="tr-TR" b="1" dirty="0" err="1">
                <a:latin typeface="Book Antiqua" pitchFamily="18" charset="0"/>
              </a:rPr>
              <a:t>erol</a:t>
            </a:r>
            <a:r>
              <a:rPr lang="tr-TR" b="1" dirty="0">
                <a:latin typeface="Book Antiqua" pitchFamily="18" charset="0"/>
              </a:rPr>
              <a:t>.demir@</a:t>
            </a:r>
            <a:r>
              <a:rPr lang="tr-TR" b="1" dirty="0" err="1">
                <a:latin typeface="Book Antiqua" pitchFamily="18" charset="0"/>
              </a:rPr>
              <a:t>humanity</a:t>
            </a:r>
            <a:r>
              <a:rPr lang="tr-TR" b="1" dirty="0">
                <a:latin typeface="Book Antiqua" pitchFamily="18" charset="0"/>
              </a:rPr>
              <a:t>.</a:t>
            </a:r>
            <a:r>
              <a:rPr lang="tr-TR" b="1" dirty="0" err="1">
                <a:latin typeface="Book Antiqua" pitchFamily="18" charset="0"/>
              </a:rPr>
              <a:t>ankara</a:t>
            </a:r>
            <a:r>
              <a:rPr lang="tr-TR" b="1" dirty="0">
                <a:latin typeface="Book Antiqua" pitchFamily="18" charset="0"/>
              </a:rPr>
              <a:t>.edu.tr</a:t>
            </a:r>
          </a:p>
          <a:p>
            <a:endParaRPr lang="tr-TR" sz="2400" dirty="0">
              <a:latin typeface="Book Antiqua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>
            <a:extLst>
              <a:ext uri="{FF2B5EF4-FFF2-40B4-BE49-F238E27FC236}">
                <a16:creationId xmlns:a16="http://schemas.microsoft.com/office/drawing/2014/main" id="{2AED106B-B077-4308-BDCC-00F8E50355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1217" y="103906"/>
            <a:ext cx="10889566" cy="1325563"/>
          </a:xfrm>
        </p:spPr>
        <p:txBody>
          <a:bodyPr>
            <a:normAutofit/>
          </a:bodyPr>
          <a:lstStyle/>
          <a:p>
            <a:pPr algn="ctr"/>
            <a:r>
              <a:rPr lang="tr-TR" dirty="0">
                <a:latin typeface="Book Antiqua" pitchFamily="18" charset="0"/>
              </a:rPr>
              <a:t>Karl </a:t>
            </a:r>
            <a:r>
              <a:rPr lang="tr-TR" dirty="0" err="1">
                <a:latin typeface="Book Antiqua" pitchFamily="18" charset="0"/>
              </a:rPr>
              <a:t>Mannheim</a:t>
            </a:r>
            <a:r>
              <a:rPr lang="tr-TR" dirty="0">
                <a:latin typeface="Book Antiqua" pitchFamily="18" charset="0"/>
              </a:rPr>
              <a:t> </a:t>
            </a:r>
            <a:r>
              <a:rPr lang="tr-TR" b="1" i="1" dirty="0">
                <a:latin typeface="Book Antiqua" panose="02040602050305030304" pitchFamily="18" charset="0"/>
              </a:rPr>
              <a:t>– Weltanschauung (Dünya Görüşü)</a:t>
            </a:r>
          </a:p>
        </p:txBody>
      </p:sp>
      <p:sp>
        <p:nvSpPr>
          <p:cNvPr id="5" name="İçerik Yer Tutucusu 4">
            <a:extLst>
              <a:ext uri="{FF2B5EF4-FFF2-40B4-BE49-F238E27FC236}">
                <a16:creationId xmlns:a16="http://schemas.microsoft.com/office/drawing/2014/main" id="{BDFCB459-153C-4AEF-8308-D2A9738332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22362" y="1603718"/>
            <a:ext cx="9312813" cy="4234375"/>
          </a:xfrm>
        </p:spPr>
        <p:txBody>
          <a:bodyPr>
            <a:normAutofit lnSpcReduction="10000"/>
          </a:bodyPr>
          <a:lstStyle/>
          <a:p>
            <a:r>
              <a:rPr lang="tr-TR" dirty="0">
                <a:latin typeface="Book Antiqua" panose="02040602050305030304" pitchFamily="18" charset="0"/>
              </a:rPr>
              <a:t>Weltanschauung, karşılıklı olarak birbirine bağımlı bir dizi parçadan oluşan bir çağın, kuşağın veya grubun fikirlerinin sistematik toplamına işaret etmektedir.</a:t>
            </a:r>
          </a:p>
          <a:p>
            <a:r>
              <a:rPr lang="tr-TR" dirty="0" err="1">
                <a:latin typeface="Book Antiqua" panose="02040602050305030304" pitchFamily="18" charset="0"/>
              </a:rPr>
              <a:t>Mannheim’a</a:t>
            </a:r>
            <a:r>
              <a:rPr lang="tr-TR" dirty="0">
                <a:latin typeface="Book Antiqua" panose="02040602050305030304" pitchFamily="18" charset="0"/>
              </a:rPr>
              <a:t> göre bilgi sosyolojisinin amacı yalıtılmış fikir ve inançları değil </a:t>
            </a:r>
            <a:r>
              <a:rPr lang="tr-TR" dirty="0" err="1">
                <a:latin typeface="Book Antiqua" panose="02040602050305030304" pitchFamily="18" charset="0"/>
              </a:rPr>
              <a:t>Weltanschauung’u</a:t>
            </a:r>
            <a:r>
              <a:rPr lang="tr-TR" dirty="0">
                <a:latin typeface="Book Antiqua" panose="02040602050305030304" pitchFamily="18" charset="0"/>
              </a:rPr>
              <a:t> anlamaktır.</a:t>
            </a:r>
          </a:p>
          <a:p>
            <a:r>
              <a:rPr lang="tr-TR" dirty="0">
                <a:latin typeface="Book Antiqua" panose="02040602050305030304" pitchFamily="18" charset="0"/>
              </a:rPr>
              <a:t>Weltanschauung, parçalarının toplamından daha fazladır ancak parçaların her biri Weltanschauung hakkında bilgi vermesi açısından önemlidir ve araştırılabilir. Weltanschauung ve parçaları arasında diyalektik bir ilişki bulunmaktadır. </a:t>
            </a:r>
          </a:p>
        </p:txBody>
      </p:sp>
    </p:spTree>
    <p:extLst>
      <p:ext uri="{BB962C8B-B14F-4D97-AF65-F5344CB8AC3E}">
        <p14:creationId xmlns:p14="http://schemas.microsoft.com/office/powerpoint/2010/main" val="26213476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>
            <a:extLst>
              <a:ext uri="{FF2B5EF4-FFF2-40B4-BE49-F238E27FC236}">
                <a16:creationId xmlns:a16="http://schemas.microsoft.com/office/drawing/2014/main" id="{2AED106B-B077-4308-BDCC-00F8E50355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1217" y="103906"/>
            <a:ext cx="10889566" cy="1325563"/>
          </a:xfrm>
        </p:spPr>
        <p:txBody>
          <a:bodyPr>
            <a:normAutofit/>
          </a:bodyPr>
          <a:lstStyle/>
          <a:p>
            <a:pPr algn="ctr"/>
            <a:r>
              <a:rPr lang="tr-TR" dirty="0">
                <a:latin typeface="Book Antiqua" pitchFamily="18" charset="0"/>
              </a:rPr>
              <a:t>Karl </a:t>
            </a:r>
            <a:r>
              <a:rPr lang="tr-TR" dirty="0" err="1">
                <a:latin typeface="Book Antiqua" pitchFamily="18" charset="0"/>
              </a:rPr>
              <a:t>Mannheim</a:t>
            </a:r>
            <a:r>
              <a:rPr lang="tr-TR" dirty="0">
                <a:latin typeface="Book Antiqua" pitchFamily="18" charset="0"/>
              </a:rPr>
              <a:t> </a:t>
            </a:r>
            <a:r>
              <a:rPr lang="tr-TR" b="1" i="1" dirty="0">
                <a:latin typeface="Book Antiqua" panose="02040602050305030304" pitchFamily="18" charset="0"/>
              </a:rPr>
              <a:t>– Weltanschauung (Dünya Görüşü)</a:t>
            </a:r>
          </a:p>
        </p:txBody>
      </p:sp>
      <p:sp>
        <p:nvSpPr>
          <p:cNvPr id="5" name="İçerik Yer Tutucusu 4">
            <a:extLst>
              <a:ext uri="{FF2B5EF4-FFF2-40B4-BE49-F238E27FC236}">
                <a16:creationId xmlns:a16="http://schemas.microsoft.com/office/drawing/2014/main" id="{BDFCB459-153C-4AEF-8308-D2A9738332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22362" y="1603718"/>
            <a:ext cx="9312813" cy="4234375"/>
          </a:xfrm>
        </p:spPr>
        <p:txBody>
          <a:bodyPr>
            <a:normAutofit fontScale="92500" lnSpcReduction="10000"/>
          </a:bodyPr>
          <a:lstStyle/>
          <a:p>
            <a:r>
              <a:rPr lang="tr-TR" dirty="0" err="1">
                <a:latin typeface="Book Antiqua" panose="02040602050305030304" pitchFamily="18" charset="0"/>
              </a:rPr>
              <a:t>Mannheim</a:t>
            </a:r>
            <a:r>
              <a:rPr lang="tr-TR" dirty="0">
                <a:latin typeface="Book Antiqua" panose="02040602050305030304" pitchFamily="18" charset="0"/>
              </a:rPr>
              <a:t>, bilgi gibi kültürel ürünlerde üç anlam düzeyi olduğunu savunmaktadır:</a:t>
            </a:r>
          </a:p>
          <a:p>
            <a:pPr lvl="1"/>
            <a:r>
              <a:rPr lang="tr-TR" dirty="0">
                <a:latin typeface="Book Antiqua" panose="02040602050305030304" pitchFamily="18" charset="0"/>
              </a:rPr>
              <a:t>Anlamın nesnel düzeyi (ürünün kendi doğasında bulunandır),</a:t>
            </a:r>
          </a:p>
          <a:p>
            <a:pPr lvl="1"/>
            <a:r>
              <a:rPr lang="tr-TR" dirty="0">
                <a:latin typeface="Book Antiqua" panose="02040602050305030304" pitchFamily="18" charset="0"/>
              </a:rPr>
              <a:t>Anlamın </a:t>
            </a:r>
            <a:r>
              <a:rPr lang="tr-TR" dirty="0" err="1">
                <a:latin typeface="Book Antiqua" panose="02040602050305030304" pitchFamily="18" charset="0"/>
              </a:rPr>
              <a:t>anlatımsal</a:t>
            </a:r>
            <a:r>
              <a:rPr lang="tr-TR" dirty="0">
                <a:latin typeface="Book Antiqua" panose="02040602050305030304" pitchFamily="18" charset="0"/>
              </a:rPr>
              <a:t> düzeyi (eyleyenin ürünü üretirken amaçladığıdır),</a:t>
            </a:r>
          </a:p>
          <a:p>
            <a:pPr lvl="1"/>
            <a:r>
              <a:rPr lang="tr-TR" dirty="0">
                <a:latin typeface="Book Antiqua" panose="02040602050305030304" pitchFamily="18" charset="0"/>
              </a:rPr>
              <a:t>Belgesel anlam (ürünün bir belge olarak hizmet etmesi veya Weltanschauung elde edilmesine olanak verendir).</a:t>
            </a:r>
          </a:p>
          <a:p>
            <a:r>
              <a:rPr lang="tr-TR" dirty="0" err="1">
                <a:latin typeface="Book Antiqua" panose="02040602050305030304" pitchFamily="18" charset="0"/>
              </a:rPr>
              <a:t>Mannheim</a:t>
            </a:r>
            <a:r>
              <a:rPr lang="tr-TR" dirty="0">
                <a:latin typeface="Book Antiqua" panose="02040602050305030304" pitchFamily="18" charset="0"/>
              </a:rPr>
              <a:t>, bir bilgi sosyolojisi yapmakla, işlevsel bir çözümleme yapmaktadır. Bilgiyi, içinden çıktığı toplumsal dünyanın ve parçası olduğu </a:t>
            </a:r>
            <a:r>
              <a:rPr lang="tr-TR" dirty="0" err="1">
                <a:latin typeface="Book Antiqua" panose="02040602050305030304" pitchFamily="18" charset="0"/>
              </a:rPr>
              <a:t>Weltanschauung’un</a:t>
            </a:r>
            <a:r>
              <a:rPr lang="tr-TR" dirty="0">
                <a:latin typeface="Book Antiqua" panose="02040602050305030304" pitchFamily="18" charset="0"/>
              </a:rPr>
              <a:t> bir parçası </a:t>
            </a:r>
            <a:r>
              <a:rPr lang="tr-TR">
                <a:latin typeface="Book Antiqua" panose="02040602050305030304" pitchFamily="18" charset="0"/>
              </a:rPr>
              <a:t>olarak görmektedir.</a:t>
            </a:r>
            <a:endParaRPr lang="tr-TR" dirty="0"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69370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>
            <a:extLst>
              <a:ext uri="{FF2B5EF4-FFF2-40B4-BE49-F238E27FC236}">
                <a16:creationId xmlns:a16="http://schemas.microsoft.com/office/drawing/2014/main" id="{2AED106B-B077-4308-BDCC-00F8E50355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17975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tr-TR" dirty="0">
                <a:latin typeface="Book Antiqua" pitchFamily="18" charset="0"/>
              </a:rPr>
              <a:t>Karl </a:t>
            </a:r>
            <a:r>
              <a:rPr lang="tr-TR" dirty="0" err="1">
                <a:latin typeface="Book Antiqua" pitchFamily="18" charset="0"/>
              </a:rPr>
              <a:t>Mannheim</a:t>
            </a:r>
            <a:r>
              <a:rPr lang="tr-TR" dirty="0">
                <a:latin typeface="Book Antiqua" pitchFamily="18" charset="0"/>
              </a:rPr>
              <a:t> </a:t>
            </a:r>
            <a:r>
              <a:rPr lang="tr-TR" b="1" i="1" dirty="0">
                <a:latin typeface="Book Antiqua" panose="02040602050305030304" pitchFamily="18" charset="0"/>
              </a:rPr>
              <a:t>– Ders </a:t>
            </a:r>
            <a:r>
              <a:rPr lang="tr-TR" i="1" dirty="0">
                <a:latin typeface="Book Antiqua" panose="02040602050305030304" pitchFamily="18" charset="0"/>
              </a:rPr>
              <a:t>İ</a:t>
            </a:r>
            <a:r>
              <a:rPr lang="tr-TR" b="1" i="1" dirty="0">
                <a:latin typeface="Book Antiqua" panose="02040602050305030304" pitchFamily="18" charset="0"/>
              </a:rPr>
              <a:t>çeriği</a:t>
            </a:r>
          </a:p>
        </p:txBody>
      </p:sp>
      <p:sp>
        <p:nvSpPr>
          <p:cNvPr id="5" name="İçerik Yer Tutucusu 4">
            <a:extLst>
              <a:ext uri="{FF2B5EF4-FFF2-40B4-BE49-F238E27FC236}">
                <a16:creationId xmlns:a16="http://schemas.microsoft.com/office/drawing/2014/main" id="{BDFCB459-153C-4AEF-8308-D2A9738332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24929" y="1589650"/>
            <a:ext cx="8653976" cy="4149968"/>
          </a:xfrm>
        </p:spPr>
        <p:txBody>
          <a:bodyPr>
            <a:normAutofit/>
          </a:bodyPr>
          <a:lstStyle/>
          <a:p>
            <a:r>
              <a:rPr lang="tr-TR" dirty="0">
                <a:latin typeface="Book Antiqua" panose="02040602050305030304" pitchFamily="18" charset="0"/>
              </a:rPr>
              <a:t>Bilgi Sosyolojisi</a:t>
            </a:r>
          </a:p>
          <a:p>
            <a:pPr lvl="1"/>
            <a:r>
              <a:rPr lang="tr-TR" dirty="0">
                <a:latin typeface="Book Antiqua" panose="02040602050305030304" pitchFamily="18" charset="0"/>
              </a:rPr>
              <a:t>İdeoloji</a:t>
            </a:r>
          </a:p>
          <a:p>
            <a:pPr lvl="1"/>
            <a:r>
              <a:rPr lang="tr-TR" dirty="0">
                <a:latin typeface="Book Antiqua" panose="02040602050305030304" pitchFamily="18" charset="0"/>
              </a:rPr>
              <a:t>Ütopya  </a:t>
            </a:r>
          </a:p>
          <a:p>
            <a:pPr lvl="1"/>
            <a:r>
              <a:rPr lang="tr-TR" dirty="0">
                <a:latin typeface="Book Antiqua" panose="02040602050305030304" pitchFamily="18" charset="0"/>
              </a:rPr>
              <a:t>Kuşaklar</a:t>
            </a:r>
          </a:p>
          <a:p>
            <a:r>
              <a:rPr lang="tr-TR" dirty="0">
                <a:latin typeface="Book Antiqua" panose="02040602050305030304" pitchFamily="18" charset="0"/>
              </a:rPr>
              <a:t>Pozitivizm</a:t>
            </a:r>
          </a:p>
          <a:p>
            <a:r>
              <a:rPr lang="tr-TR" dirty="0">
                <a:latin typeface="Book Antiqua" panose="02040602050305030304" pitchFamily="18" charset="0"/>
              </a:rPr>
              <a:t>Fenomenoloji</a:t>
            </a:r>
          </a:p>
          <a:p>
            <a:r>
              <a:rPr lang="tr-TR" dirty="0" err="1">
                <a:latin typeface="Book Antiqua" panose="02040602050305030304" pitchFamily="18" charset="0"/>
              </a:rPr>
              <a:t>Görececilik</a:t>
            </a:r>
            <a:r>
              <a:rPr lang="tr-TR" dirty="0">
                <a:latin typeface="Book Antiqua" panose="02040602050305030304" pitchFamily="18" charset="0"/>
              </a:rPr>
              <a:t> ve </a:t>
            </a:r>
            <a:r>
              <a:rPr lang="tr-TR" dirty="0" err="1">
                <a:latin typeface="Book Antiqua" panose="02040602050305030304" pitchFamily="18" charset="0"/>
              </a:rPr>
              <a:t>İlişkicilik</a:t>
            </a:r>
            <a:endParaRPr lang="tr-TR" dirty="0">
              <a:latin typeface="Book Antiqua" panose="02040602050305030304" pitchFamily="18" charset="0"/>
            </a:endParaRPr>
          </a:p>
          <a:p>
            <a:r>
              <a:rPr lang="tr-TR" dirty="0">
                <a:latin typeface="Book Antiqua" panose="02040602050305030304" pitchFamily="18" charset="0"/>
              </a:rPr>
              <a:t>Weltanschauung (Dünya Görüşü)</a:t>
            </a:r>
          </a:p>
        </p:txBody>
      </p:sp>
    </p:spTree>
    <p:extLst>
      <p:ext uri="{BB962C8B-B14F-4D97-AF65-F5344CB8AC3E}">
        <p14:creationId xmlns:p14="http://schemas.microsoft.com/office/powerpoint/2010/main" val="32165712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>
            <a:extLst>
              <a:ext uri="{FF2B5EF4-FFF2-40B4-BE49-F238E27FC236}">
                <a16:creationId xmlns:a16="http://schemas.microsoft.com/office/drawing/2014/main" id="{2AED106B-B077-4308-BDCC-00F8E50355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17975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tr-TR" dirty="0">
                <a:latin typeface="Book Antiqua" pitchFamily="18" charset="0"/>
              </a:rPr>
              <a:t>Karl </a:t>
            </a:r>
            <a:r>
              <a:rPr lang="tr-TR" dirty="0" err="1">
                <a:latin typeface="Book Antiqua" pitchFamily="18" charset="0"/>
              </a:rPr>
              <a:t>Mannheim</a:t>
            </a:r>
            <a:r>
              <a:rPr lang="tr-TR" dirty="0">
                <a:latin typeface="Book Antiqua" pitchFamily="18" charset="0"/>
              </a:rPr>
              <a:t> </a:t>
            </a:r>
            <a:r>
              <a:rPr lang="tr-TR" b="1" i="1" dirty="0">
                <a:latin typeface="Book Antiqua" panose="02040602050305030304" pitchFamily="18" charset="0"/>
              </a:rPr>
              <a:t>– Bilgi Sosyolojisi</a:t>
            </a:r>
          </a:p>
        </p:txBody>
      </p:sp>
      <p:sp>
        <p:nvSpPr>
          <p:cNvPr id="5" name="İçerik Yer Tutucusu 4">
            <a:extLst>
              <a:ext uri="{FF2B5EF4-FFF2-40B4-BE49-F238E27FC236}">
                <a16:creationId xmlns:a16="http://schemas.microsoft.com/office/drawing/2014/main" id="{BDFCB459-153C-4AEF-8308-D2A9738332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50498" y="1589650"/>
            <a:ext cx="9228407" cy="414996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tr-TR" dirty="0" err="1">
                <a:latin typeface="Book Antiqua" panose="02040602050305030304" pitchFamily="18" charset="0"/>
              </a:rPr>
              <a:t>Mannheim</a:t>
            </a:r>
            <a:r>
              <a:rPr lang="tr-TR" dirty="0">
                <a:latin typeface="Book Antiqua" panose="02040602050305030304" pitchFamily="18" charset="0"/>
              </a:rPr>
              <a:t>, bilgi sosyolojisinin keşfedilmesinde çok önemli bir role sahiptir. </a:t>
            </a:r>
          </a:p>
          <a:p>
            <a:pPr marL="0" indent="0">
              <a:buNone/>
            </a:pPr>
            <a:r>
              <a:rPr lang="tr-TR" b="1" u="sng" dirty="0">
                <a:latin typeface="Book Antiqua" panose="02040602050305030304" pitchFamily="18" charset="0"/>
              </a:rPr>
              <a:t>Bilgi Sosyolojisi, İdeoloji ve Ütopya</a:t>
            </a:r>
          </a:p>
          <a:p>
            <a:r>
              <a:rPr lang="tr-TR" dirty="0" err="1">
                <a:latin typeface="Book Antiqua" panose="02040602050305030304" pitchFamily="18" charset="0"/>
              </a:rPr>
              <a:t>Manheim’a</a:t>
            </a:r>
            <a:r>
              <a:rPr lang="tr-TR" dirty="0">
                <a:latin typeface="Book Antiqua" panose="02040602050305030304" pitchFamily="18" charset="0"/>
              </a:rPr>
              <a:t> göre bilgi sosyolojisinin ve ideoloji kavramının kökenlerini </a:t>
            </a:r>
            <a:r>
              <a:rPr lang="tr-TR" dirty="0" err="1">
                <a:latin typeface="Book Antiqua" panose="02040602050305030304" pitchFamily="18" charset="0"/>
              </a:rPr>
              <a:t>Marx</a:t>
            </a:r>
            <a:r>
              <a:rPr lang="tr-TR" dirty="0">
                <a:latin typeface="Book Antiqua" panose="02040602050305030304" pitchFamily="18" charset="0"/>
              </a:rPr>
              <a:t> oluşturmuştur. </a:t>
            </a:r>
          </a:p>
          <a:p>
            <a:r>
              <a:rPr lang="tr-TR" dirty="0" err="1">
                <a:latin typeface="Book Antiqua" panose="02040602050305030304" pitchFamily="18" charset="0"/>
              </a:rPr>
              <a:t>Marx’a</a:t>
            </a:r>
            <a:r>
              <a:rPr lang="tr-TR" dirty="0">
                <a:latin typeface="Book Antiqua" panose="02040602050305030304" pitchFamily="18" charset="0"/>
              </a:rPr>
              <a:t> göre ideolojiler yöneten sınıfların çıkarlarını yansıtmakta ve gerçeği çarpıtmaktadır.</a:t>
            </a:r>
          </a:p>
          <a:p>
            <a:r>
              <a:rPr lang="tr-TR" dirty="0" err="1">
                <a:latin typeface="Book Antiqua" panose="02040602050305030304" pitchFamily="18" charset="0"/>
              </a:rPr>
              <a:t>Mannheim</a:t>
            </a:r>
            <a:r>
              <a:rPr lang="tr-TR" dirty="0">
                <a:latin typeface="Book Antiqua" panose="02040602050305030304" pitchFamily="18" charset="0"/>
              </a:rPr>
              <a:t>, ideoloji kuramının önemini kabul etmektedir; ancak eksiklikleri olduğunu savunmaktadır. </a:t>
            </a:r>
          </a:p>
        </p:txBody>
      </p:sp>
    </p:spTree>
    <p:extLst>
      <p:ext uri="{BB962C8B-B14F-4D97-AF65-F5344CB8AC3E}">
        <p14:creationId xmlns:p14="http://schemas.microsoft.com/office/powerpoint/2010/main" val="3720009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>
            <a:extLst>
              <a:ext uri="{FF2B5EF4-FFF2-40B4-BE49-F238E27FC236}">
                <a16:creationId xmlns:a16="http://schemas.microsoft.com/office/drawing/2014/main" id="{2AED106B-B077-4308-BDCC-00F8E50355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17975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tr-TR" dirty="0">
                <a:latin typeface="Book Antiqua" pitchFamily="18" charset="0"/>
              </a:rPr>
              <a:t>Karl </a:t>
            </a:r>
            <a:r>
              <a:rPr lang="tr-TR" dirty="0" err="1">
                <a:latin typeface="Book Antiqua" pitchFamily="18" charset="0"/>
              </a:rPr>
              <a:t>Mannheim</a:t>
            </a:r>
            <a:r>
              <a:rPr lang="tr-TR" dirty="0">
                <a:latin typeface="Book Antiqua" pitchFamily="18" charset="0"/>
              </a:rPr>
              <a:t> </a:t>
            </a:r>
            <a:r>
              <a:rPr lang="tr-TR" b="1" i="1" dirty="0">
                <a:latin typeface="Book Antiqua" panose="02040602050305030304" pitchFamily="18" charset="0"/>
              </a:rPr>
              <a:t>– Bilgi Sosyolojisi</a:t>
            </a:r>
          </a:p>
        </p:txBody>
      </p:sp>
      <p:sp>
        <p:nvSpPr>
          <p:cNvPr id="5" name="İçerik Yer Tutucusu 4">
            <a:extLst>
              <a:ext uri="{FF2B5EF4-FFF2-40B4-BE49-F238E27FC236}">
                <a16:creationId xmlns:a16="http://schemas.microsoft.com/office/drawing/2014/main" id="{BDFCB459-153C-4AEF-8308-D2A9738332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50498" y="1589650"/>
            <a:ext cx="9228407" cy="4149968"/>
          </a:xfrm>
        </p:spPr>
        <p:txBody>
          <a:bodyPr>
            <a:normAutofit fontScale="92500" lnSpcReduction="10000"/>
          </a:bodyPr>
          <a:lstStyle/>
          <a:p>
            <a:r>
              <a:rPr lang="tr-TR" dirty="0" err="1">
                <a:latin typeface="Book Antiqua" panose="02040602050305030304" pitchFamily="18" charset="0"/>
              </a:rPr>
              <a:t>Mannheim’a</a:t>
            </a:r>
            <a:r>
              <a:rPr lang="tr-TR" dirty="0">
                <a:latin typeface="Book Antiqua" panose="02040602050305030304" pitchFamily="18" charset="0"/>
              </a:rPr>
              <a:t> göre ideolojiler gerçekliği çarpıtmaya yönelik </a:t>
            </a:r>
            <a:r>
              <a:rPr lang="tr-TR" i="1" dirty="0">
                <a:latin typeface="Book Antiqua" panose="02040602050305030304" pitchFamily="18" charset="0"/>
              </a:rPr>
              <a:t>bilinçli</a:t>
            </a:r>
            <a:r>
              <a:rPr lang="tr-TR" dirty="0">
                <a:latin typeface="Book Antiqua" panose="02040602050305030304" pitchFamily="18" charset="0"/>
              </a:rPr>
              <a:t> bir yönelim olmak mecburiyetinde değildir. Toplumsal dünyanın sınırlı bir kesimi tarafından üretilmeleri sebebiyle tek yönlü ve çarpıtılmış olma ihtimalleri bulunmaktadır.</a:t>
            </a:r>
          </a:p>
          <a:p>
            <a:r>
              <a:rPr lang="tr-TR" dirty="0" err="1">
                <a:latin typeface="Book Antiqua" panose="02040602050305030304" pitchFamily="18" charset="0"/>
              </a:rPr>
              <a:t>Mannheim</a:t>
            </a:r>
            <a:r>
              <a:rPr lang="tr-TR" dirty="0">
                <a:latin typeface="Book Antiqua" panose="02040602050305030304" pitchFamily="18" charset="0"/>
              </a:rPr>
              <a:t> için ideolojiler özellikle üst sınıfların fikirlerinden oluşmazlar, toplumun farklı kesimleri tarafından ortaya çıkabilirler. </a:t>
            </a:r>
          </a:p>
          <a:p>
            <a:r>
              <a:rPr lang="tr-TR" dirty="0" err="1">
                <a:latin typeface="Book Antiqua" panose="02040602050305030304" pitchFamily="18" charset="0"/>
              </a:rPr>
              <a:t>Mannheim</a:t>
            </a:r>
            <a:r>
              <a:rPr lang="tr-TR" dirty="0">
                <a:latin typeface="Book Antiqua" panose="02040602050305030304" pitchFamily="18" charset="0"/>
              </a:rPr>
              <a:t>, bilgi sosyolojisini, «insan düşüncesi ile genel anlamda varoluş koşulları arasındaki ilişki» olarak tanımlamaktadır. </a:t>
            </a:r>
          </a:p>
        </p:txBody>
      </p:sp>
    </p:spTree>
    <p:extLst>
      <p:ext uri="{BB962C8B-B14F-4D97-AF65-F5344CB8AC3E}">
        <p14:creationId xmlns:p14="http://schemas.microsoft.com/office/powerpoint/2010/main" val="22222942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>
            <a:extLst>
              <a:ext uri="{FF2B5EF4-FFF2-40B4-BE49-F238E27FC236}">
                <a16:creationId xmlns:a16="http://schemas.microsoft.com/office/drawing/2014/main" id="{2AED106B-B077-4308-BDCC-00F8E50355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17975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tr-TR" dirty="0">
                <a:latin typeface="Book Antiqua" pitchFamily="18" charset="0"/>
              </a:rPr>
              <a:t>Karl </a:t>
            </a:r>
            <a:r>
              <a:rPr lang="tr-TR" dirty="0" err="1">
                <a:latin typeface="Book Antiqua" pitchFamily="18" charset="0"/>
              </a:rPr>
              <a:t>Mannheim</a:t>
            </a:r>
            <a:r>
              <a:rPr lang="tr-TR" dirty="0">
                <a:latin typeface="Book Antiqua" pitchFamily="18" charset="0"/>
              </a:rPr>
              <a:t> </a:t>
            </a:r>
            <a:r>
              <a:rPr lang="tr-TR" b="1" i="1" dirty="0">
                <a:latin typeface="Book Antiqua" panose="02040602050305030304" pitchFamily="18" charset="0"/>
              </a:rPr>
              <a:t>– Bilgi Sosyolojisi</a:t>
            </a:r>
          </a:p>
        </p:txBody>
      </p:sp>
      <p:sp>
        <p:nvSpPr>
          <p:cNvPr id="5" name="İçerik Yer Tutucusu 4">
            <a:extLst>
              <a:ext uri="{FF2B5EF4-FFF2-40B4-BE49-F238E27FC236}">
                <a16:creationId xmlns:a16="http://schemas.microsoft.com/office/drawing/2014/main" id="{BDFCB459-153C-4AEF-8308-D2A9738332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50498" y="1589650"/>
            <a:ext cx="9228407" cy="4149968"/>
          </a:xfrm>
        </p:spPr>
        <p:txBody>
          <a:bodyPr>
            <a:normAutofit fontScale="92500" lnSpcReduction="20000"/>
          </a:bodyPr>
          <a:lstStyle/>
          <a:p>
            <a:r>
              <a:rPr lang="tr-TR" dirty="0" err="1">
                <a:latin typeface="Book Antiqua" panose="02040602050305030304" pitchFamily="18" charset="0"/>
              </a:rPr>
              <a:t>Mannheim’a</a:t>
            </a:r>
            <a:r>
              <a:rPr lang="tr-TR" dirty="0">
                <a:latin typeface="Book Antiqua" panose="02040602050305030304" pitchFamily="18" charset="0"/>
              </a:rPr>
              <a:t> göre ütopya da ideoloji gibi gerçeklikle uyumsuzdur; ancak ütopya sadece gerçekliği aşmış değil aynı zamanda var olan gerçekliğin bağını kopartmıştır. </a:t>
            </a:r>
          </a:p>
          <a:p>
            <a:r>
              <a:rPr lang="tr-TR" dirty="0">
                <a:latin typeface="Book Antiqua" panose="02040602050305030304" pitchFamily="18" charset="0"/>
              </a:rPr>
              <a:t>İdeolojiler var olan toplumsal düzeni korumaya hizmet etmekteyken ütopyalar var olan düzenin bağlarını koparmaya hizmet etmektedir.</a:t>
            </a:r>
          </a:p>
          <a:p>
            <a:r>
              <a:rPr lang="tr-TR" dirty="0">
                <a:latin typeface="Book Antiqua" panose="02040602050305030304" pitchFamily="18" charset="0"/>
              </a:rPr>
              <a:t>İdeoloji ve ütopya, fikir sistemleridir ve bunları «ideoloji» veya «ütopya» olarak etiketleyen karşıt gruplardır. </a:t>
            </a:r>
          </a:p>
          <a:p>
            <a:r>
              <a:rPr lang="tr-TR" dirty="0" err="1">
                <a:latin typeface="Book Antiqua" panose="02040602050305030304" pitchFamily="18" charset="0"/>
              </a:rPr>
              <a:t>Mannheim’a</a:t>
            </a:r>
            <a:r>
              <a:rPr lang="tr-TR" dirty="0">
                <a:latin typeface="Book Antiqua" panose="02040602050305030304" pitchFamily="18" charset="0"/>
              </a:rPr>
              <a:t> göre hem ideolojiler hem de ütopyalar çarpıtılmış zihinsel yapılardır ve bilgi sosyologları bu iki fikir sisteminin içinde bulunan çarpıtmaları ortaya çıkarmalıdır.</a:t>
            </a:r>
          </a:p>
        </p:txBody>
      </p:sp>
    </p:spTree>
    <p:extLst>
      <p:ext uri="{BB962C8B-B14F-4D97-AF65-F5344CB8AC3E}">
        <p14:creationId xmlns:p14="http://schemas.microsoft.com/office/powerpoint/2010/main" val="38652428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>
            <a:extLst>
              <a:ext uri="{FF2B5EF4-FFF2-40B4-BE49-F238E27FC236}">
                <a16:creationId xmlns:a16="http://schemas.microsoft.com/office/drawing/2014/main" id="{2AED106B-B077-4308-BDCC-00F8E50355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17975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tr-TR" dirty="0">
                <a:latin typeface="Book Antiqua" pitchFamily="18" charset="0"/>
              </a:rPr>
              <a:t>Karl </a:t>
            </a:r>
            <a:r>
              <a:rPr lang="tr-TR" dirty="0" err="1">
                <a:latin typeface="Book Antiqua" pitchFamily="18" charset="0"/>
              </a:rPr>
              <a:t>Mannheim</a:t>
            </a:r>
            <a:r>
              <a:rPr lang="tr-TR" dirty="0">
                <a:latin typeface="Book Antiqua" pitchFamily="18" charset="0"/>
              </a:rPr>
              <a:t> </a:t>
            </a:r>
            <a:r>
              <a:rPr lang="tr-TR" b="1" i="1" dirty="0">
                <a:latin typeface="Book Antiqua" panose="02040602050305030304" pitchFamily="18" charset="0"/>
              </a:rPr>
              <a:t>– Bilgi Sosyolojisi</a:t>
            </a:r>
          </a:p>
        </p:txBody>
      </p:sp>
      <p:sp>
        <p:nvSpPr>
          <p:cNvPr id="5" name="İçerik Yer Tutucusu 4">
            <a:extLst>
              <a:ext uri="{FF2B5EF4-FFF2-40B4-BE49-F238E27FC236}">
                <a16:creationId xmlns:a16="http://schemas.microsoft.com/office/drawing/2014/main" id="{BDFCB459-153C-4AEF-8308-D2A9738332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50498" y="1589650"/>
            <a:ext cx="9636370" cy="4431322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tr-TR" b="1" u="sng" dirty="0">
                <a:latin typeface="Book Antiqua" panose="02040602050305030304" pitchFamily="18" charset="0"/>
              </a:rPr>
              <a:t>Kuşaklar</a:t>
            </a:r>
          </a:p>
          <a:p>
            <a:r>
              <a:rPr lang="tr-TR" dirty="0" err="1">
                <a:latin typeface="Book Antiqua" panose="02040602050305030304" pitchFamily="18" charset="0"/>
              </a:rPr>
              <a:t>Mannheim</a:t>
            </a:r>
            <a:r>
              <a:rPr lang="tr-TR" dirty="0">
                <a:latin typeface="Book Antiqua" panose="02040602050305030304" pitchFamily="18" charset="0"/>
              </a:rPr>
              <a:t>, kuşaklar ve bilgi arasındaki ilişkiyi tartışmaktadır.</a:t>
            </a:r>
          </a:p>
          <a:p>
            <a:r>
              <a:rPr lang="tr-TR" dirty="0">
                <a:latin typeface="Book Antiqua" panose="02040602050305030304" pitchFamily="18" charset="0"/>
              </a:rPr>
              <a:t>Bir kuşağın üyeleri, birbirleriyle kalıplaşmış ve tekrarlayan bir biçimde etkileşim kuramamakta, dolayısıyla «somut bir grup» oluşturmamaktadır. Ancak belirli bir toplumsal «</a:t>
            </a:r>
            <a:r>
              <a:rPr lang="tr-TR" dirty="0" err="1">
                <a:latin typeface="Book Antiqua" panose="02040602050305030304" pitchFamily="18" charset="0"/>
              </a:rPr>
              <a:t>yer»i</a:t>
            </a:r>
            <a:r>
              <a:rPr lang="tr-TR" dirty="0">
                <a:latin typeface="Book Antiqua" panose="02040602050305030304" pitchFamily="18" charset="0"/>
              </a:rPr>
              <a:t> paylaşmalarından dolayı bir grup türü olarak değerlendirilebilmektedir. </a:t>
            </a:r>
          </a:p>
          <a:p>
            <a:r>
              <a:rPr lang="tr-TR" dirty="0">
                <a:latin typeface="Book Antiqua" panose="02040602050305030304" pitchFamily="18" charset="0"/>
              </a:rPr>
              <a:t>Burada önemli olan, her kuşağın üyelerinin kolektif tarihsel sürecin özgün bir safhasını paylaşmalarıdır. Böylece, düşünce ve deneyimin belirli bir şekline yakın hale gelmektedir. Kuşaklar-içi ve kuşaklar-arası farklılıklar burada önem kazanmaktadır. </a:t>
            </a:r>
          </a:p>
        </p:txBody>
      </p:sp>
    </p:spTree>
    <p:extLst>
      <p:ext uri="{BB962C8B-B14F-4D97-AF65-F5344CB8AC3E}">
        <p14:creationId xmlns:p14="http://schemas.microsoft.com/office/powerpoint/2010/main" val="13731216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>
            <a:extLst>
              <a:ext uri="{FF2B5EF4-FFF2-40B4-BE49-F238E27FC236}">
                <a16:creationId xmlns:a16="http://schemas.microsoft.com/office/drawing/2014/main" id="{2AED106B-B077-4308-BDCC-00F8E50355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17975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tr-TR" dirty="0">
                <a:latin typeface="Book Antiqua" pitchFamily="18" charset="0"/>
              </a:rPr>
              <a:t>Karl </a:t>
            </a:r>
            <a:r>
              <a:rPr lang="tr-TR" dirty="0" err="1">
                <a:latin typeface="Book Antiqua" pitchFamily="18" charset="0"/>
              </a:rPr>
              <a:t>Mannheim</a:t>
            </a:r>
            <a:r>
              <a:rPr lang="tr-TR" dirty="0">
                <a:latin typeface="Book Antiqua" pitchFamily="18" charset="0"/>
              </a:rPr>
              <a:t> </a:t>
            </a:r>
            <a:r>
              <a:rPr lang="tr-TR" b="1" i="1" dirty="0">
                <a:latin typeface="Book Antiqua" panose="02040602050305030304" pitchFamily="18" charset="0"/>
              </a:rPr>
              <a:t>– </a:t>
            </a:r>
            <a:r>
              <a:rPr lang="tr-TR" i="1" dirty="0">
                <a:latin typeface="Book Antiqua" panose="02040602050305030304" pitchFamily="18" charset="0"/>
              </a:rPr>
              <a:t>Pozitivizm</a:t>
            </a:r>
            <a:endParaRPr lang="tr-TR" b="1" i="1" dirty="0">
              <a:latin typeface="Book Antiqua" panose="02040602050305030304" pitchFamily="18" charset="0"/>
            </a:endParaRPr>
          </a:p>
        </p:txBody>
      </p:sp>
      <p:sp>
        <p:nvSpPr>
          <p:cNvPr id="5" name="İçerik Yer Tutucusu 4">
            <a:extLst>
              <a:ext uri="{FF2B5EF4-FFF2-40B4-BE49-F238E27FC236}">
                <a16:creationId xmlns:a16="http://schemas.microsoft.com/office/drawing/2014/main" id="{BDFCB459-153C-4AEF-8308-D2A9738332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50498" y="1589650"/>
            <a:ext cx="9355016" cy="4276578"/>
          </a:xfrm>
        </p:spPr>
        <p:txBody>
          <a:bodyPr>
            <a:normAutofit fontScale="92500" lnSpcReduction="20000"/>
          </a:bodyPr>
          <a:lstStyle/>
          <a:p>
            <a:r>
              <a:rPr lang="tr-TR" dirty="0" err="1">
                <a:latin typeface="Book Antiqua" panose="02040602050305030304" pitchFamily="18" charset="0"/>
              </a:rPr>
              <a:t>Mannheim</a:t>
            </a:r>
            <a:r>
              <a:rPr lang="tr-TR" dirty="0">
                <a:latin typeface="Book Antiqua" panose="02040602050305030304" pitchFamily="18" charset="0"/>
              </a:rPr>
              <a:t> «kesin» ampirik bilgiyi araştırmayı önemsemektedir. Ancak kendisi pozitivizmi «aldanmış bir okul» olarak görmektedir. Doğa bilimi yaklaşımının toplumsal yaşam içindeki önemli unsurları çözümlemek için yeterli olmadığı görüşündedir.</a:t>
            </a:r>
          </a:p>
          <a:p>
            <a:r>
              <a:rPr lang="tr-TR" dirty="0">
                <a:latin typeface="Book Antiqua" panose="02040602050305030304" pitchFamily="18" charset="0"/>
              </a:rPr>
              <a:t>Pozitivizmin maddi gerçekliklere odaklanması, bilgi sosyolojisinin odaklandığı maddi olmayan gerçekleri kapsamakta yetersiz kalacağını göstermektedir.</a:t>
            </a:r>
          </a:p>
          <a:p>
            <a:r>
              <a:rPr lang="tr-TR" dirty="0" err="1">
                <a:latin typeface="Book Antiqua" panose="02040602050305030304" pitchFamily="18" charset="0"/>
              </a:rPr>
              <a:t>Mannheim</a:t>
            </a:r>
            <a:r>
              <a:rPr lang="tr-TR" dirty="0">
                <a:latin typeface="Book Antiqua" panose="02040602050305030304" pitchFamily="18" charset="0"/>
              </a:rPr>
              <a:t>, bilgi sosyolojisinin ampirik olması gerektiğini savunmuştur; ancak aynı zamanda bilgi sosyolojisinin kendi sonuçlarıyla ilgili kuramsal yorumu da içermesi gerektiğini belirtmiştir. </a:t>
            </a:r>
          </a:p>
        </p:txBody>
      </p:sp>
    </p:spTree>
    <p:extLst>
      <p:ext uri="{BB962C8B-B14F-4D97-AF65-F5344CB8AC3E}">
        <p14:creationId xmlns:p14="http://schemas.microsoft.com/office/powerpoint/2010/main" val="15195592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>
            <a:extLst>
              <a:ext uri="{FF2B5EF4-FFF2-40B4-BE49-F238E27FC236}">
                <a16:creationId xmlns:a16="http://schemas.microsoft.com/office/drawing/2014/main" id="{2AED106B-B077-4308-BDCC-00F8E50355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17975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tr-TR" dirty="0">
                <a:latin typeface="Book Antiqua" pitchFamily="18" charset="0"/>
              </a:rPr>
              <a:t>Karl </a:t>
            </a:r>
            <a:r>
              <a:rPr lang="tr-TR" dirty="0" err="1">
                <a:latin typeface="Book Antiqua" pitchFamily="18" charset="0"/>
              </a:rPr>
              <a:t>Mannheim</a:t>
            </a:r>
            <a:r>
              <a:rPr lang="tr-TR" dirty="0">
                <a:latin typeface="Book Antiqua" pitchFamily="18" charset="0"/>
              </a:rPr>
              <a:t> </a:t>
            </a:r>
            <a:r>
              <a:rPr lang="tr-TR" b="1" i="1" dirty="0">
                <a:latin typeface="Book Antiqua" panose="02040602050305030304" pitchFamily="18" charset="0"/>
              </a:rPr>
              <a:t>– </a:t>
            </a:r>
            <a:r>
              <a:rPr lang="tr-TR" i="1" dirty="0">
                <a:latin typeface="Book Antiqua" panose="02040602050305030304" pitchFamily="18" charset="0"/>
              </a:rPr>
              <a:t>Fenomenoloji</a:t>
            </a:r>
            <a:endParaRPr lang="tr-TR" b="1" i="1" dirty="0">
              <a:latin typeface="Book Antiqua" panose="02040602050305030304" pitchFamily="18" charset="0"/>
            </a:endParaRPr>
          </a:p>
        </p:txBody>
      </p:sp>
      <p:sp>
        <p:nvSpPr>
          <p:cNvPr id="5" name="İçerik Yer Tutucusu 4">
            <a:extLst>
              <a:ext uri="{FF2B5EF4-FFF2-40B4-BE49-F238E27FC236}">
                <a16:creationId xmlns:a16="http://schemas.microsoft.com/office/drawing/2014/main" id="{BDFCB459-153C-4AEF-8308-D2A9738332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50498" y="1589650"/>
            <a:ext cx="9144000" cy="3953021"/>
          </a:xfrm>
        </p:spPr>
        <p:txBody>
          <a:bodyPr>
            <a:normAutofit lnSpcReduction="10000"/>
          </a:bodyPr>
          <a:lstStyle/>
          <a:p>
            <a:r>
              <a:rPr lang="tr-TR" dirty="0" err="1">
                <a:latin typeface="Book Antiqua" panose="02040602050305030304" pitchFamily="18" charset="0"/>
              </a:rPr>
              <a:t>Mannheim</a:t>
            </a:r>
            <a:r>
              <a:rPr lang="tr-TR" dirty="0">
                <a:latin typeface="Book Antiqua" panose="02040602050305030304" pitchFamily="18" charset="0"/>
              </a:rPr>
              <a:t>, </a:t>
            </a:r>
            <a:r>
              <a:rPr lang="tr-TR" dirty="0" err="1">
                <a:latin typeface="Book Antiqua" panose="02040602050305030304" pitchFamily="18" charset="0"/>
              </a:rPr>
              <a:t>fenomenologların</a:t>
            </a:r>
            <a:r>
              <a:rPr lang="tr-TR" dirty="0">
                <a:latin typeface="Book Antiqua" panose="02040602050305030304" pitchFamily="18" charset="0"/>
              </a:rPr>
              <a:t> zihinsel fenomenler üzerindeki vurgusunu kabul etmektedir. Bununla birlikte, gerçek olan ile zihinsel olanın birleştirilmesi gerektiğini savunmaktadır. </a:t>
            </a:r>
          </a:p>
          <a:p>
            <a:r>
              <a:rPr lang="tr-TR" dirty="0" err="1">
                <a:latin typeface="Book Antiqua" panose="02040602050305030304" pitchFamily="18" charset="0"/>
              </a:rPr>
              <a:t>Mannheim</a:t>
            </a:r>
            <a:r>
              <a:rPr lang="tr-TR" dirty="0">
                <a:latin typeface="Book Antiqua" panose="02040602050305030304" pitchFamily="18" charset="0"/>
              </a:rPr>
              <a:t> bir </a:t>
            </a:r>
            <a:r>
              <a:rPr lang="tr-TR" dirty="0" err="1">
                <a:latin typeface="Book Antiqua" panose="02040602050305030304" pitchFamily="18" charset="0"/>
              </a:rPr>
              <a:t>tarihselcidir</a:t>
            </a:r>
            <a:r>
              <a:rPr lang="tr-TR" dirty="0">
                <a:latin typeface="Book Antiqua" panose="02040602050305030304" pitchFamily="18" charset="0"/>
              </a:rPr>
              <a:t> ve bu sebeple fenomenolojinin «aşkın özne» benzeri zaman üstü kavramlarını yetersiz görmektedir. </a:t>
            </a:r>
            <a:r>
              <a:rPr lang="tr-TR" dirty="0" err="1">
                <a:latin typeface="Book Antiqua" panose="02040602050305030304" pitchFamily="18" charset="0"/>
              </a:rPr>
              <a:t>Mannheim</a:t>
            </a:r>
            <a:r>
              <a:rPr lang="tr-TR" dirty="0">
                <a:latin typeface="Book Antiqua" panose="02040602050305030304" pitchFamily="18" charset="0"/>
              </a:rPr>
              <a:t> için gerçeklikler ve anlamlar, ait oldukları zaman ile birlikte anlaşılabilirler. </a:t>
            </a:r>
          </a:p>
        </p:txBody>
      </p:sp>
    </p:spTree>
    <p:extLst>
      <p:ext uri="{BB962C8B-B14F-4D97-AF65-F5344CB8AC3E}">
        <p14:creationId xmlns:p14="http://schemas.microsoft.com/office/powerpoint/2010/main" val="291112545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>
            <a:extLst>
              <a:ext uri="{FF2B5EF4-FFF2-40B4-BE49-F238E27FC236}">
                <a16:creationId xmlns:a16="http://schemas.microsoft.com/office/drawing/2014/main" id="{2AED106B-B077-4308-BDCC-00F8E50355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17975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tr-TR" dirty="0">
                <a:latin typeface="Book Antiqua" pitchFamily="18" charset="0"/>
              </a:rPr>
              <a:t>Karl </a:t>
            </a:r>
            <a:r>
              <a:rPr lang="tr-TR" dirty="0" err="1">
                <a:latin typeface="Book Antiqua" pitchFamily="18" charset="0"/>
              </a:rPr>
              <a:t>Mannheim</a:t>
            </a:r>
            <a:r>
              <a:rPr lang="tr-TR" dirty="0">
                <a:latin typeface="Book Antiqua" pitchFamily="18" charset="0"/>
              </a:rPr>
              <a:t> </a:t>
            </a:r>
            <a:r>
              <a:rPr lang="tr-TR" b="1" i="1" dirty="0">
                <a:latin typeface="Book Antiqua" panose="02040602050305030304" pitchFamily="18" charset="0"/>
              </a:rPr>
              <a:t>– Görecelilik ve </a:t>
            </a:r>
            <a:r>
              <a:rPr lang="tr-TR" b="1" i="1" dirty="0" err="1">
                <a:latin typeface="Book Antiqua" panose="02040602050305030304" pitchFamily="18" charset="0"/>
              </a:rPr>
              <a:t>İlişkicilik</a:t>
            </a:r>
            <a:endParaRPr lang="tr-TR" b="1" i="1" dirty="0">
              <a:latin typeface="Book Antiqua" panose="02040602050305030304" pitchFamily="18" charset="0"/>
            </a:endParaRPr>
          </a:p>
        </p:txBody>
      </p:sp>
      <p:sp>
        <p:nvSpPr>
          <p:cNvPr id="5" name="İçerik Yer Tutucusu 4">
            <a:extLst>
              <a:ext uri="{FF2B5EF4-FFF2-40B4-BE49-F238E27FC236}">
                <a16:creationId xmlns:a16="http://schemas.microsoft.com/office/drawing/2014/main" id="{BDFCB459-153C-4AEF-8308-D2A9738332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50497" y="1589650"/>
            <a:ext cx="9312813" cy="4234375"/>
          </a:xfrm>
        </p:spPr>
        <p:txBody>
          <a:bodyPr>
            <a:normAutofit fontScale="92500" lnSpcReduction="10000"/>
          </a:bodyPr>
          <a:lstStyle/>
          <a:p>
            <a:r>
              <a:rPr lang="tr-TR" dirty="0">
                <a:latin typeface="Book Antiqua" panose="02040602050305030304" pitchFamily="18" charset="0"/>
              </a:rPr>
              <a:t>Görecelilik, bir kimsenin doğru ya da yanlış, iyi ya da kötü ve benzeri hakkında karar verebileceği mutlak standartların doğru olmadığı görüşüne yol açmaktadır.</a:t>
            </a:r>
          </a:p>
          <a:p>
            <a:r>
              <a:rPr lang="tr-TR" dirty="0" err="1">
                <a:latin typeface="Book Antiqua" panose="02040602050305030304" pitchFamily="18" charset="0"/>
              </a:rPr>
              <a:t>İlişkicilik</a:t>
            </a:r>
            <a:r>
              <a:rPr lang="tr-TR" dirty="0">
                <a:latin typeface="Book Antiqua" panose="02040602050305030304" pitchFamily="18" charset="0"/>
              </a:rPr>
              <a:t> ise spesifik fikirler, fikirlerin parçaları oldukları daha büyük sistemler ve fikirlerin içinde bulundukları toplumsal sistem arasında bir ilişki olduğu fikridir.</a:t>
            </a:r>
          </a:p>
          <a:p>
            <a:r>
              <a:rPr lang="tr-TR" dirty="0" err="1">
                <a:latin typeface="Book Antiqua" panose="02040602050305030304" pitchFamily="18" charset="0"/>
              </a:rPr>
              <a:t>Mannheim</a:t>
            </a:r>
            <a:r>
              <a:rPr lang="tr-TR" dirty="0">
                <a:latin typeface="Book Antiqua" panose="02040602050305030304" pitchFamily="18" charset="0"/>
              </a:rPr>
              <a:t>, </a:t>
            </a:r>
            <a:r>
              <a:rPr lang="tr-TR" dirty="0" err="1">
                <a:latin typeface="Book Antiqua" panose="02040602050305030304" pitchFamily="18" charset="0"/>
              </a:rPr>
              <a:t>ilişkiciliği</a:t>
            </a:r>
            <a:r>
              <a:rPr lang="tr-TR" dirty="0">
                <a:latin typeface="Book Antiqua" panose="02040602050305030304" pitchFamily="18" charset="0"/>
              </a:rPr>
              <a:t> bilgi sosyolojisinin bir özelliği olarak görmekte ve görecelilik ile karşılaştırmaktadır.</a:t>
            </a:r>
          </a:p>
          <a:p>
            <a:r>
              <a:rPr lang="tr-TR" dirty="0" err="1">
                <a:latin typeface="Book Antiqua" panose="02040602050305030304" pitchFamily="18" charset="0"/>
              </a:rPr>
              <a:t>Mannheim</a:t>
            </a:r>
            <a:r>
              <a:rPr lang="tr-TR" dirty="0">
                <a:latin typeface="Book Antiqua" panose="02040602050305030304" pitchFamily="18" charset="0"/>
              </a:rPr>
              <a:t>, sabit ve değişmez fikirler aramak yerine değişken ve ilişkisel olarak düşünmeyi gerektiren bir yaklaşımı savunmaktadır. </a:t>
            </a:r>
          </a:p>
        </p:txBody>
      </p:sp>
    </p:spTree>
    <p:extLst>
      <p:ext uri="{BB962C8B-B14F-4D97-AF65-F5344CB8AC3E}">
        <p14:creationId xmlns:p14="http://schemas.microsoft.com/office/powerpoint/2010/main" val="5203840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Görünüş">
  <a:themeElements>
    <a:clrScheme name="Hisse Senedi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Görünüş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Görünüş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373</TotalTime>
  <Words>719</Words>
  <Application>Microsoft Office PowerPoint</Application>
  <PresentationFormat>Geniş ekran</PresentationFormat>
  <Paragraphs>57</Paragraphs>
  <Slides>11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16" baseType="lpstr">
      <vt:lpstr>Book Antiqua</vt:lpstr>
      <vt:lpstr>Calibri</vt:lpstr>
      <vt:lpstr>Verdana</vt:lpstr>
      <vt:lpstr>Wingdings 2</vt:lpstr>
      <vt:lpstr>Görünüş</vt:lpstr>
      <vt:lpstr>KLASİK SOSYOLOJİ KURAMLARI Karl Mannheim (1893-1947)</vt:lpstr>
      <vt:lpstr>Karl Mannheim – Ders İçeriği</vt:lpstr>
      <vt:lpstr>Karl Mannheim – Bilgi Sosyolojisi</vt:lpstr>
      <vt:lpstr>Karl Mannheim – Bilgi Sosyolojisi</vt:lpstr>
      <vt:lpstr>Karl Mannheim – Bilgi Sosyolojisi</vt:lpstr>
      <vt:lpstr>Karl Mannheim – Bilgi Sosyolojisi</vt:lpstr>
      <vt:lpstr>Karl Mannheim – Pozitivizm</vt:lpstr>
      <vt:lpstr>Karl Mannheim – Fenomenoloji</vt:lpstr>
      <vt:lpstr>Karl Mannheim – Görecelilik ve İlişkicilik</vt:lpstr>
      <vt:lpstr>Karl Mannheim – Weltanschauung (Dünya Görüşü)</vt:lpstr>
      <vt:lpstr>Karl Mannheim – Weltanschauung (Dünya Görüşü)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Kentleşme</dc:title>
  <dc:creator>bilgiseyerim</dc:creator>
  <cp:lastModifiedBy>Cansu.Okan</cp:lastModifiedBy>
  <cp:revision>330</cp:revision>
  <dcterms:created xsi:type="dcterms:W3CDTF">2018-03-24T09:54:46Z</dcterms:created>
  <dcterms:modified xsi:type="dcterms:W3CDTF">2020-05-04T11:44:26Z</dcterms:modified>
</cp:coreProperties>
</file>