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074FCF2B-6B00-4841-BB8A-D55890BE1A22}">
          <p14:sldIdLst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900" dirty="0">
                <a:latin typeface="Book Antiqua" pitchFamily="18" charset="0"/>
              </a:rPr>
              <a:t>KLASİK SOSYOLOJİ KURAMLARI</a:t>
            </a:r>
            <a:br>
              <a:rPr lang="tr-TR" dirty="0">
                <a:latin typeface="Book Antiqua" pitchFamily="18" charset="0"/>
              </a:rPr>
            </a:br>
            <a:r>
              <a:rPr lang="tr-TR" sz="4000" i="1" dirty="0">
                <a:latin typeface="Book Antiqua" pitchFamily="18" charset="0"/>
              </a:rPr>
              <a:t>Karl </a:t>
            </a:r>
            <a:r>
              <a:rPr lang="tr-TR" sz="4000" i="1" dirty="0" err="1">
                <a:latin typeface="Book Antiqua" pitchFamily="18" charset="0"/>
              </a:rPr>
              <a:t>Mannheim</a:t>
            </a:r>
            <a:r>
              <a:rPr lang="tr-TR" sz="4000" i="1" dirty="0">
                <a:latin typeface="Book Antiqua" pitchFamily="18" charset="0"/>
              </a:rPr>
              <a:t> (1893-1947)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>
                <a:latin typeface="Book Antiqua" pitchFamily="18" charset="0"/>
              </a:rPr>
              <a:t>erol</a:t>
            </a:r>
            <a:r>
              <a:rPr lang="tr-TR" b="1" dirty="0">
                <a:latin typeface="Book Antiqua" pitchFamily="18" charset="0"/>
              </a:rPr>
              <a:t>.demir@</a:t>
            </a:r>
            <a:r>
              <a:rPr lang="tr-TR" b="1" dirty="0" err="1">
                <a:latin typeface="Book Antiqua" pitchFamily="18" charset="0"/>
              </a:rPr>
              <a:t>humanity</a:t>
            </a:r>
            <a:r>
              <a:rPr lang="tr-TR" b="1" dirty="0">
                <a:latin typeface="Book Antiqua" pitchFamily="18" charset="0"/>
              </a:rPr>
              <a:t>.</a:t>
            </a:r>
            <a:r>
              <a:rPr lang="tr-TR" b="1" dirty="0" err="1">
                <a:latin typeface="Book Antiqua" pitchFamily="18" charset="0"/>
              </a:rPr>
              <a:t>ankara</a:t>
            </a:r>
            <a:r>
              <a:rPr lang="tr-TR" b="1" dirty="0">
                <a:latin typeface="Book Antiqua" pitchFamily="18" charset="0"/>
              </a:rPr>
              <a:t>.edu.tr</a:t>
            </a: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17" y="103906"/>
            <a:ext cx="10889566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Karl </a:t>
            </a:r>
            <a:r>
              <a:rPr lang="tr-TR" dirty="0" err="1">
                <a:latin typeface="Book Antiqua" pitchFamily="18" charset="0"/>
              </a:rPr>
              <a:t>Mannheim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Weltanschauung (Dünya Görüşü)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362" y="1603718"/>
            <a:ext cx="9312813" cy="4234375"/>
          </a:xfrm>
        </p:spPr>
        <p:txBody>
          <a:bodyPr>
            <a:normAutofit lnSpcReduction="10000"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Weltanschauung, karşılıklı olarak birbirine bağımlı bir dizi parçadan oluşan bir çağın, kuşağın veya grubun fikirlerinin sistematik toplamına işaret etmektedir.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Mannheim’a</a:t>
            </a:r>
            <a:r>
              <a:rPr lang="tr-TR" dirty="0">
                <a:latin typeface="Book Antiqua" panose="02040602050305030304" pitchFamily="18" charset="0"/>
              </a:rPr>
              <a:t> göre bilgi sosyolojisinin amacı yalıtılmış fikir ve inançları değil </a:t>
            </a:r>
            <a:r>
              <a:rPr lang="tr-TR" dirty="0" err="1">
                <a:latin typeface="Book Antiqua" panose="02040602050305030304" pitchFamily="18" charset="0"/>
              </a:rPr>
              <a:t>Weltanschauung’u</a:t>
            </a:r>
            <a:r>
              <a:rPr lang="tr-TR" dirty="0">
                <a:latin typeface="Book Antiqua" panose="02040602050305030304" pitchFamily="18" charset="0"/>
              </a:rPr>
              <a:t> anlamaktır.</a:t>
            </a:r>
          </a:p>
          <a:p>
            <a:r>
              <a:rPr lang="tr-TR" dirty="0">
                <a:latin typeface="Book Antiqua" panose="02040602050305030304" pitchFamily="18" charset="0"/>
              </a:rPr>
              <a:t>Weltanschauung, parçalarının toplamından daha fazladır ancak parçaların her biri Weltanschauung hakkında bilgi vermesi açısından önemlidir ve araştırılabilir. Weltanschauung ve parçaları arasında diyalektik bir ilişki bulunmaktadır. </a:t>
            </a:r>
          </a:p>
        </p:txBody>
      </p:sp>
    </p:spTree>
    <p:extLst>
      <p:ext uri="{BB962C8B-B14F-4D97-AF65-F5344CB8AC3E}">
        <p14:creationId xmlns:p14="http://schemas.microsoft.com/office/powerpoint/2010/main" val="262134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17" y="103906"/>
            <a:ext cx="10889566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Karl </a:t>
            </a:r>
            <a:r>
              <a:rPr lang="tr-TR" dirty="0" err="1">
                <a:latin typeface="Book Antiqua" pitchFamily="18" charset="0"/>
              </a:rPr>
              <a:t>Mannheim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Weltanschauung (Dünya Görüşü)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362" y="1603718"/>
            <a:ext cx="9312813" cy="4234375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Book Antiqua" panose="02040602050305030304" pitchFamily="18" charset="0"/>
              </a:rPr>
              <a:t>Mannheim</a:t>
            </a:r>
            <a:r>
              <a:rPr lang="tr-TR" dirty="0">
                <a:latin typeface="Book Antiqua" panose="02040602050305030304" pitchFamily="18" charset="0"/>
              </a:rPr>
              <a:t>, bilgi gibi kültürel ürünlerde üç anlam düzeyi olduğunu savunmaktadır: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Anlamın nesnel düzeyi (ürünün kendi doğasında bulunandır),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Anlamın </a:t>
            </a:r>
            <a:r>
              <a:rPr lang="tr-TR" dirty="0" err="1">
                <a:latin typeface="Book Antiqua" panose="02040602050305030304" pitchFamily="18" charset="0"/>
              </a:rPr>
              <a:t>anlatımsal</a:t>
            </a:r>
            <a:r>
              <a:rPr lang="tr-TR" dirty="0">
                <a:latin typeface="Book Antiqua" panose="02040602050305030304" pitchFamily="18" charset="0"/>
              </a:rPr>
              <a:t> düzeyi (eyleyenin ürünü üretirken amaçladığıdır),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Belgesel anlam (ürünün bir belge olarak hizmet etmesi veya Weltanschauung elde edilmesine olanak verendir).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Mannheim</a:t>
            </a:r>
            <a:r>
              <a:rPr lang="tr-TR" dirty="0">
                <a:latin typeface="Book Antiqua" panose="02040602050305030304" pitchFamily="18" charset="0"/>
              </a:rPr>
              <a:t>, bir bilgi sosyolojisi yapmakla, işlevsel bir çözümleme yapmaktadır. Bilgiyi, içinden çıktığı toplumsal dünyanın ve parçası olduğu </a:t>
            </a:r>
            <a:r>
              <a:rPr lang="tr-TR" dirty="0" err="1">
                <a:latin typeface="Book Antiqua" panose="02040602050305030304" pitchFamily="18" charset="0"/>
              </a:rPr>
              <a:t>Weltanschauung’un</a:t>
            </a:r>
            <a:r>
              <a:rPr lang="tr-TR" dirty="0">
                <a:latin typeface="Book Antiqua" panose="02040602050305030304" pitchFamily="18" charset="0"/>
              </a:rPr>
              <a:t> bir parçası </a:t>
            </a:r>
            <a:r>
              <a:rPr lang="tr-TR">
                <a:latin typeface="Book Antiqua" panose="02040602050305030304" pitchFamily="18" charset="0"/>
              </a:rPr>
              <a:t>olarak görmektedir.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93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9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Karl </a:t>
            </a:r>
            <a:r>
              <a:rPr lang="tr-TR" dirty="0" err="1">
                <a:latin typeface="Book Antiqua" pitchFamily="18" charset="0"/>
              </a:rPr>
              <a:t>Mannheim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Ders </a:t>
            </a:r>
            <a:r>
              <a:rPr lang="tr-TR" i="1" dirty="0">
                <a:latin typeface="Book Antiqua" panose="02040602050305030304" pitchFamily="18" charset="0"/>
              </a:rPr>
              <a:t>İ</a:t>
            </a:r>
            <a:r>
              <a:rPr lang="tr-TR" b="1" i="1" dirty="0">
                <a:latin typeface="Book Antiqua" panose="02040602050305030304" pitchFamily="18" charset="0"/>
              </a:rPr>
              <a:t>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929" y="1589650"/>
            <a:ext cx="8653976" cy="414996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Bilgi Sosyolojisi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İdeoloji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Ütopya  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Kuşaklar</a:t>
            </a:r>
          </a:p>
          <a:p>
            <a:r>
              <a:rPr lang="tr-TR" dirty="0">
                <a:latin typeface="Book Antiqua" panose="02040602050305030304" pitchFamily="18" charset="0"/>
              </a:rPr>
              <a:t>Pozitivizm</a:t>
            </a:r>
          </a:p>
          <a:p>
            <a:r>
              <a:rPr lang="tr-TR" dirty="0">
                <a:latin typeface="Book Antiqua" panose="02040602050305030304" pitchFamily="18" charset="0"/>
              </a:rPr>
              <a:t>Fenomenoloji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Görececilik</a:t>
            </a:r>
            <a:r>
              <a:rPr lang="tr-TR" dirty="0">
                <a:latin typeface="Book Antiqua" panose="02040602050305030304" pitchFamily="18" charset="0"/>
              </a:rPr>
              <a:t> ve </a:t>
            </a:r>
            <a:r>
              <a:rPr lang="tr-TR" dirty="0" err="1">
                <a:latin typeface="Book Antiqua" panose="02040602050305030304" pitchFamily="18" charset="0"/>
              </a:rPr>
              <a:t>İlişkicilik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Weltanschauung (Dünya Görüşü)</a:t>
            </a:r>
          </a:p>
        </p:txBody>
      </p:sp>
    </p:spTree>
    <p:extLst>
      <p:ext uri="{BB962C8B-B14F-4D97-AF65-F5344CB8AC3E}">
        <p14:creationId xmlns:p14="http://schemas.microsoft.com/office/powerpoint/2010/main" val="321657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9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Karl </a:t>
            </a:r>
            <a:r>
              <a:rPr lang="tr-TR" dirty="0" err="1">
                <a:latin typeface="Book Antiqua" pitchFamily="18" charset="0"/>
              </a:rPr>
              <a:t>Mannheim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Bilgi Sosyolojisi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498" y="1589650"/>
            <a:ext cx="9228407" cy="41499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>
                <a:latin typeface="Book Antiqua" panose="02040602050305030304" pitchFamily="18" charset="0"/>
              </a:rPr>
              <a:t>Mannheim</a:t>
            </a:r>
            <a:r>
              <a:rPr lang="tr-TR" dirty="0">
                <a:latin typeface="Book Antiqua" panose="02040602050305030304" pitchFamily="18" charset="0"/>
              </a:rPr>
              <a:t>, bilgi sosyolojisinin keşfedilmesinde çok önemli bir role sahiptir. </a:t>
            </a:r>
          </a:p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Bilgi Sosyolojisi, İdeoloji ve Ütopya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Manheim’a</a:t>
            </a:r>
            <a:r>
              <a:rPr lang="tr-TR" dirty="0">
                <a:latin typeface="Book Antiqua" panose="02040602050305030304" pitchFamily="18" charset="0"/>
              </a:rPr>
              <a:t> göre bilgi sosyolojisinin ve ideoloji kavramının kökenlerini </a:t>
            </a:r>
            <a:r>
              <a:rPr lang="tr-TR" dirty="0" err="1">
                <a:latin typeface="Book Antiqua" panose="02040602050305030304" pitchFamily="18" charset="0"/>
              </a:rPr>
              <a:t>Marx</a:t>
            </a:r>
            <a:r>
              <a:rPr lang="tr-TR" dirty="0">
                <a:latin typeface="Book Antiqua" panose="02040602050305030304" pitchFamily="18" charset="0"/>
              </a:rPr>
              <a:t> oluşturmuştur. 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Marx’a</a:t>
            </a:r>
            <a:r>
              <a:rPr lang="tr-TR" dirty="0">
                <a:latin typeface="Book Antiqua" panose="02040602050305030304" pitchFamily="18" charset="0"/>
              </a:rPr>
              <a:t> göre ideolojiler yöneten sınıfların çıkarlarını yansıtmakta ve gerçeği çarpıtmaktadır.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Mannheim</a:t>
            </a:r>
            <a:r>
              <a:rPr lang="tr-TR" dirty="0">
                <a:latin typeface="Book Antiqua" panose="02040602050305030304" pitchFamily="18" charset="0"/>
              </a:rPr>
              <a:t>, ideoloji kuramının önemini kabul etmektedir; ancak eksiklikleri olduğunu savunmaktadır. </a:t>
            </a:r>
          </a:p>
        </p:txBody>
      </p:sp>
    </p:spTree>
    <p:extLst>
      <p:ext uri="{BB962C8B-B14F-4D97-AF65-F5344CB8AC3E}">
        <p14:creationId xmlns:p14="http://schemas.microsoft.com/office/powerpoint/2010/main" val="372000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9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Karl </a:t>
            </a:r>
            <a:r>
              <a:rPr lang="tr-TR" dirty="0" err="1">
                <a:latin typeface="Book Antiqua" pitchFamily="18" charset="0"/>
              </a:rPr>
              <a:t>Mannheim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Bilgi Sosyolojisi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498" y="1589650"/>
            <a:ext cx="9228407" cy="4149968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Book Antiqua" panose="02040602050305030304" pitchFamily="18" charset="0"/>
              </a:rPr>
              <a:t>Mannheim’a</a:t>
            </a:r>
            <a:r>
              <a:rPr lang="tr-TR" dirty="0">
                <a:latin typeface="Book Antiqua" panose="02040602050305030304" pitchFamily="18" charset="0"/>
              </a:rPr>
              <a:t> göre ideolojiler gerçekliği çarpıtmaya yönelik </a:t>
            </a:r>
            <a:r>
              <a:rPr lang="tr-TR" i="1" dirty="0">
                <a:latin typeface="Book Antiqua" panose="02040602050305030304" pitchFamily="18" charset="0"/>
              </a:rPr>
              <a:t>bilinçli</a:t>
            </a:r>
            <a:r>
              <a:rPr lang="tr-TR" dirty="0">
                <a:latin typeface="Book Antiqua" panose="02040602050305030304" pitchFamily="18" charset="0"/>
              </a:rPr>
              <a:t> bir yönelim olmak mecburiyetinde değildir. Toplumsal dünyanın sınırlı bir kesimi tarafından üretilmeleri sebebiyle tek yönlü ve çarpıtılmış olma ihtimalleri bulunmaktadır.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Mannheim</a:t>
            </a:r>
            <a:r>
              <a:rPr lang="tr-TR" dirty="0">
                <a:latin typeface="Book Antiqua" panose="02040602050305030304" pitchFamily="18" charset="0"/>
              </a:rPr>
              <a:t> için ideolojiler özellikle üst sınıfların fikirlerinden oluşmazlar, toplumun farklı kesimleri tarafından ortaya çıkabilirler. 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Mannheim</a:t>
            </a:r>
            <a:r>
              <a:rPr lang="tr-TR" dirty="0">
                <a:latin typeface="Book Antiqua" panose="02040602050305030304" pitchFamily="18" charset="0"/>
              </a:rPr>
              <a:t>, bilgi sosyolojisini, «insan düşüncesi ile genel anlamda varoluş koşulları arasındaki ilişki» olarak tanımlamaktadır. </a:t>
            </a:r>
          </a:p>
        </p:txBody>
      </p:sp>
    </p:spTree>
    <p:extLst>
      <p:ext uri="{BB962C8B-B14F-4D97-AF65-F5344CB8AC3E}">
        <p14:creationId xmlns:p14="http://schemas.microsoft.com/office/powerpoint/2010/main" val="222229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9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Karl </a:t>
            </a:r>
            <a:r>
              <a:rPr lang="tr-TR" dirty="0" err="1">
                <a:latin typeface="Book Antiqua" pitchFamily="18" charset="0"/>
              </a:rPr>
              <a:t>Mannheim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Bilgi Sosyolojisi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498" y="1589650"/>
            <a:ext cx="9228407" cy="4149968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Book Antiqua" panose="02040602050305030304" pitchFamily="18" charset="0"/>
              </a:rPr>
              <a:t>Mannheim’a</a:t>
            </a:r>
            <a:r>
              <a:rPr lang="tr-TR" dirty="0">
                <a:latin typeface="Book Antiqua" panose="02040602050305030304" pitchFamily="18" charset="0"/>
              </a:rPr>
              <a:t> göre ütopya da ideoloji gibi gerçeklikle uyumsuzdur; ancak ütopya sadece gerçekliği aşmış değil aynı zamanda var olan gerçekliğin bağını kopartmıştır. </a:t>
            </a:r>
          </a:p>
          <a:p>
            <a:r>
              <a:rPr lang="tr-TR" dirty="0">
                <a:latin typeface="Book Antiqua" panose="02040602050305030304" pitchFamily="18" charset="0"/>
              </a:rPr>
              <a:t>İdeolojiler var olan toplumsal düzeni korumaya hizmet etmekteyken ütopyalar var olan düzenin bağlarını koparmaya hizmet etmektedir.</a:t>
            </a:r>
          </a:p>
          <a:p>
            <a:r>
              <a:rPr lang="tr-TR" dirty="0">
                <a:latin typeface="Book Antiqua" panose="02040602050305030304" pitchFamily="18" charset="0"/>
              </a:rPr>
              <a:t>İdeoloji ve ütopya, fikir sistemleridir ve bunları «ideoloji» veya «ütopya» olarak etiketleyen karşıt gruplardır. 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Mannheim’a</a:t>
            </a:r>
            <a:r>
              <a:rPr lang="tr-TR" dirty="0">
                <a:latin typeface="Book Antiqua" panose="02040602050305030304" pitchFamily="18" charset="0"/>
              </a:rPr>
              <a:t> göre hem ideolojiler hem de ütopyalar çarpıtılmış zihinsel yapılardır ve bilgi sosyologları bu iki fikir sisteminin içinde bulunan çarpıtmaları ortaya çıkarmalıdır.</a:t>
            </a:r>
          </a:p>
        </p:txBody>
      </p:sp>
    </p:spTree>
    <p:extLst>
      <p:ext uri="{BB962C8B-B14F-4D97-AF65-F5344CB8AC3E}">
        <p14:creationId xmlns:p14="http://schemas.microsoft.com/office/powerpoint/2010/main" val="386524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9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Karl </a:t>
            </a:r>
            <a:r>
              <a:rPr lang="tr-TR" dirty="0" err="1">
                <a:latin typeface="Book Antiqua" pitchFamily="18" charset="0"/>
              </a:rPr>
              <a:t>Mannheim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Bilgi Sosyolojisi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498" y="1589650"/>
            <a:ext cx="9636370" cy="44313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Kuşaklar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Mannheim</a:t>
            </a:r>
            <a:r>
              <a:rPr lang="tr-TR" dirty="0">
                <a:latin typeface="Book Antiqua" panose="02040602050305030304" pitchFamily="18" charset="0"/>
              </a:rPr>
              <a:t>, kuşaklar ve bilgi arasındaki ilişkiyi tartışmaktadır.</a:t>
            </a:r>
          </a:p>
          <a:p>
            <a:r>
              <a:rPr lang="tr-TR" dirty="0">
                <a:latin typeface="Book Antiqua" panose="02040602050305030304" pitchFamily="18" charset="0"/>
              </a:rPr>
              <a:t>Bir kuşağın üyeleri, birbirleriyle kalıplaşmış ve tekrarlayan bir biçimde etkileşim kuramamakta, dolayısıyla «somut bir grup» oluşturmamaktadır. Ancak belirli bir toplumsal «</a:t>
            </a:r>
            <a:r>
              <a:rPr lang="tr-TR" dirty="0" err="1">
                <a:latin typeface="Book Antiqua" panose="02040602050305030304" pitchFamily="18" charset="0"/>
              </a:rPr>
              <a:t>yer»i</a:t>
            </a:r>
            <a:r>
              <a:rPr lang="tr-TR" dirty="0">
                <a:latin typeface="Book Antiqua" panose="02040602050305030304" pitchFamily="18" charset="0"/>
              </a:rPr>
              <a:t> paylaşmalarından dolayı bir grup türü olarak değerlendirilebilmektedir. </a:t>
            </a:r>
          </a:p>
          <a:p>
            <a:r>
              <a:rPr lang="tr-TR" dirty="0">
                <a:latin typeface="Book Antiqua" panose="02040602050305030304" pitchFamily="18" charset="0"/>
              </a:rPr>
              <a:t>Burada önemli olan, her kuşağın üyelerinin kolektif tarihsel sürecin özgün bir safhasını paylaşmalarıdır. Böylece, düşünce ve deneyimin belirli bir şekline yakın hale gelmektedir. Kuşaklar-içi ve kuşaklar-arası farklılıklar burada önem kazanmaktadır. </a:t>
            </a:r>
          </a:p>
        </p:txBody>
      </p:sp>
    </p:spTree>
    <p:extLst>
      <p:ext uri="{BB962C8B-B14F-4D97-AF65-F5344CB8AC3E}">
        <p14:creationId xmlns:p14="http://schemas.microsoft.com/office/powerpoint/2010/main" val="137312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9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Karl </a:t>
            </a:r>
            <a:r>
              <a:rPr lang="tr-TR" dirty="0" err="1">
                <a:latin typeface="Book Antiqua" pitchFamily="18" charset="0"/>
              </a:rPr>
              <a:t>Mannheim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</a:t>
            </a:r>
            <a:r>
              <a:rPr lang="tr-TR" i="1" dirty="0">
                <a:latin typeface="Book Antiqua" panose="02040602050305030304" pitchFamily="18" charset="0"/>
              </a:rPr>
              <a:t>Pozitivizm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498" y="1589650"/>
            <a:ext cx="9355016" cy="4276578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>
                <a:latin typeface="Book Antiqua" panose="02040602050305030304" pitchFamily="18" charset="0"/>
              </a:rPr>
              <a:t>Mannheim</a:t>
            </a:r>
            <a:r>
              <a:rPr lang="tr-TR" dirty="0">
                <a:latin typeface="Book Antiqua" panose="02040602050305030304" pitchFamily="18" charset="0"/>
              </a:rPr>
              <a:t> «kesin» ampirik bilgiyi araştırmayı önemsemektedir. Ancak kendisi pozitivizmi «aldanmış bir okul» olarak görmektedir. Doğa bilimi yaklaşımının toplumsal yaşam içindeki önemli unsurları çözümlemek için yeterli olmadığı görüşündedir.</a:t>
            </a:r>
          </a:p>
          <a:p>
            <a:r>
              <a:rPr lang="tr-TR" dirty="0">
                <a:latin typeface="Book Antiqua" panose="02040602050305030304" pitchFamily="18" charset="0"/>
              </a:rPr>
              <a:t>Pozitivizmin maddi gerçekliklere odaklanması, bilgi sosyolojisinin odaklandığı maddi olmayan gerçekleri kapsamakta yetersiz kalacağını göstermektedir.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Mannheim</a:t>
            </a:r>
            <a:r>
              <a:rPr lang="tr-TR" dirty="0">
                <a:latin typeface="Book Antiqua" panose="02040602050305030304" pitchFamily="18" charset="0"/>
              </a:rPr>
              <a:t>, bilgi sosyolojisinin ampirik olması gerektiğini savunmuştur; ancak aynı zamanda bilgi sosyolojisinin kendi sonuçlarıyla ilgili kuramsal yorumu da içermesi gerektiğini belirtmiştir. </a:t>
            </a:r>
          </a:p>
        </p:txBody>
      </p:sp>
    </p:spTree>
    <p:extLst>
      <p:ext uri="{BB962C8B-B14F-4D97-AF65-F5344CB8AC3E}">
        <p14:creationId xmlns:p14="http://schemas.microsoft.com/office/powerpoint/2010/main" val="1519559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9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Karl </a:t>
            </a:r>
            <a:r>
              <a:rPr lang="tr-TR" dirty="0" err="1">
                <a:latin typeface="Book Antiqua" pitchFamily="18" charset="0"/>
              </a:rPr>
              <a:t>Mannheim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</a:t>
            </a:r>
            <a:r>
              <a:rPr lang="tr-TR" i="1" dirty="0">
                <a:latin typeface="Book Antiqua" panose="02040602050305030304" pitchFamily="18" charset="0"/>
              </a:rPr>
              <a:t>Fenomenoloji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498" y="1589650"/>
            <a:ext cx="9144000" cy="3953021"/>
          </a:xfrm>
        </p:spPr>
        <p:txBody>
          <a:bodyPr>
            <a:normAutofit lnSpcReduction="10000"/>
          </a:bodyPr>
          <a:lstStyle/>
          <a:p>
            <a:r>
              <a:rPr lang="tr-TR" dirty="0" err="1">
                <a:latin typeface="Book Antiqua" panose="02040602050305030304" pitchFamily="18" charset="0"/>
              </a:rPr>
              <a:t>Mannheim</a:t>
            </a:r>
            <a:r>
              <a:rPr lang="tr-TR" dirty="0">
                <a:latin typeface="Book Antiqua" panose="02040602050305030304" pitchFamily="18" charset="0"/>
              </a:rPr>
              <a:t>, </a:t>
            </a:r>
            <a:r>
              <a:rPr lang="tr-TR" dirty="0" err="1">
                <a:latin typeface="Book Antiqua" panose="02040602050305030304" pitchFamily="18" charset="0"/>
              </a:rPr>
              <a:t>fenomenologların</a:t>
            </a:r>
            <a:r>
              <a:rPr lang="tr-TR" dirty="0">
                <a:latin typeface="Book Antiqua" panose="02040602050305030304" pitchFamily="18" charset="0"/>
              </a:rPr>
              <a:t> zihinsel fenomenler üzerindeki vurgusunu kabul etmektedir. Bununla birlikte, gerçek olan ile zihinsel olanın birleştirilmesi gerektiğini savunmaktadır. 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Mannheim</a:t>
            </a:r>
            <a:r>
              <a:rPr lang="tr-TR" dirty="0">
                <a:latin typeface="Book Antiqua" panose="02040602050305030304" pitchFamily="18" charset="0"/>
              </a:rPr>
              <a:t> bir </a:t>
            </a:r>
            <a:r>
              <a:rPr lang="tr-TR" dirty="0" err="1">
                <a:latin typeface="Book Antiqua" panose="02040602050305030304" pitchFamily="18" charset="0"/>
              </a:rPr>
              <a:t>tarihselcidir</a:t>
            </a:r>
            <a:r>
              <a:rPr lang="tr-TR" dirty="0">
                <a:latin typeface="Book Antiqua" panose="02040602050305030304" pitchFamily="18" charset="0"/>
              </a:rPr>
              <a:t> ve bu sebeple fenomenolojinin «aşkın özne» benzeri zaman üstü kavramlarını yetersiz görmektedir. </a:t>
            </a:r>
            <a:r>
              <a:rPr lang="tr-TR" dirty="0" err="1">
                <a:latin typeface="Book Antiqua" panose="02040602050305030304" pitchFamily="18" charset="0"/>
              </a:rPr>
              <a:t>Mannheim</a:t>
            </a:r>
            <a:r>
              <a:rPr lang="tr-TR" dirty="0">
                <a:latin typeface="Book Antiqua" panose="02040602050305030304" pitchFamily="18" charset="0"/>
              </a:rPr>
              <a:t> için gerçeklikler ve anlamlar, ait oldukları zaman ile birlikte anlaşılabilirler. </a:t>
            </a:r>
          </a:p>
        </p:txBody>
      </p:sp>
    </p:spTree>
    <p:extLst>
      <p:ext uri="{BB962C8B-B14F-4D97-AF65-F5344CB8AC3E}">
        <p14:creationId xmlns:p14="http://schemas.microsoft.com/office/powerpoint/2010/main" val="2911125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9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ook Antiqua" pitchFamily="18" charset="0"/>
              </a:rPr>
              <a:t>Karl </a:t>
            </a:r>
            <a:r>
              <a:rPr lang="tr-TR" dirty="0" err="1">
                <a:latin typeface="Book Antiqua" pitchFamily="18" charset="0"/>
              </a:rPr>
              <a:t>Mannheim</a:t>
            </a:r>
            <a:r>
              <a:rPr lang="tr-TR" dirty="0">
                <a:latin typeface="Book Antiqua" pitchFamily="18" charset="0"/>
              </a:rPr>
              <a:t> </a:t>
            </a:r>
            <a:r>
              <a:rPr lang="tr-TR" b="1" i="1" dirty="0">
                <a:latin typeface="Book Antiqua" panose="02040602050305030304" pitchFamily="18" charset="0"/>
              </a:rPr>
              <a:t>– Görecelilik ve </a:t>
            </a:r>
            <a:r>
              <a:rPr lang="tr-TR" b="1" i="1" dirty="0" err="1">
                <a:latin typeface="Book Antiqua" panose="02040602050305030304" pitchFamily="18" charset="0"/>
              </a:rPr>
              <a:t>İlişkicilik</a:t>
            </a:r>
            <a:endParaRPr lang="tr-TR" b="1" i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497" y="1589650"/>
            <a:ext cx="9312813" cy="4234375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Görecelilik, bir kimsenin doğru ya da yanlış, iyi ya da kötü ve benzeri hakkında karar verebileceği mutlak standartların doğru olmadığı görüşüne yol açmaktadır.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İlişkicilik</a:t>
            </a:r>
            <a:r>
              <a:rPr lang="tr-TR" dirty="0">
                <a:latin typeface="Book Antiqua" panose="02040602050305030304" pitchFamily="18" charset="0"/>
              </a:rPr>
              <a:t> ise spesifik fikirler, fikirlerin parçaları oldukları daha büyük sistemler ve fikirlerin içinde bulundukları toplumsal sistem arasında bir ilişki olduğu fikridir.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Mannheim</a:t>
            </a:r>
            <a:r>
              <a:rPr lang="tr-TR" dirty="0">
                <a:latin typeface="Book Antiqua" panose="02040602050305030304" pitchFamily="18" charset="0"/>
              </a:rPr>
              <a:t>, </a:t>
            </a:r>
            <a:r>
              <a:rPr lang="tr-TR" dirty="0" err="1">
                <a:latin typeface="Book Antiqua" panose="02040602050305030304" pitchFamily="18" charset="0"/>
              </a:rPr>
              <a:t>ilişkiciliği</a:t>
            </a:r>
            <a:r>
              <a:rPr lang="tr-TR" dirty="0">
                <a:latin typeface="Book Antiqua" panose="02040602050305030304" pitchFamily="18" charset="0"/>
              </a:rPr>
              <a:t> bilgi sosyolojisinin bir özelliği olarak görmekte ve görecelilik ile karşılaştırmaktadır.</a:t>
            </a:r>
          </a:p>
          <a:p>
            <a:r>
              <a:rPr lang="tr-TR" dirty="0" err="1">
                <a:latin typeface="Book Antiqua" panose="02040602050305030304" pitchFamily="18" charset="0"/>
              </a:rPr>
              <a:t>Mannheim</a:t>
            </a:r>
            <a:r>
              <a:rPr lang="tr-TR" dirty="0">
                <a:latin typeface="Book Antiqua" panose="02040602050305030304" pitchFamily="18" charset="0"/>
              </a:rPr>
              <a:t>, sabit ve değişmez fikirler aramak yerine değişken ve ilişkisel olarak düşünmeyi gerektiren bir yaklaşımı savunmaktadır. </a:t>
            </a:r>
          </a:p>
        </p:txBody>
      </p:sp>
    </p:spTree>
    <p:extLst>
      <p:ext uri="{BB962C8B-B14F-4D97-AF65-F5344CB8AC3E}">
        <p14:creationId xmlns:p14="http://schemas.microsoft.com/office/powerpoint/2010/main" val="52038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373</TotalTime>
  <Words>719</Words>
  <Application>Microsoft Office PowerPoint</Application>
  <PresentationFormat>Geniş ekran</PresentationFormat>
  <Paragraphs>57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Book Antiqua</vt:lpstr>
      <vt:lpstr>Calibri</vt:lpstr>
      <vt:lpstr>Verdana</vt:lpstr>
      <vt:lpstr>Wingdings 2</vt:lpstr>
      <vt:lpstr>Görünüş</vt:lpstr>
      <vt:lpstr>KLASİK SOSYOLOJİ KURAMLARI Karl Mannheim (1893-1947)</vt:lpstr>
      <vt:lpstr>Karl Mannheim – Ders İçeriği</vt:lpstr>
      <vt:lpstr>Karl Mannheim – Bilgi Sosyolojisi</vt:lpstr>
      <vt:lpstr>Karl Mannheim – Bilgi Sosyolojisi</vt:lpstr>
      <vt:lpstr>Karl Mannheim – Bilgi Sosyolojisi</vt:lpstr>
      <vt:lpstr>Karl Mannheim – Bilgi Sosyolojisi</vt:lpstr>
      <vt:lpstr>Karl Mannheim – Pozitivizm</vt:lpstr>
      <vt:lpstr>Karl Mannheim – Fenomenoloji</vt:lpstr>
      <vt:lpstr>Karl Mannheim – Görecelilik ve İlişkicilik</vt:lpstr>
      <vt:lpstr>Karl Mannheim – Weltanschauung (Dünya Görüşü)</vt:lpstr>
      <vt:lpstr>Karl Mannheim – Weltanschauung (Dünya Görüşü)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Cansu.Okan</cp:lastModifiedBy>
  <cp:revision>330</cp:revision>
  <dcterms:created xsi:type="dcterms:W3CDTF">2018-03-24T09:54:46Z</dcterms:created>
  <dcterms:modified xsi:type="dcterms:W3CDTF">2020-05-04T11:44:26Z</dcterms:modified>
</cp:coreProperties>
</file>