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672" r:id="rId1"/>
  </p:sldMasterIdLst>
  <p:sldIdLst>
    <p:sldId id="258" r:id="rId2"/>
    <p:sldId id="259" r:id="rId3"/>
    <p:sldId id="260" r:id="rId4"/>
    <p:sldId id="261" r:id="rId5"/>
    <p:sldId id="262" r:id="rId6"/>
    <p:sldId id="264" r:id="rId7"/>
    <p:sldId id="265" r:id="rId8"/>
    <p:sldId id="266" r:id="rId9"/>
    <p:sldId id="267" r:id="rId10"/>
    <p:sldId id="270" r:id="rId11"/>
    <p:sldId id="271" r:id="rId12"/>
    <p:sldId id="272" r:id="rId13"/>
    <p:sldId id="273"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8993372-9329-41E3-A8DB-A443D6516D3B}"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2B2D3022-5E75-4456-BAE0-C3A4F2911087}" type="slidenum">
              <a:rPr lang="tr-TR" smtClean="0"/>
              <a:t>‹#›</a:t>
            </a:fld>
            <a:endParaRPr lang="tr-TR"/>
          </a:p>
        </p:txBody>
      </p:sp>
    </p:spTree>
    <p:extLst>
      <p:ext uri="{BB962C8B-B14F-4D97-AF65-F5344CB8AC3E}">
        <p14:creationId xmlns:p14="http://schemas.microsoft.com/office/powerpoint/2010/main" val="1618008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8993372-9329-41E3-A8DB-A443D6516D3B}"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B2D3022-5E75-4456-BAE0-C3A4F2911087}" type="slidenum">
              <a:rPr lang="tr-TR" smtClean="0"/>
              <a:t>‹#›</a:t>
            </a:fld>
            <a:endParaRPr lang="tr-TR"/>
          </a:p>
        </p:txBody>
      </p:sp>
    </p:spTree>
    <p:extLst>
      <p:ext uri="{BB962C8B-B14F-4D97-AF65-F5344CB8AC3E}">
        <p14:creationId xmlns:p14="http://schemas.microsoft.com/office/powerpoint/2010/main" val="11628320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8993372-9329-41E3-A8DB-A443D6516D3B}"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B2D3022-5E75-4456-BAE0-C3A4F2911087}"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941719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B8993372-9329-41E3-A8DB-A443D6516D3B}"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B2D3022-5E75-4456-BAE0-C3A4F2911087}" type="slidenum">
              <a:rPr lang="tr-TR" smtClean="0"/>
              <a:t>‹#›</a:t>
            </a:fld>
            <a:endParaRPr lang="tr-TR"/>
          </a:p>
        </p:txBody>
      </p:sp>
    </p:spTree>
    <p:extLst>
      <p:ext uri="{BB962C8B-B14F-4D97-AF65-F5344CB8AC3E}">
        <p14:creationId xmlns:p14="http://schemas.microsoft.com/office/powerpoint/2010/main" val="33139539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B8993372-9329-41E3-A8DB-A443D6516D3B}"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B2D3022-5E75-4456-BAE0-C3A4F2911087}"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355614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B8993372-9329-41E3-A8DB-A443D6516D3B}"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B2D3022-5E75-4456-BAE0-C3A4F2911087}" type="slidenum">
              <a:rPr lang="tr-TR" smtClean="0"/>
              <a:t>‹#›</a:t>
            </a:fld>
            <a:endParaRPr lang="tr-TR"/>
          </a:p>
        </p:txBody>
      </p:sp>
    </p:spTree>
    <p:extLst>
      <p:ext uri="{BB962C8B-B14F-4D97-AF65-F5344CB8AC3E}">
        <p14:creationId xmlns:p14="http://schemas.microsoft.com/office/powerpoint/2010/main" val="35138446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8993372-9329-41E3-A8DB-A443D6516D3B}"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B2D3022-5E75-4456-BAE0-C3A4F2911087}" type="slidenum">
              <a:rPr lang="tr-TR" smtClean="0"/>
              <a:t>‹#›</a:t>
            </a:fld>
            <a:endParaRPr lang="tr-TR"/>
          </a:p>
        </p:txBody>
      </p:sp>
    </p:spTree>
    <p:extLst>
      <p:ext uri="{BB962C8B-B14F-4D97-AF65-F5344CB8AC3E}">
        <p14:creationId xmlns:p14="http://schemas.microsoft.com/office/powerpoint/2010/main" val="38645365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8993372-9329-41E3-A8DB-A443D6516D3B}"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B2D3022-5E75-4456-BAE0-C3A4F2911087}" type="slidenum">
              <a:rPr lang="tr-TR" smtClean="0"/>
              <a:t>‹#›</a:t>
            </a:fld>
            <a:endParaRPr lang="tr-TR"/>
          </a:p>
        </p:txBody>
      </p:sp>
    </p:spTree>
    <p:extLst>
      <p:ext uri="{BB962C8B-B14F-4D97-AF65-F5344CB8AC3E}">
        <p14:creationId xmlns:p14="http://schemas.microsoft.com/office/powerpoint/2010/main" val="3412467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8993372-9329-41E3-A8DB-A443D6516D3B}"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B2D3022-5E75-4456-BAE0-C3A4F2911087}" type="slidenum">
              <a:rPr lang="tr-TR" smtClean="0"/>
              <a:t>‹#›</a:t>
            </a:fld>
            <a:endParaRPr lang="tr-TR"/>
          </a:p>
        </p:txBody>
      </p:sp>
    </p:spTree>
    <p:extLst>
      <p:ext uri="{BB962C8B-B14F-4D97-AF65-F5344CB8AC3E}">
        <p14:creationId xmlns:p14="http://schemas.microsoft.com/office/powerpoint/2010/main" val="1728584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8993372-9329-41E3-A8DB-A443D6516D3B}"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B2D3022-5E75-4456-BAE0-C3A4F2911087}" type="slidenum">
              <a:rPr lang="tr-TR" smtClean="0"/>
              <a:t>‹#›</a:t>
            </a:fld>
            <a:endParaRPr lang="tr-TR"/>
          </a:p>
        </p:txBody>
      </p:sp>
    </p:spTree>
    <p:extLst>
      <p:ext uri="{BB962C8B-B14F-4D97-AF65-F5344CB8AC3E}">
        <p14:creationId xmlns:p14="http://schemas.microsoft.com/office/powerpoint/2010/main" val="2522457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8993372-9329-41E3-A8DB-A443D6516D3B}"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2B2D3022-5E75-4456-BAE0-C3A4F2911087}" type="slidenum">
              <a:rPr lang="tr-TR" smtClean="0"/>
              <a:t>‹#›</a:t>
            </a:fld>
            <a:endParaRPr lang="tr-TR"/>
          </a:p>
        </p:txBody>
      </p:sp>
    </p:spTree>
    <p:extLst>
      <p:ext uri="{BB962C8B-B14F-4D97-AF65-F5344CB8AC3E}">
        <p14:creationId xmlns:p14="http://schemas.microsoft.com/office/powerpoint/2010/main" val="397692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8993372-9329-41E3-A8DB-A443D6516D3B}" type="datetimeFigureOut">
              <a:rPr lang="tr-TR" smtClean="0"/>
              <a:t>23.05.2018</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B2D3022-5E75-4456-BAE0-C3A4F2911087}" type="slidenum">
              <a:rPr lang="tr-TR" smtClean="0"/>
              <a:t>‹#›</a:t>
            </a:fld>
            <a:endParaRPr lang="tr-TR"/>
          </a:p>
        </p:txBody>
      </p:sp>
    </p:spTree>
    <p:extLst>
      <p:ext uri="{BB962C8B-B14F-4D97-AF65-F5344CB8AC3E}">
        <p14:creationId xmlns:p14="http://schemas.microsoft.com/office/powerpoint/2010/main" val="8787790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8993372-9329-41E3-A8DB-A443D6516D3B}" type="datetimeFigureOut">
              <a:rPr lang="tr-TR" smtClean="0"/>
              <a:t>23.05.2018</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B2D3022-5E75-4456-BAE0-C3A4F2911087}" type="slidenum">
              <a:rPr lang="tr-TR" smtClean="0"/>
              <a:t>‹#›</a:t>
            </a:fld>
            <a:endParaRPr lang="tr-TR"/>
          </a:p>
        </p:txBody>
      </p:sp>
    </p:spTree>
    <p:extLst>
      <p:ext uri="{BB962C8B-B14F-4D97-AF65-F5344CB8AC3E}">
        <p14:creationId xmlns:p14="http://schemas.microsoft.com/office/powerpoint/2010/main" val="2002070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993372-9329-41E3-A8DB-A443D6516D3B}" type="datetimeFigureOut">
              <a:rPr lang="tr-TR" smtClean="0"/>
              <a:t>23.05.2018</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B2D3022-5E75-4456-BAE0-C3A4F2911087}" type="slidenum">
              <a:rPr lang="tr-TR" smtClean="0"/>
              <a:t>‹#›</a:t>
            </a:fld>
            <a:endParaRPr lang="tr-TR"/>
          </a:p>
        </p:txBody>
      </p:sp>
    </p:spTree>
    <p:extLst>
      <p:ext uri="{BB962C8B-B14F-4D97-AF65-F5344CB8AC3E}">
        <p14:creationId xmlns:p14="http://schemas.microsoft.com/office/powerpoint/2010/main" val="1207986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8993372-9329-41E3-A8DB-A443D6516D3B}"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B2D3022-5E75-4456-BAE0-C3A4F2911087}" type="slidenum">
              <a:rPr lang="tr-TR" smtClean="0"/>
              <a:t>‹#›</a:t>
            </a:fld>
            <a:endParaRPr lang="tr-TR"/>
          </a:p>
        </p:txBody>
      </p:sp>
    </p:spTree>
    <p:extLst>
      <p:ext uri="{BB962C8B-B14F-4D97-AF65-F5344CB8AC3E}">
        <p14:creationId xmlns:p14="http://schemas.microsoft.com/office/powerpoint/2010/main" val="9182991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8993372-9329-41E3-A8DB-A443D6516D3B}"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B2D3022-5E75-4456-BAE0-C3A4F2911087}" type="slidenum">
              <a:rPr lang="tr-TR" smtClean="0"/>
              <a:t>‹#›</a:t>
            </a:fld>
            <a:endParaRPr lang="tr-TR"/>
          </a:p>
        </p:txBody>
      </p:sp>
    </p:spTree>
    <p:extLst>
      <p:ext uri="{BB962C8B-B14F-4D97-AF65-F5344CB8AC3E}">
        <p14:creationId xmlns:p14="http://schemas.microsoft.com/office/powerpoint/2010/main" val="3008880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8993372-9329-41E3-A8DB-A443D6516D3B}" type="datetimeFigureOut">
              <a:rPr lang="tr-TR" smtClean="0"/>
              <a:t>23.05.2018</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2B2D3022-5E75-4456-BAE0-C3A4F2911087}" type="slidenum">
              <a:rPr lang="tr-TR" smtClean="0"/>
              <a:t>‹#›</a:t>
            </a:fld>
            <a:endParaRPr lang="tr-TR"/>
          </a:p>
        </p:txBody>
      </p:sp>
    </p:spTree>
    <p:extLst>
      <p:ext uri="{BB962C8B-B14F-4D97-AF65-F5344CB8AC3E}">
        <p14:creationId xmlns:p14="http://schemas.microsoft.com/office/powerpoint/2010/main" val="19959521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10436" y="2074459"/>
            <a:ext cx="9853233" cy="4669276"/>
          </a:xfrm>
        </p:spPr>
        <p:txBody>
          <a:bodyPr/>
          <a:lstStyle/>
          <a:p>
            <a:r>
              <a:rPr lang="tr-TR" b="1" dirty="0"/>
              <a:t>ÖĞRENCİLERİN NASIL BİR ÖĞRETMEN İSTEDİĞİ İLE İLGİLİ BİR ARAŞTIRMA ÖRNEĞİ</a:t>
            </a:r>
          </a:p>
          <a:p>
            <a:r>
              <a:rPr lang="tr-TR" dirty="0"/>
              <a:t>Bu başlık altında; ilk olarak araştırmaya katılan öğrencilerin kişisel özellikleri verilmiş, ardından öğrencilerin nasıl bir öğretmen istediklerine yönelik ankette yer alan sorulara verdikleri yanıtlar tablolar ile sunulmuş ve elde edilen veriler yorumlanmıştır (Gökçe, 2015).</a:t>
            </a:r>
          </a:p>
          <a:p>
            <a:endParaRPr lang="tr-TR" dirty="0"/>
          </a:p>
        </p:txBody>
      </p:sp>
    </p:spTree>
    <p:extLst>
      <p:ext uri="{BB962C8B-B14F-4D97-AF65-F5344CB8AC3E}">
        <p14:creationId xmlns:p14="http://schemas.microsoft.com/office/powerpoint/2010/main" val="28945065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56096" y="518615"/>
            <a:ext cx="9648516" cy="5392607"/>
          </a:xfrm>
        </p:spPr>
        <p:txBody>
          <a:bodyPr>
            <a:normAutofit/>
          </a:bodyPr>
          <a:lstStyle/>
          <a:p>
            <a:r>
              <a:rPr lang="tr-TR" dirty="0"/>
              <a:t>Öğrencilerin daha önce derste eğlenceli etkinliklere yer verilmesi konusunda belirttiklerine benzer biçimde öğretmenin de güler yüzlü ve eğlenceli olmasını istemektedirler. Ayrıca öğrenciler daha önce belirttiklerinden farklı olarak öğretmenin hoşgörülü, anlayışlı, sakin, nazik, arkadaş gibi olmasını, yanlışlarını düzeltmesini, anlamadığı konuları tekrar etmesini ve öğrencileri mutlu etmesini istemektedirler. Bu görüşlerden hareketle öğrencilerin tıpkı arkadaşlarıyla olduğu gibi öğretmenleriyle de daha sıcak ve rahat paylaşımları önemsedikleri çıkarımı yapılabilir. Bu nedenle de öğretmenlerinin arkadaşlarıyla paylaşımlarındaki içtenlik ve yakınlıkla hoşgörülü ve anlayışlı olmalarını önemsemektedirler.</a:t>
            </a:r>
          </a:p>
          <a:p>
            <a:endParaRPr lang="tr-TR" dirty="0"/>
          </a:p>
        </p:txBody>
      </p:sp>
    </p:spTree>
    <p:extLst>
      <p:ext uri="{BB962C8B-B14F-4D97-AF65-F5344CB8AC3E}">
        <p14:creationId xmlns:p14="http://schemas.microsoft.com/office/powerpoint/2010/main" val="23089803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74460" y="750627"/>
            <a:ext cx="9430152" cy="5160595"/>
          </a:xfrm>
        </p:spPr>
        <p:txBody>
          <a:bodyPr>
            <a:normAutofit/>
          </a:bodyPr>
          <a:lstStyle/>
          <a:p>
            <a:r>
              <a:rPr lang="tr-TR" b="1" dirty="0"/>
              <a:t>5. Öğrenci - Öğretmen Etkileşimine İlişkin Olarak Öğrenciler Tarafından Belirtilen Görüşlerin Dağılımı</a:t>
            </a:r>
          </a:p>
          <a:p>
            <a:r>
              <a:rPr lang="tr-TR" dirty="0" smtClean="0"/>
              <a:t>Öğrenci-öğretmen </a:t>
            </a:r>
            <a:r>
              <a:rPr lang="tr-TR" dirty="0"/>
              <a:t>etkileşimine ilişkin olarak öğrencilerin verdiği yanıtlardan bazıları ilginç bulunmuştur. Çünkü 93 öğrenci öğretmenlerinin kendilerine nasıl davranmalarını istedikleri konusunda kendilerini dinlemesini istediğini belirtmiş,  öğrencileri üzen öğretmen davranışları ile ilgili olarak 103 öğrenci öğretmenleri kendilerini dinlemezse üzüldüğünü belirtmiştir. Öğrenci-öğretmen etkileşimine ilişkin olarak ise öğrencilerin %75'i öğrencilerin kendilerini dinlediğini belirtmiştir. Benzer şekilde 57 öğrenci kendilerinin soru sormalarına izin verilmediği zaman üzüldüklerini belirtmiştir. Diğer yandan araştırmaya katılan öğrencilerin %72'si öğretmenlerinin derste kendilerinin de soru sormalarına izin verdiğini belirtmiştir. Öğrencilerin öğrenme-öğretme sürecinde ne kadar sürece dahil edilerek dinlenildiği ve soru sormalarına izin verildiği ile ilgili derinlemesine yapılacak çalışmalar ile daha etkili ve tutarlı sonuçların elde edileceği düşünülmektedir.</a:t>
            </a:r>
          </a:p>
          <a:p>
            <a:endParaRPr lang="tr-TR" dirty="0"/>
          </a:p>
        </p:txBody>
      </p:sp>
    </p:spTree>
    <p:extLst>
      <p:ext uri="{BB962C8B-B14F-4D97-AF65-F5344CB8AC3E}">
        <p14:creationId xmlns:p14="http://schemas.microsoft.com/office/powerpoint/2010/main" val="34783273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801506" y="433316"/>
            <a:ext cx="9894176" cy="1700284"/>
          </a:xfrm>
        </p:spPr>
        <p:txBody>
          <a:bodyPr>
            <a:normAutofit/>
          </a:bodyPr>
          <a:lstStyle/>
          <a:p>
            <a:r>
              <a:rPr lang="tr-TR" sz="2400" b="1" dirty="0"/>
              <a:t>Tablo 11. </a:t>
            </a:r>
            <a:r>
              <a:rPr lang="tr-TR" sz="2400" dirty="0"/>
              <a:t>Öğrenci-öğretmen etkileşimine ilişkin olarak </a:t>
            </a:r>
            <a:br>
              <a:rPr lang="tr-TR" sz="2400" dirty="0"/>
            </a:br>
            <a:r>
              <a:rPr lang="tr-TR" sz="2400" dirty="0"/>
              <a:t>öğrenciler tarafından belirtilen görüşlerin dağılımı</a:t>
            </a:r>
            <a:r>
              <a:rPr lang="tr-TR" sz="2400" b="1" dirty="0"/>
              <a:t/>
            </a:r>
            <a:br>
              <a:rPr lang="tr-TR" sz="2400" b="1" dirty="0"/>
            </a:br>
            <a:endParaRPr lang="tr-TR" sz="2400" dirty="0"/>
          </a:p>
        </p:txBody>
      </p:sp>
      <p:pic>
        <p:nvPicPr>
          <p:cNvPr id="5" name="İçerik Yer Tutucusu 4"/>
          <p:cNvPicPr>
            <a:picLocks noGrp="1" noChangeAspect="1"/>
          </p:cNvPicPr>
          <p:nvPr>
            <p:ph idx="1"/>
          </p:nvPr>
        </p:nvPicPr>
        <p:blipFill>
          <a:blip r:embed="rId2"/>
          <a:stretch>
            <a:fillRect/>
          </a:stretch>
        </p:blipFill>
        <p:spPr>
          <a:xfrm>
            <a:off x="3521123" y="1283458"/>
            <a:ext cx="4932569" cy="5733795"/>
          </a:xfrm>
          <a:prstGeom prst="rect">
            <a:avLst/>
          </a:prstGeom>
        </p:spPr>
      </p:pic>
    </p:spTree>
    <p:extLst>
      <p:ext uri="{BB962C8B-B14F-4D97-AF65-F5344CB8AC3E}">
        <p14:creationId xmlns:p14="http://schemas.microsoft.com/office/powerpoint/2010/main" val="36592127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51129" y="409433"/>
            <a:ext cx="10344552" cy="6237027"/>
          </a:xfrm>
        </p:spPr>
        <p:txBody>
          <a:bodyPr>
            <a:normAutofit/>
          </a:bodyPr>
          <a:lstStyle/>
          <a:p>
            <a:r>
              <a:rPr lang="tr-TR" dirty="0"/>
              <a:t>Öğrenci - öğretmen etkileşimine ilişkin olarak öğrencilerin "evet" yanıtını verdiği en düşük özellikler ise sırayla şöyledir: Öğretmenin yapabilecekleri kadar ödev vermesi, derse ilgi ve dikkati çekmesi, tüm öğrencilerin özelliklerini bilmesi, sınavlar dışında da öğrencileri değerlendirmesi,  ödevleri kontrol etmesi, sınıf içi kurallara tüm öğrencilerin uymasını sağlaması, öğrencilere başarılı oldukları durumları söylemesi, derste öğrencilerin de soru sormalarına izin vermesi ve sınıf içinde karşılaşılan sorunları çözmesi. Bu özellikler araştırmaya katılan öğrenciler tarafından "evet" yanıtı verilen ancak araştırmaya katılan öğrencilerin dörtte üçünden azı tarafından "evet" olarak belirtilen özelliklerdir. Bu nedenle denilebilir ki, aslında bu özellikler öğretmenlerin dikkat etmesi gereken konulara işaret etmektedir. Çünkü öğretmenler bu konularda da kendilerini geliştirdiklerinde, diğerlerinde olduğu gibi bu boyutlarda da öğrencilerden daha olumlu görüş alınabilir. </a:t>
            </a:r>
          </a:p>
        </p:txBody>
      </p:sp>
    </p:spTree>
    <p:extLst>
      <p:ext uri="{BB962C8B-B14F-4D97-AF65-F5344CB8AC3E}">
        <p14:creationId xmlns:p14="http://schemas.microsoft.com/office/powerpoint/2010/main" val="6285040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555845" y="2133599"/>
            <a:ext cx="9948767" cy="4567452"/>
          </a:xfrm>
        </p:spPr>
        <p:txBody>
          <a:bodyPr>
            <a:normAutofit/>
          </a:bodyPr>
          <a:lstStyle/>
          <a:p>
            <a:r>
              <a:rPr lang="tr-TR" b="1" dirty="0"/>
              <a:t>1. Araştırmaya Katılan Öğrencilerin Kişisel Özelliklerine İlişkin Bulgular</a:t>
            </a:r>
          </a:p>
          <a:p>
            <a:r>
              <a:rPr lang="tr-TR" dirty="0"/>
              <a:t>Araştırmaya katılan ilkokul öğrencilerinin okudukları sınıf düzeylerine göre dağılımı Tablo 6'da verilmiştir:</a:t>
            </a:r>
          </a:p>
          <a:p>
            <a:pPr marL="0" indent="0">
              <a:buNone/>
            </a:pPr>
            <a:r>
              <a:rPr lang="tr-TR" b="1" dirty="0" smtClean="0"/>
              <a:t>   Tablo </a:t>
            </a:r>
            <a:r>
              <a:rPr lang="tr-TR" b="1" dirty="0"/>
              <a:t>6. </a:t>
            </a:r>
            <a:r>
              <a:rPr lang="tr-TR" dirty="0"/>
              <a:t>İlkokul öğrencilerinin okudukları sınıf düzeylerine göre dağılımı</a:t>
            </a:r>
            <a:endParaRPr lang="tr-TR" b="1" dirty="0"/>
          </a:p>
          <a:p>
            <a:endParaRPr lang="tr-TR" dirty="0" smtClean="0"/>
          </a:p>
          <a:p>
            <a:endParaRPr lang="tr-TR" dirty="0"/>
          </a:p>
          <a:p>
            <a:endParaRPr lang="tr-TR" dirty="0" smtClean="0"/>
          </a:p>
          <a:p>
            <a:endParaRPr lang="tr-TR" dirty="0"/>
          </a:p>
          <a:p>
            <a:endParaRPr lang="tr-TR" dirty="0"/>
          </a:p>
        </p:txBody>
      </p:sp>
      <p:pic>
        <p:nvPicPr>
          <p:cNvPr id="5" name="Resim 4"/>
          <p:cNvPicPr>
            <a:picLocks noChangeAspect="1"/>
          </p:cNvPicPr>
          <p:nvPr/>
        </p:nvPicPr>
        <p:blipFill>
          <a:blip r:embed="rId2"/>
          <a:stretch>
            <a:fillRect/>
          </a:stretch>
        </p:blipFill>
        <p:spPr>
          <a:xfrm>
            <a:off x="2887546" y="3610517"/>
            <a:ext cx="5761815" cy="1411173"/>
          </a:xfrm>
          <a:prstGeom prst="rect">
            <a:avLst/>
          </a:prstGeom>
        </p:spPr>
      </p:pic>
    </p:spTree>
    <p:extLst>
      <p:ext uri="{BB962C8B-B14F-4D97-AF65-F5344CB8AC3E}">
        <p14:creationId xmlns:p14="http://schemas.microsoft.com/office/powerpoint/2010/main" val="6404566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Araştırmaya katılan ilkokul öğrencilerinin cinsiyete göre dağılımı Tablo 7'de </a:t>
            </a:r>
            <a:r>
              <a:rPr lang="tr-TR" dirty="0" smtClean="0"/>
              <a:t>verilmiştir:</a:t>
            </a:r>
          </a:p>
          <a:p>
            <a:pPr marL="0" indent="0">
              <a:buNone/>
            </a:pPr>
            <a:r>
              <a:rPr lang="tr-TR" b="1" dirty="0"/>
              <a:t> </a:t>
            </a:r>
            <a:r>
              <a:rPr lang="tr-TR" b="1" dirty="0" smtClean="0"/>
              <a:t>                  Tablo </a:t>
            </a:r>
            <a:r>
              <a:rPr lang="tr-TR" b="1" dirty="0"/>
              <a:t>7.</a:t>
            </a:r>
            <a:r>
              <a:rPr lang="tr-TR" dirty="0"/>
              <a:t> İlkokul öğrencilerinin cinsiyete göre </a:t>
            </a:r>
            <a:r>
              <a:rPr lang="tr-TR" dirty="0" smtClean="0"/>
              <a:t>dağılımı</a:t>
            </a:r>
          </a:p>
          <a:p>
            <a:pPr marL="0" indent="0">
              <a:buNone/>
            </a:pPr>
            <a:endParaRPr lang="tr-TR" dirty="0"/>
          </a:p>
          <a:p>
            <a:pPr marL="0" indent="0">
              <a:buNone/>
            </a:pPr>
            <a:endParaRPr lang="tr-TR" dirty="0" smtClean="0"/>
          </a:p>
          <a:p>
            <a:pPr marL="0" indent="0">
              <a:buNone/>
            </a:pPr>
            <a:endParaRPr lang="tr-TR" dirty="0"/>
          </a:p>
          <a:p>
            <a:pPr marL="0" indent="0">
              <a:buNone/>
            </a:pPr>
            <a:r>
              <a:rPr lang="tr-TR" dirty="0"/>
              <a:t>Tablo 7'de görüldüğü gibi, araştırmaya katılan öğrencilerin yaklaşık yarısı kız öğrenci, yarısı da erkek öğrencilerden oluşmaktadır. Yani araştırmaya katılan öğrencilerin cinsiyete göre dağılımının birbirine yakın oranda olduğu söylenebilir.</a:t>
            </a:r>
          </a:p>
          <a:p>
            <a:pPr marL="0" indent="0">
              <a:buNone/>
            </a:pPr>
            <a:endParaRPr lang="tr-TR" dirty="0"/>
          </a:p>
          <a:p>
            <a:endParaRPr lang="tr-TR" dirty="0"/>
          </a:p>
        </p:txBody>
      </p:sp>
      <p:pic>
        <p:nvPicPr>
          <p:cNvPr id="7" name="Resim 6"/>
          <p:cNvPicPr>
            <a:picLocks noChangeAspect="1"/>
          </p:cNvPicPr>
          <p:nvPr/>
        </p:nvPicPr>
        <p:blipFill>
          <a:blip r:embed="rId2"/>
          <a:stretch>
            <a:fillRect/>
          </a:stretch>
        </p:blipFill>
        <p:spPr>
          <a:xfrm>
            <a:off x="3515343" y="3268342"/>
            <a:ext cx="5761815" cy="1194773"/>
          </a:xfrm>
          <a:prstGeom prst="rect">
            <a:avLst/>
          </a:prstGeom>
        </p:spPr>
      </p:pic>
    </p:spTree>
    <p:extLst>
      <p:ext uri="{BB962C8B-B14F-4D97-AF65-F5344CB8AC3E}">
        <p14:creationId xmlns:p14="http://schemas.microsoft.com/office/powerpoint/2010/main" val="18942417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10687" y="764275"/>
            <a:ext cx="9593925" cy="5146947"/>
          </a:xfrm>
        </p:spPr>
        <p:txBody>
          <a:bodyPr>
            <a:normAutofit/>
          </a:bodyPr>
          <a:lstStyle/>
          <a:p>
            <a:r>
              <a:rPr lang="tr-TR" b="1" dirty="0"/>
              <a:t>2. “Öğretmeniniz Ne Yaparsa Sizi Mutlu Eder?” Sorusuna İlişkin Öğrenci Görüşlerinin Dağılımı</a:t>
            </a:r>
          </a:p>
          <a:p>
            <a:r>
              <a:rPr lang="tr-TR" dirty="0"/>
              <a:t>Araştırma kapsamında öğrencilere yöneltilen </a:t>
            </a:r>
            <a:r>
              <a:rPr lang="tr-TR" i="1" dirty="0"/>
              <a:t>“Öğretmeniniz ne yaparsa sizi mutlu eder?”</a:t>
            </a:r>
            <a:r>
              <a:rPr lang="tr-TR" dirty="0"/>
              <a:t> sorusuna öğrencilerin verdiği yanıtların dağılımı Tablo 8'de sunulmuştur.</a:t>
            </a:r>
          </a:p>
          <a:p>
            <a:r>
              <a:rPr lang="tr-TR" dirty="0"/>
              <a:t>Tablo 8 incelendiğinde, öğrencilerin büyük çoğunluğu öğretmenleri; eğlenceli etkinlikler yaptırırsa, takdir ederse, överse, kızıp bağırmazsa, öğrencileri severse ve onlara iyi davranırsa, oyun oynatırsa, beklenmedik sürprizler yaparsa, yeni bilgiler öğretirse, ödüllendirme yaparsa mutlu olduklarını belirtmiştir. Ayrıca pek çok öğrenci öğretmenleri; az ödev verirse, iyi not verirse, resim yaptırırsa, müzik dinletirse, yazı yazdırmazsa, tahtaya kaldırırsa ve eşit davranırsa mutlu olduklarını ifade etmişlerdir.</a:t>
            </a:r>
          </a:p>
          <a:p>
            <a:pPr marL="0" indent="0">
              <a:buNone/>
            </a:pPr>
            <a:endParaRPr lang="tr-TR" dirty="0"/>
          </a:p>
          <a:p>
            <a:endParaRPr lang="tr-TR" dirty="0"/>
          </a:p>
        </p:txBody>
      </p:sp>
    </p:spTree>
    <p:extLst>
      <p:ext uri="{BB962C8B-B14F-4D97-AF65-F5344CB8AC3E}">
        <p14:creationId xmlns:p14="http://schemas.microsoft.com/office/powerpoint/2010/main" val="23735780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24185" y="405746"/>
            <a:ext cx="8911687" cy="1280890"/>
          </a:xfrm>
        </p:spPr>
        <p:txBody>
          <a:bodyPr>
            <a:normAutofit fontScale="90000"/>
          </a:bodyPr>
          <a:lstStyle/>
          <a:p>
            <a:r>
              <a:rPr lang="tr-TR" b="1" dirty="0"/>
              <a:t>Tablo 8</a:t>
            </a:r>
            <a:r>
              <a:rPr lang="tr-TR" dirty="0"/>
              <a:t>.</a:t>
            </a:r>
            <a:r>
              <a:rPr lang="tr-TR" b="1" dirty="0"/>
              <a:t> </a:t>
            </a:r>
            <a:r>
              <a:rPr lang="tr-TR" dirty="0"/>
              <a:t>“Öğretmeniniz ne yaparsa sizi mutlu eder?” sorusuna ilişkin öğrenci görüşlerinin dağılımı</a:t>
            </a:r>
            <a:r>
              <a:rPr lang="tr-TR" b="1" dirty="0"/>
              <a:t/>
            </a:r>
            <a:br>
              <a:rPr lang="tr-TR" b="1" dirty="0"/>
            </a:br>
            <a:endParaRPr lang="tr-TR" dirty="0"/>
          </a:p>
        </p:txBody>
      </p:sp>
      <p:pic>
        <p:nvPicPr>
          <p:cNvPr id="5" name="İçerik Yer Tutucusu 4"/>
          <p:cNvPicPr>
            <a:picLocks noGrp="1" noChangeAspect="1"/>
          </p:cNvPicPr>
          <p:nvPr>
            <p:ph idx="1"/>
          </p:nvPr>
        </p:nvPicPr>
        <p:blipFill>
          <a:blip r:embed="rId2"/>
          <a:stretch>
            <a:fillRect/>
          </a:stretch>
        </p:blipFill>
        <p:spPr>
          <a:xfrm>
            <a:off x="3152633" y="1686636"/>
            <a:ext cx="6578221" cy="5419216"/>
          </a:xfrm>
          <a:prstGeom prst="rect">
            <a:avLst/>
          </a:prstGeom>
        </p:spPr>
      </p:pic>
    </p:spTree>
    <p:extLst>
      <p:ext uri="{BB962C8B-B14F-4D97-AF65-F5344CB8AC3E}">
        <p14:creationId xmlns:p14="http://schemas.microsoft.com/office/powerpoint/2010/main" val="4414623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760411" y="351154"/>
            <a:ext cx="10167732" cy="1941669"/>
          </a:xfrm>
        </p:spPr>
        <p:txBody>
          <a:bodyPr>
            <a:noAutofit/>
          </a:bodyPr>
          <a:lstStyle/>
          <a:p>
            <a:r>
              <a:rPr lang="tr-TR" sz="2000" b="1" dirty="0"/>
              <a:t>3. “Öğretmeniniz Ne Yaparsa Sizi Üzer?” Sorusuna İlişkin Öğrenci Görüşlerinin Dağılımı</a:t>
            </a:r>
            <a:br>
              <a:rPr lang="tr-TR" sz="2000" b="1" dirty="0"/>
            </a:br>
            <a:r>
              <a:rPr lang="tr-TR" sz="2000" dirty="0"/>
              <a:t>Araştırma kapsamında öğrencilere yöneltilen </a:t>
            </a:r>
            <a:r>
              <a:rPr lang="tr-TR" sz="2000" i="1" dirty="0"/>
              <a:t>“Öğretmeniniz ne yaparsa sizi üzer?”</a:t>
            </a:r>
            <a:r>
              <a:rPr lang="tr-TR" sz="2000" dirty="0"/>
              <a:t> sorusuna öğrencilerin verdiği yanıtların dağılımı Tablo 9'da sunulmuştur:</a:t>
            </a:r>
            <a:br>
              <a:rPr lang="tr-TR" sz="2000" dirty="0"/>
            </a:br>
            <a:endParaRPr lang="tr-TR" sz="2000" dirty="0"/>
          </a:p>
        </p:txBody>
      </p:sp>
      <p:sp>
        <p:nvSpPr>
          <p:cNvPr id="3" name="İçerik Yer Tutucusu 2"/>
          <p:cNvSpPr>
            <a:spLocks noGrp="1"/>
          </p:cNvSpPr>
          <p:nvPr>
            <p:ph idx="1"/>
          </p:nvPr>
        </p:nvSpPr>
        <p:spPr>
          <a:xfrm>
            <a:off x="1647517" y="1901588"/>
            <a:ext cx="8915400" cy="3777622"/>
          </a:xfrm>
        </p:spPr>
        <p:txBody>
          <a:bodyPr/>
          <a:lstStyle/>
          <a:p>
            <a:r>
              <a:rPr lang="tr-TR" b="1" dirty="0"/>
              <a:t>Tablo 9.</a:t>
            </a:r>
            <a:r>
              <a:rPr lang="tr-TR" dirty="0"/>
              <a:t> “Öğretmeniniz ne yaparsa sizi üzer?” sorusuna ilişkin öğrenci görüşlerinin dağılımı</a:t>
            </a:r>
          </a:p>
          <a:p>
            <a:endParaRPr lang="tr-TR" dirty="0"/>
          </a:p>
        </p:txBody>
      </p:sp>
      <p:pic>
        <p:nvPicPr>
          <p:cNvPr id="5" name="Resim 4"/>
          <p:cNvPicPr>
            <a:picLocks noChangeAspect="1"/>
          </p:cNvPicPr>
          <p:nvPr/>
        </p:nvPicPr>
        <p:blipFill>
          <a:blip r:embed="rId2"/>
          <a:stretch>
            <a:fillRect/>
          </a:stretch>
        </p:blipFill>
        <p:spPr>
          <a:xfrm>
            <a:off x="3210661" y="2673938"/>
            <a:ext cx="5537554" cy="4058896"/>
          </a:xfrm>
          <a:prstGeom prst="rect">
            <a:avLst/>
          </a:prstGeom>
        </p:spPr>
      </p:pic>
    </p:spTree>
    <p:extLst>
      <p:ext uri="{BB962C8B-B14F-4D97-AF65-F5344CB8AC3E}">
        <p14:creationId xmlns:p14="http://schemas.microsoft.com/office/powerpoint/2010/main" val="29365808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69743" y="846161"/>
            <a:ext cx="9634869" cy="5065061"/>
          </a:xfrm>
        </p:spPr>
        <p:txBody>
          <a:bodyPr>
            <a:normAutofit/>
          </a:bodyPr>
          <a:lstStyle/>
          <a:p>
            <a:r>
              <a:rPr lang="tr-TR" dirty="0"/>
              <a:t>Tablo 9 incelendiğinde, öğrencilerin büyük çoğunluğu öğretmenleri; kızarsa, bağırırsa, dersi sıkıcı işlerse, oyun oynatmazsa, ceza verirse, söz hakkı vermezse, sevmezse, ilgi göstermezse, öğrencileri dinlemezse görev / sorumluluk vermezse üzüldüklerini belirtmişlerdir. Diğer yandan öğrenciler öğretmenleri çok ödev verirse, yazı yazdırırsa, soru sormalarına izin vermezse, istemedikleri yere oturtursa, canlarını acıtırsa / vurursa üzüldüklerini ifade etmişlerdir.  </a:t>
            </a:r>
          </a:p>
        </p:txBody>
      </p:sp>
    </p:spTree>
    <p:extLst>
      <p:ext uri="{BB962C8B-B14F-4D97-AF65-F5344CB8AC3E}">
        <p14:creationId xmlns:p14="http://schemas.microsoft.com/office/powerpoint/2010/main" val="5233027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33266" y="655093"/>
            <a:ext cx="9771346" cy="5256129"/>
          </a:xfrm>
        </p:spPr>
        <p:txBody>
          <a:bodyPr>
            <a:normAutofit/>
          </a:bodyPr>
          <a:lstStyle/>
          <a:p>
            <a:r>
              <a:rPr lang="tr-TR" dirty="0"/>
              <a:t>Diğer yandan öğrenciler kendilerini mutlu eden öğretmen davranışlarında belirttiklerinden farklı olarak kendilerini üzen öğretmen davranışlarını da belirtmişlerdir. Bunlar; öğretmenleri ceza verirse, söz hakkı vermezse, onları dinlemezse, teneffüse çıkarmazsa, ödevleri kontrol etmezse, canını acıtırsa, vurursa, istemediği yere oturtursa, verdiği sözü tutmazsa, derse girmezse, habersiz sınav yaparsa ve üzgün olursa öğrenciler üzüldüklerini belirtmişlerdir</a:t>
            </a:r>
            <a:r>
              <a:rPr lang="tr-TR" dirty="0" smtClean="0"/>
              <a:t>.</a:t>
            </a:r>
            <a:endParaRPr lang="tr-TR" dirty="0"/>
          </a:p>
        </p:txBody>
      </p:sp>
    </p:spTree>
    <p:extLst>
      <p:ext uri="{BB962C8B-B14F-4D97-AF65-F5344CB8AC3E}">
        <p14:creationId xmlns:p14="http://schemas.microsoft.com/office/powerpoint/2010/main" val="17676044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69493" y="573205"/>
            <a:ext cx="9935119" cy="6018663"/>
          </a:xfrm>
        </p:spPr>
        <p:txBody>
          <a:bodyPr>
            <a:normAutofit/>
          </a:bodyPr>
          <a:lstStyle/>
          <a:p>
            <a:r>
              <a:rPr lang="tr-TR" dirty="0"/>
              <a:t>Öğrenciler, öğretmenleri ödevini kontrol etmezse, verdiği sözü tutmazsa, derse girmezse ve habersiz sınav yaparsa üzüldüklerini belirtmişlerdir. Herkes için geçerli olduğu gibi öğrenciler için de öğretmenin verdiği söz önemlidir. Eğer öğretmen verdiği bir sözü yerine getirmezse, öğrencilerin kendisine olan güveninin sarsılmasına neden olur. Ayrıca öğretmenin ilerleyen zamanda vereceği sözlerin güvenilirliğinden şüphe duyulmasına da neden olur. Eğer öğrencilerin iyi ve dürüst yetişmeleri önemseniyorsa, öğretmenin her konuda olduğu gibi verdiği sözleri yerine getirmede de olumlu rol model olması beklenir. </a:t>
            </a:r>
          </a:p>
          <a:p>
            <a:r>
              <a:rPr lang="tr-TR" dirty="0"/>
              <a:t>Verilen ödevlerin kontrol edilmesi ise, öğrencilerin takip edildiğini ve söylenilenlerin unutulmadığını hissettirir. Ayrıca verilen ödevlerin kontrol edilmesi, öğrencilerin daha sonraki ödevlerini de özen göstererek yapmasını sağlayacaktır. Öğretmen ödevleri kontrol etmediğinde, öğrenciler ya sonraki ödevleri yapmayacak ya da ödevlerini yapmak için gereken özeni göstermeyecektir. Bu nedenle eğer verilen ödevler ile öğrencinin öğrendiklerini tekrar etmesi ve pekiştirmesi amaçlanıyorsa verilen ödevler kontrol edilmelidir. Öğretmenler öğrencilerin yaptıkları ödevlerin kontrolüyle hem öğrencilerin gelişimlerine katkı sağlar hem de öğrencileri daha iyi tanır</a:t>
            </a:r>
            <a:r>
              <a:rPr lang="tr-TR" dirty="0" smtClean="0"/>
              <a:t>.</a:t>
            </a:r>
            <a:endParaRPr lang="tr-TR" dirty="0"/>
          </a:p>
        </p:txBody>
      </p:sp>
    </p:spTree>
    <p:extLst>
      <p:ext uri="{BB962C8B-B14F-4D97-AF65-F5344CB8AC3E}">
        <p14:creationId xmlns:p14="http://schemas.microsoft.com/office/powerpoint/2010/main" val="2566936397"/>
      </p:ext>
    </p:extLst>
  </p:cSld>
  <p:clrMapOvr>
    <a:masterClrMapping/>
  </p:clrMapOvr>
  <p:timing>
    <p:tnLst>
      <p:par>
        <p:cTn id="1" dur="indefinite" restart="never" nodeType="tmRoot"/>
      </p:par>
    </p:tnLst>
  </p:timing>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8</TotalTime>
  <Words>952</Words>
  <Application>Microsoft Office PowerPoint</Application>
  <PresentationFormat>Geniş ekran</PresentationFormat>
  <Paragraphs>29</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Century Gothic</vt:lpstr>
      <vt:lpstr>Wingdings 3</vt:lpstr>
      <vt:lpstr>Duman</vt:lpstr>
      <vt:lpstr>PowerPoint Sunusu</vt:lpstr>
      <vt:lpstr>PowerPoint Sunusu</vt:lpstr>
      <vt:lpstr>PowerPoint Sunusu</vt:lpstr>
      <vt:lpstr>PowerPoint Sunusu</vt:lpstr>
      <vt:lpstr>Tablo 8. “Öğretmeniniz ne yaparsa sizi mutlu eder?” sorusuna ilişkin öğrenci görüşlerinin dağılımı </vt:lpstr>
      <vt:lpstr>3. “Öğretmeniniz Ne Yaparsa Sizi Üzer?” Sorusuna İlişkin Öğrenci Görüşlerinin Dağılımı Araştırma kapsamında öğrencilere yöneltilen “Öğretmeniniz ne yaparsa sizi üzer?” sorusuna öğrencilerin verdiği yanıtların dağılımı Tablo 9'da sunulmuştur: </vt:lpstr>
      <vt:lpstr>PowerPoint Sunusu</vt:lpstr>
      <vt:lpstr>PowerPoint Sunusu</vt:lpstr>
      <vt:lpstr>PowerPoint Sunusu</vt:lpstr>
      <vt:lpstr>PowerPoint Sunusu</vt:lpstr>
      <vt:lpstr>PowerPoint Sunusu</vt:lpstr>
      <vt:lpstr>Tablo 11. Öğrenci-öğretmen etkileşimine ilişkin olarak  öğrenciler tarafından belirtilen görüşlerin dağılımı </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ERTEN_GÖKÇE</cp:lastModifiedBy>
  <cp:revision>2</cp:revision>
  <dcterms:created xsi:type="dcterms:W3CDTF">2018-05-18T11:02:05Z</dcterms:created>
  <dcterms:modified xsi:type="dcterms:W3CDTF">2018-05-23T09:07:29Z</dcterms:modified>
</cp:coreProperties>
</file>