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5"/>
  </p:notesMasterIdLst>
  <p:sldIdLst>
    <p:sldId id="256" r:id="rId2"/>
    <p:sldId id="257" r:id="rId3"/>
    <p:sldId id="259" r:id="rId4"/>
    <p:sldId id="260" r:id="rId5"/>
    <p:sldId id="261" r:id="rId6"/>
    <p:sldId id="264" r:id="rId7"/>
    <p:sldId id="263" r:id="rId8"/>
    <p:sldId id="265" r:id="rId9"/>
    <p:sldId id="266" r:id="rId10"/>
    <p:sldId id="267" r:id="rId11"/>
    <p:sldId id="268" r:id="rId12"/>
    <p:sldId id="269" r:id="rId13"/>
    <p:sldId id="270"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1"/>
    <p:restoredTop sz="92198"/>
  </p:normalViewPr>
  <p:slideViewPr>
    <p:cSldViewPr snapToGrid="0" snapToObjects="1">
      <p:cViewPr varScale="1">
        <p:scale>
          <a:sx n="98" d="100"/>
          <a:sy n="98" d="100"/>
        </p:scale>
        <p:origin x="21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5394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12168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ve Alt Ana Başlı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Başlık Metni"/>
          <p:cNvSpPr txBox="1">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r>
              <a:t>Başlık Metni</a:t>
            </a:r>
          </a:p>
        </p:txBody>
      </p:sp>
      <p:sp>
        <p:nvSpPr>
          <p:cNvPr id="12" name="Gövde Düzeyi Bir…"/>
          <p:cNvSpPr txBox="1">
            <a:spLocks noGrp="1"/>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02" name="Görüntü"/>
          <p:cNvSpPr>
            <a:spLocks noGrp="1"/>
          </p:cNvSpPr>
          <p:nvPr>
            <p:ph type="pic" idx="13"/>
          </p:nvPr>
        </p:nvSpPr>
        <p:spPr>
          <a:xfrm>
            <a:off x="-851457" y="-14228"/>
            <a:ext cx="15004983" cy="9987693"/>
          </a:xfrm>
          <a:prstGeom prst="rect">
            <a:avLst/>
          </a:prstGeom>
        </p:spPr>
        <p:txBody>
          <a:bodyPr lIns="91439" tIns="45719" rIns="91439" bIns="45719" anchor="t">
            <a:noAutofit/>
          </a:bodyPr>
          <a:lstStyle/>
          <a:p>
            <a:endParaRP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1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ğraf - Yata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Görüntü"/>
          <p:cNvSpPr>
            <a:spLocks noGrp="1"/>
          </p:cNvSpPr>
          <p:nvPr>
            <p:ph type="pic" idx="13"/>
          </p:nvPr>
        </p:nvSpPr>
        <p:spPr>
          <a:xfrm>
            <a:off x="1960603" y="884196"/>
            <a:ext cx="9166170" cy="610123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21" name="Başlık Metni"/>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Başlık Metni</a:t>
            </a:r>
          </a:p>
        </p:txBody>
      </p:sp>
      <p:sp>
        <p:nvSpPr>
          <p:cNvPr id="22" name="Gövde Düzeyi Bir…"/>
          <p:cNvSpPr txBox="1">
            <a:spLocks noGrp="1"/>
          </p:cNvSpPr>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Gövde Düzeyi Bir</a:t>
            </a:r>
          </a:p>
          <a:p>
            <a:pPr lvl="1"/>
            <a:r>
              <a:t>Gövde Düzeyi İki</a:t>
            </a:r>
          </a:p>
          <a:p>
            <a:pPr lvl="2"/>
            <a:r>
              <a:t>Gövde Düzeyi Üç</a:t>
            </a:r>
          </a:p>
          <a:p>
            <a:pPr lvl="3"/>
            <a:r>
              <a:t>Gövde Düzeyi Dört</a:t>
            </a:r>
          </a:p>
          <a:p>
            <a:pPr lvl="4"/>
            <a:r>
              <a:t>Gövde Düzeyi Beş</a:t>
            </a:r>
          </a:p>
        </p:txBody>
      </p:sp>
      <p:sp>
        <p:nvSpPr>
          <p:cNvPr id="23" name="Slayt Numarası"/>
          <p:cNvSpPr txBox="1">
            <a:spLocks noGrp="1"/>
          </p:cNvSpPr>
          <p:nvPr>
            <p:ph type="sldNum" sz="quarter" idx="2"/>
          </p:nvPr>
        </p:nvSpPr>
        <p:spPr>
          <a:xfrm>
            <a:off x="6302692" y="9131300"/>
            <a:ext cx="386716" cy="431800"/>
          </a:xfrm>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aşlık - Orta">
    <p:spTree>
      <p:nvGrpSpPr>
        <p:cNvPr id="1" name=""/>
        <p:cNvGrpSpPr/>
        <p:nvPr/>
      </p:nvGrpSpPr>
      <p:grpSpPr>
        <a:xfrm>
          <a:off x="0" y="0"/>
          <a:ext cx="0" cy="0"/>
          <a:chOff x="0" y="0"/>
          <a:chExt cx="0" cy="0"/>
        </a:xfrm>
      </p:grpSpPr>
      <p:sp>
        <p:nvSpPr>
          <p:cNvPr id="30" name="Başlık Metni"/>
          <p:cNvSpPr txBox="1">
            <a:spLocks noGrp="1"/>
          </p:cNvSpPr>
          <p:nvPr>
            <p:ph type="title"/>
          </p:nvPr>
        </p:nvSpPr>
        <p:spPr>
          <a:xfrm>
            <a:off x="787400" y="3657600"/>
            <a:ext cx="11430000" cy="2438400"/>
          </a:xfrm>
          <a:prstGeom prst="rect">
            <a:avLst/>
          </a:prstGeom>
        </p:spPr>
        <p:txBody>
          <a:bodyPr/>
          <a:lstStyle/>
          <a:p>
            <a:r>
              <a:t>Başlık Metni</a:t>
            </a:r>
          </a:p>
        </p:txBody>
      </p:sp>
      <p:sp>
        <p:nvSpPr>
          <p:cNvPr id="3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ğraf - Düşey">
    <p:spTree>
      <p:nvGrpSpPr>
        <p:cNvPr id="1" name=""/>
        <p:cNvGrpSpPr/>
        <p:nvPr/>
      </p:nvGrpSpPr>
      <p:grpSpPr>
        <a:xfrm>
          <a:off x="0" y="0"/>
          <a:ext cx="0" cy="0"/>
          <a:chOff x="0" y="0"/>
          <a:chExt cx="0" cy="0"/>
        </a:xfrm>
      </p:grpSpPr>
      <p:sp>
        <p:nvSpPr>
          <p:cNvPr id="38" name="Görüntü"/>
          <p:cNvSpPr>
            <a:spLocks noGrp="1"/>
          </p:cNvSpPr>
          <p:nvPr>
            <p:ph type="pic" sz="half" idx="13"/>
          </p:nvPr>
        </p:nvSpPr>
        <p:spPr>
          <a:xfrm>
            <a:off x="6273800" y="1206500"/>
            <a:ext cx="5888774" cy="72771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39" name="Başlık Metni"/>
          <p:cNvSpPr txBox="1">
            <a:spLocks noGrp="1"/>
          </p:cNvSpPr>
          <p:nvPr>
            <p:ph type="title"/>
          </p:nvPr>
        </p:nvSpPr>
        <p:spPr>
          <a:xfrm>
            <a:off x="457200" y="1244600"/>
            <a:ext cx="5600700" cy="3467100"/>
          </a:xfrm>
          <a:prstGeom prst="rect">
            <a:avLst/>
          </a:prstGeom>
        </p:spPr>
        <p:txBody>
          <a:bodyPr anchor="b"/>
          <a:lstStyle/>
          <a:p>
            <a:r>
              <a:t>Başlık Metni</a:t>
            </a:r>
          </a:p>
        </p:txBody>
      </p:sp>
      <p:sp>
        <p:nvSpPr>
          <p:cNvPr id="40" name="Gövde Düzeyi Bir…"/>
          <p:cNvSpPr txBox="1">
            <a:spLocks noGrp="1"/>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Gövde Düzeyi Bir</a:t>
            </a:r>
          </a:p>
          <a:p>
            <a:pPr lvl="1"/>
            <a:r>
              <a:t>Gövde Düzeyi İki</a:t>
            </a:r>
          </a:p>
          <a:p>
            <a:pPr lvl="2"/>
            <a:r>
              <a:t>Gövde Düzeyi Üç</a:t>
            </a:r>
          </a:p>
          <a:p>
            <a:pPr lvl="3"/>
            <a:r>
              <a:t>Gövde Düzeyi Dört</a:t>
            </a:r>
          </a:p>
          <a:p>
            <a:pPr lvl="4"/>
            <a:r>
              <a:t>Gövde Düzeyi Beş</a:t>
            </a:r>
          </a:p>
        </p:txBody>
      </p:sp>
      <p:sp>
        <p:nvSpPr>
          <p:cNvPr id="4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48" name="Başlık Metni"/>
          <p:cNvSpPr txBox="1">
            <a:spLocks noGrp="1"/>
          </p:cNvSpPr>
          <p:nvPr>
            <p:ph type="title"/>
          </p:nvPr>
        </p:nvSpPr>
        <p:spPr>
          <a:prstGeom prst="rect">
            <a:avLst/>
          </a:prstGeom>
        </p:spPr>
        <p:txBody>
          <a:bodyPr/>
          <a:lstStyle/>
          <a:p>
            <a:r>
              <a:t>Başlık Metni</a:t>
            </a:r>
          </a:p>
        </p:txBody>
      </p:sp>
      <p:sp>
        <p:nvSpPr>
          <p:cNvPr id="4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56" name="Başlık Metni"/>
          <p:cNvSpPr txBox="1">
            <a:spLocks noGrp="1"/>
          </p:cNvSpPr>
          <p:nvPr>
            <p:ph type="title"/>
          </p:nvPr>
        </p:nvSpPr>
        <p:spPr>
          <a:prstGeom prst="rect">
            <a:avLst/>
          </a:prstGeom>
        </p:spPr>
        <p:txBody>
          <a:bodyPr/>
          <a:lstStyle/>
          <a:p>
            <a:r>
              <a:t>Başlık Metni</a:t>
            </a:r>
          </a:p>
        </p:txBody>
      </p:sp>
      <p:sp>
        <p:nvSpPr>
          <p:cNvPr id="57" name="Gövde Düzeyi Bir…"/>
          <p:cNvSpPr txBox="1">
            <a:spLocks noGrp="1"/>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75" name="Gövde Düzeyi Bir…"/>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7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ğraf 3 - Yukarı">
    <p:spTree>
      <p:nvGrpSpPr>
        <p:cNvPr id="1" name=""/>
        <p:cNvGrpSpPr/>
        <p:nvPr/>
      </p:nvGrpSpPr>
      <p:grpSpPr>
        <a:xfrm>
          <a:off x="0" y="0"/>
          <a:ext cx="0" cy="0"/>
          <a:chOff x="0" y="0"/>
          <a:chExt cx="0" cy="0"/>
        </a:xfrm>
      </p:grpSpPr>
      <p:sp>
        <p:nvSpPr>
          <p:cNvPr id="83" name="Görüntü"/>
          <p:cNvSpPr>
            <a:spLocks noGrp="1"/>
          </p:cNvSpPr>
          <p:nvPr>
            <p:ph type="pic" idx="13"/>
          </p:nvPr>
        </p:nvSpPr>
        <p:spPr>
          <a:xfrm>
            <a:off x="711200" y="673100"/>
            <a:ext cx="6680111" cy="8255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4" name="Görüntü"/>
          <p:cNvSpPr>
            <a:spLocks noGrp="1"/>
          </p:cNvSpPr>
          <p:nvPr>
            <p:ph type="pic" sz="quarter" idx="14"/>
          </p:nvPr>
        </p:nvSpPr>
        <p:spPr>
          <a:xfrm>
            <a:off x="7645400" y="652434"/>
            <a:ext cx="4572000" cy="304642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5" name="Görüntü"/>
          <p:cNvSpPr>
            <a:spLocks noGrp="1"/>
          </p:cNvSpPr>
          <p:nvPr>
            <p:ph type="pic" sz="half" idx="15"/>
          </p:nvPr>
        </p:nvSpPr>
        <p:spPr>
          <a:xfrm>
            <a:off x="7645400" y="3225800"/>
            <a:ext cx="4572000" cy="6858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93" name="-Ali Utku"/>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i="1"/>
            </a:lvl1pPr>
          </a:lstStyle>
          <a:p>
            <a:r>
              <a:t>-Ali Utku</a:t>
            </a:r>
          </a:p>
        </p:txBody>
      </p:sp>
      <p:sp>
        <p:nvSpPr>
          <p:cNvPr id="94" name="“Buraya bir alıntı yazın.”"/>
          <p:cNvSpPr txBox="1">
            <a:spLocks noGrp="1"/>
          </p:cNvSpPr>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r>
              <a:t>“Buraya bir alıntı yazın.” </a:t>
            </a:r>
          </a:p>
        </p:txBody>
      </p:sp>
      <p:sp>
        <p:nvSpPr>
          <p:cNvPr id="9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Gövde Düzeyi Bir…"/>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3" name="Başlık Metni"/>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Başlık Metni</a:t>
            </a:r>
          </a:p>
        </p:txBody>
      </p:sp>
      <p:sp>
        <p:nvSpPr>
          <p:cNvPr id="4" name="Slayt Numarası"/>
          <p:cNvSpPr txBox="1">
            <a:spLocks noGrp="1"/>
          </p:cNvSpPr>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transition spd="med"/>
  <p:hf hdr="0" ftr="0"/>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14"/>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228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457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685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9144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11430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1371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1600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1828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OSYOLOJİ TARİHİ…"/>
          <p:cNvSpPr txBox="1">
            <a:spLocks noGrp="1"/>
          </p:cNvSpPr>
          <p:nvPr>
            <p:ph type="ctrTitle"/>
          </p:nvPr>
        </p:nvSpPr>
        <p:spPr>
          <a:xfrm>
            <a:off x="886254" y="2698836"/>
            <a:ext cx="11430000" cy="2973301"/>
          </a:xfrm>
          <a:prstGeom prst="rect">
            <a:avLst/>
          </a:prstGeom>
        </p:spPr>
        <p:txBody>
          <a:bodyPr>
            <a:normAutofit fontScale="90000"/>
          </a:bodyPr>
          <a:lstStyle/>
          <a:p>
            <a:r>
              <a:rPr dirty="0"/>
              <a:t>SOSYOLOJİ TARİHİ </a:t>
            </a:r>
            <a:br>
              <a:rPr lang="tr-TR" sz="4000" dirty="0"/>
            </a:br>
            <a:br>
              <a:rPr lang="tr-TR" sz="4000" dirty="0"/>
            </a:br>
            <a:r>
              <a:rPr lang="tr-TR" sz="8000" dirty="0"/>
              <a:t>11</a:t>
            </a:r>
            <a:br>
              <a:rPr lang="tr-TR" dirty="0"/>
            </a:br>
            <a:endParaRPr sz="4000" dirty="0"/>
          </a:p>
        </p:txBody>
      </p:sp>
      <p:sp>
        <p:nvSpPr>
          <p:cNvPr id="120" name="DTCF, Sosyoloji Bölümü…"/>
          <p:cNvSpPr txBox="1">
            <a:spLocks noGrp="1"/>
          </p:cNvSpPr>
          <p:nvPr>
            <p:ph type="subTitle" sz="quarter" idx="1"/>
          </p:nvPr>
        </p:nvSpPr>
        <p:spPr>
          <a:xfrm>
            <a:off x="886254" y="6198973"/>
            <a:ext cx="11430000" cy="1647568"/>
          </a:xfrm>
          <a:prstGeom prst="rect">
            <a:avLst/>
          </a:prstGeom>
        </p:spPr>
        <p:txBody>
          <a:bodyPr>
            <a:normAutofit fontScale="92500" lnSpcReduction="10000"/>
          </a:bodyPr>
          <a:lstStyle/>
          <a:p>
            <a:pPr defTabSz="432308">
              <a:defRPr sz="2960"/>
            </a:pPr>
            <a:r>
              <a:rPr dirty="0"/>
              <a:t>DTCF</a:t>
            </a:r>
            <a:endParaRPr lang="tr-TR" dirty="0"/>
          </a:p>
          <a:p>
            <a:pPr defTabSz="432308">
              <a:defRPr sz="2960"/>
            </a:pPr>
            <a:r>
              <a:rPr dirty="0" err="1"/>
              <a:t>Sosyoloji</a:t>
            </a:r>
            <a:r>
              <a:rPr dirty="0"/>
              <a:t> </a:t>
            </a:r>
            <a:r>
              <a:rPr dirty="0" err="1"/>
              <a:t>Bölümü</a:t>
            </a:r>
            <a:endParaRPr dirty="0"/>
          </a:p>
          <a:p>
            <a:pPr defTabSz="432308">
              <a:defRPr sz="2960"/>
            </a:pPr>
            <a:r>
              <a:rPr dirty="0"/>
              <a:t>2020 </a:t>
            </a:r>
            <a:r>
              <a:rPr dirty="0" err="1"/>
              <a:t>Bahar</a:t>
            </a:r>
            <a:r>
              <a:rPr dirty="0"/>
              <a:t> </a:t>
            </a:r>
            <a:r>
              <a:rPr dirty="0" err="1"/>
              <a:t>Dönemi</a:t>
            </a:r>
            <a:endParaRPr dirty="0"/>
          </a:p>
          <a:p>
            <a:pPr defTabSz="432308">
              <a:defRPr sz="2960"/>
            </a:pPr>
            <a:r>
              <a:rPr dirty="0" err="1"/>
              <a:t>Doç.Dr</a:t>
            </a:r>
            <a:r>
              <a:rPr dirty="0"/>
              <a:t>. </a:t>
            </a:r>
            <a:r>
              <a:rPr dirty="0" err="1"/>
              <a:t>Nuran</a:t>
            </a:r>
            <a:r>
              <a:rPr dirty="0"/>
              <a:t> </a:t>
            </a:r>
            <a:r>
              <a:rPr dirty="0" err="1"/>
              <a:t>Savaşkan</a:t>
            </a:r>
            <a:r>
              <a:rPr dirty="0"/>
              <a:t> </a:t>
            </a:r>
            <a:r>
              <a:rPr dirty="0" err="1"/>
              <a:t>Akdoğan</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3470D6D-1ED9-9347-B610-B7B382182719}"/>
              </a:ext>
            </a:extLst>
          </p:cNvPr>
          <p:cNvSpPr>
            <a:spLocks noGrp="1"/>
          </p:cNvSpPr>
          <p:nvPr>
            <p:ph type="body" idx="1"/>
          </p:nvPr>
        </p:nvSpPr>
        <p:spPr>
          <a:xfrm>
            <a:off x="480604" y="1025677"/>
            <a:ext cx="12030892" cy="7354388"/>
          </a:xfrm>
        </p:spPr>
        <p:txBody>
          <a:bodyPr>
            <a:normAutofit fontScale="77500" lnSpcReduction="20000"/>
          </a:bodyPr>
          <a:lstStyle/>
          <a:p>
            <a:pPr lvl="2"/>
            <a:r>
              <a:rPr lang="tr-TR" sz="3900" b="1" i="1" dirty="0"/>
              <a:t>Alt yapı – Üst yapı</a:t>
            </a:r>
          </a:p>
          <a:p>
            <a:pPr lvl="2"/>
            <a:r>
              <a:rPr lang="tr-TR" dirty="0"/>
              <a:t>Toplumu anlamak: basitten karmaşığa, parçadan bütüne giden metodolojik bir araç, </a:t>
            </a:r>
            <a:r>
              <a:rPr lang="tr-TR" dirty="0" err="1"/>
              <a:t>totallik</a:t>
            </a:r>
            <a:r>
              <a:rPr lang="tr-TR" dirty="0"/>
              <a:t> kategorisi</a:t>
            </a:r>
          </a:p>
          <a:p>
            <a:pPr lvl="2"/>
            <a:r>
              <a:rPr lang="tr-TR" dirty="0"/>
              <a:t>Meta, kapitalizm içinde çelişkiler taşır. </a:t>
            </a:r>
          </a:p>
          <a:p>
            <a:pPr lvl="2"/>
            <a:r>
              <a:rPr lang="tr-TR" dirty="0"/>
              <a:t>Meta, kapitalizm ile ekonomik, politik ve toplumsal bir sistem olarak ilintili</a:t>
            </a:r>
          </a:p>
          <a:p>
            <a:pPr lvl="2"/>
            <a:r>
              <a:rPr lang="tr-TR" dirty="0"/>
              <a:t>Olgular, bütünle zorunlu bir ilişki içinde </a:t>
            </a:r>
            <a:r>
              <a:rPr lang="tr-TR" dirty="0" err="1"/>
              <a:t>varolur</a:t>
            </a:r>
            <a:r>
              <a:rPr lang="tr-TR" dirty="0"/>
              <a:t>; toplumların üretim ilişkileri bir bütündür</a:t>
            </a:r>
          </a:p>
          <a:p>
            <a:pPr lvl="2"/>
            <a:r>
              <a:rPr lang="tr-TR" dirty="0"/>
              <a:t>Toplumsal yapı; gerçek temeller (teknoloji, insan dahil) ekonomik temel ile üstyapı (kültür, ideoloji, politika ve kurumlar)</a:t>
            </a:r>
          </a:p>
          <a:p>
            <a:pPr lvl="2"/>
            <a:r>
              <a:rPr lang="tr-TR" dirty="0"/>
              <a:t>Kapitalizm, somuttan soyuta incelenmiştir; sermaye-emek çelişkisi ve onun içsel yapısı</a:t>
            </a:r>
          </a:p>
        </p:txBody>
      </p:sp>
      <p:sp>
        <p:nvSpPr>
          <p:cNvPr id="4" name="Slayt Numarası Yer Tutucusu 3">
            <a:extLst>
              <a:ext uri="{FF2B5EF4-FFF2-40B4-BE49-F238E27FC236}">
                <a16:creationId xmlns:a16="http://schemas.microsoft.com/office/drawing/2014/main" id="{4EA1116F-B382-794F-B072-68FEFBEDD30F}"/>
              </a:ext>
            </a:extLst>
          </p:cNvPr>
          <p:cNvSpPr>
            <a:spLocks noGrp="1"/>
          </p:cNvSpPr>
          <p:nvPr>
            <p:ph type="sldNum" sz="quarter" idx="2"/>
          </p:nvPr>
        </p:nvSpPr>
        <p:spPr/>
        <p:txBody>
          <a:bodyPr/>
          <a:lstStyle/>
          <a:p>
            <a:fld id="{86CB4B4D-7CA3-9044-876B-883B54F8677D}" type="slidenum">
              <a:rPr lang="tr-TR" smtClean="0"/>
              <a:t>10</a:t>
            </a:fld>
            <a:endParaRPr lang="tr-TR"/>
          </a:p>
        </p:txBody>
      </p:sp>
    </p:spTree>
    <p:extLst>
      <p:ext uri="{BB962C8B-B14F-4D97-AF65-F5344CB8AC3E}">
        <p14:creationId xmlns:p14="http://schemas.microsoft.com/office/powerpoint/2010/main" val="6970494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B3388D-807D-0B4F-9301-7C582FFD8DE6}"/>
              </a:ext>
            </a:extLst>
          </p:cNvPr>
          <p:cNvSpPr>
            <a:spLocks noGrp="1"/>
          </p:cNvSpPr>
          <p:nvPr>
            <p:ph type="title"/>
          </p:nvPr>
        </p:nvSpPr>
        <p:spPr>
          <a:xfrm>
            <a:off x="1180237" y="254000"/>
            <a:ext cx="10244909" cy="1039223"/>
          </a:xfrm>
        </p:spPr>
        <p:txBody>
          <a:bodyPr>
            <a:normAutofit/>
          </a:bodyPr>
          <a:lstStyle/>
          <a:p>
            <a:r>
              <a:rPr lang="tr-TR" sz="3600" dirty="0"/>
              <a:t>Sınıf – Sınıf Bilinci</a:t>
            </a:r>
          </a:p>
        </p:txBody>
      </p:sp>
      <p:sp>
        <p:nvSpPr>
          <p:cNvPr id="3" name="Metin Yer Tutucusu 2">
            <a:extLst>
              <a:ext uri="{FF2B5EF4-FFF2-40B4-BE49-F238E27FC236}">
                <a16:creationId xmlns:a16="http://schemas.microsoft.com/office/drawing/2014/main" id="{D5F99B30-DD1C-FC47-BF49-91B0BB5DD0D8}"/>
              </a:ext>
            </a:extLst>
          </p:cNvPr>
          <p:cNvSpPr>
            <a:spLocks noGrp="1"/>
          </p:cNvSpPr>
          <p:nvPr>
            <p:ph type="body" idx="1"/>
          </p:nvPr>
        </p:nvSpPr>
        <p:spPr>
          <a:xfrm>
            <a:off x="787400" y="1489165"/>
            <a:ext cx="11465560" cy="7642133"/>
          </a:xfrm>
        </p:spPr>
        <p:txBody>
          <a:bodyPr>
            <a:normAutofit fontScale="70000" lnSpcReduction="20000"/>
          </a:bodyPr>
          <a:lstStyle/>
          <a:p>
            <a:pPr>
              <a:spcBef>
                <a:spcPts val="0"/>
              </a:spcBef>
              <a:buFont typeface="Arial" panose="020B0604020202020204" pitchFamily="34" charset="0"/>
              <a:buChar char="•"/>
            </a:pPr>
            <a:r>
              <a:rPr lang="tr-TR" dirty="0"/>
              <a:t>1850’lerde toplumsal-tarihsel incelemelerde üretim tarzı, toplumsal yapı, sınıf oluşumu ve toplumsal çatışma ile ideolojinin temel belirleyicisi</a:t>
            </a:r>
          </a:p>
          <a:p>
            <a:pPr>
              <a:spcBef>
                <a:spcPts val="0"/>
              </a:spcBef>
              <a:buFont typeface="Arial" panose="020B0604020202020204" pitchFamily="34" charset="0"/>
              <a:buChar char="•"/>
            </a:pPr>
            <a:endParaRPr lang="tr-TR" dirty="0"/>
          </a:p>
          <a:p>
            <a:pPr>
              <a:spcBef>
                <a:spcPts val="0"/>
              </a:spcBef>
              <a:buFont typeface="Arial" panose="020B0604020202020204" pitchFamily="34" charset="0"/>
              <a:buChar char="•"/>
            </a:pPr>
            <a:r>
              <a:rPr lang="tr-TR" dirty="0"/>
              <a:t>Kapitalizm içinde sınıf oluşumu ve yapısı karmaşıktır</a:t>
            </a:r>
          </a:p>
          <a:p>
            <a:pPr marL="393700" lvl="1" indent="0">
              <a:spcBef>
                <a:spcPts val="0"/>
              </a:spcBef>
              <a:buNone/>
            </a:pPr>
            <a:endParaRPr lang="tr-TR" dirty="0"/>
          </a:p>
          <a:p>
            <a:pPr>
              <a:spcBef>
                <a:spcPts val="0"/>
              </a:spcBef>
              <a:buFont typeface="Arial" panose="020B0604020202020204" pitchFamily="34" charset="0"/>
              <a:buChar char="•"/>
            </a:pPr>
            <a:r>
              <a:rPr lang="tr-TR" dirty="0"/>
              <a:t>Polemik yazılarında, sınıf güçlerinin kutuplaşması; iki büyük sınıf, Burjuvazi ve Proletarya</a:t>
            </a:r>
          </a:p>
          <a:p>
            <a:pPr>
              <a:spcBef>
                <a:spcPts val="0"/>
              </a:spcBef>
              <a:buFont typeface="Arial" panose="020B0604020202020204" pitchFamily="34" charset="0"/>
              <a:buChar char="•"/>
            </a:pPr>
            <a:endParaRPr lang="tr-TR" dirty="0"/>
          </a:p>
          <a:p>
            <a:pPr>
              <a:spcBef>
                <a:spcPts val="0"/>
              </a:spcBef>
              <a:buFont typeface="Arial" panose="020B0604020202020204" pitchFamily="34" charset="0"/>
              <a:buChar char="•"/>
            </a:pPr>
            <a:r>
              <a:rPr lang="tr-TR" dirty="0"/>
              <a:t>Orta sınıflar ile çoğul kategori: </a:t>
            </a:r>
            <a:r>
              <a:rPr lang="tr-TR" i="1" dirty="0"/>
              <a:t>kapitalizmin temel eğiliminin, kendiliğinden sınıf kutuplaşmasına doğru ilerlemek değil, orta sınıfların, özellikle de profesyonel gruplar gibi önemli "toplumsal </a:t>
            </a:r>
            <a:r>
              <a:rPr lang="tr-TR" i="1" dirty="0" err="1"/>
              <a:t>işlevler'i</a:t>
            </a:r>
            <a:r>
              <a:rPr lang="tr-TR" i="1" dirty="0"/>
              <a:t> yerine getirenlerin çoğalması </a:t>
            </a:r>
            <a:r>
              <a:rPr lang="tr-TR" i="1" dirty="0" err="1"/>
              <a:t>yönünde</a:t>
            </a:r>
            <a:r>
              <a:rPr lang="tr-TR" i="1" dirty="0"/>
              <a:t> …, </a:t>
            </a:r>
            <a:r>
              <a:rPr lang="tr-TR" i="1" dirty="0" err="1"/>
              <a:t>çünku</a:t>
            </a:r>
            <a:r>
              <a:rPr lang="tr-TR" i="1" dirty="0"/>
              <a:t>̈ bu kesimlerin burjuva toplumunun varlığının </a:t>
            </a:r>
            <a:r>
              <a:rPr lang="tr-TR" i="1" dirty="0" err="1"/>
              <a:t>sürdürülmesinde</a:t>
            </a:r>
            <a:r>
              <a:rPr lang="tr-TR" i="1" dirty="0"/>
              <a:t> ciddi roller </a:t>
            </a:r>
            <a:r>
              <a:rPr lang="tr-TR" i="1" dirty="0" err="1"/>
              <a:t>üstlenirler</a:t>
            </a:r>
            <a:r>
              <a:rPr lang="tr-TR" i="1" dirty="0"/>
              <a:t>…</a:t>
            </a:r>
          </a:p>
          <a:p>
            <a:pPr>
              <a:spcBef>
                <a:spcPts val="0"/>
              </a:spcBef>
              <a:buFont typeface="Arial" panose="020B0604020202020204" pitchFamily="34" charset="0"/>
              <a:buChar char="•"/>
            </a:pPr>
            <a:endParaRPr lang="tr-TR" i="1" dirty="0"/>
          </a:p>
          <a:p>
            <a:pPr>
              <a:spcBef>
                <a:spcPts val="0"/>
              </a:spcBef>
              <a:buFont typeface="Arial" panose="020B0604020202020204" pitchFamily="34" charset="0"/>
              <a:buChar char="•"/>
            </a:pPr>
            <a:r>
              <a:rPr lang="tr-TR" dirty="0"/>
              <a:t>Metodoloji: </a:t>
            </a:r>
          </a:p>
          <a:p>
            <a:pPr lvl="1">
              <a:spcBef>
                <a:spcPts val="0"/>
              </a:spcBef>
              <a:buFont typeface="Arial" panose="020B0604020202020204" pitchFamily="34" charset="0"/>
              <a:buChar char="•"/>
            </a:pPr>
            <a:r>
              <a:rPr lang="tr-TR" dirty="0"/>
              <a:t>Saf biçimiyle kapitalimin eğilimi; her türlü emeği ücretli emeğe dönüştürmek</a:t>
            </a:r>
          </a:p>
          <a:p>
            <a:pPr lvl="1">
              <a:spcBef>
                <a:spcPts val="0"/>
              </a:spcBef>
              <a:buFont typeface="Arial" panose="020B0604020202020204" pitchFamily="34" charset="0"/>
              <a:buChar char="•"/>
            </a:pPr>
            <a:r>
              <a:rPr lang="tr-TR" dirty="0"/>
              <a:t>Gerçeklikte kapitalizm; sınıflar ve </a:t>
            </a:r>
            <a:r>
              <a:rPr lang="tr-TR" dirty="0" err="1"/>
              <a:t>sınıflararası</a:t>
            </a:r>
            <a:r>
              <a:rPr lang="tr-TR" dirty="0"/>
              <a:t> ilişkilerden oluşan karmaşık yapı </a:t>
            </a:r>
          </a:p>
          <a:p>
            <a:pPr>
              <a:spcBef>
                <a:spcPts val="0"/>
              </a:spcBef>
              <a:buFont typeface="Arial" panose="020B0604020202020204" pitchFamily="34" charset="0"/>
              <a:buChar char="•"/>
            </a:pPr>
            <a:r>
              <a:rPr lang="tr-TR" dirty="0"/>
              <a:t>Egemen sınıf ve işçi sınıfı homojen değildir. </a:t>
            </a:r>
          </a:p>
          <a:p>
            <a:pPr>
              <a:spcBef>
                <a:spcPts val="0"/>
              </a:spcBef>
              <a:buFont typeface="Arial" panose="020B0604020202020204" pitchFamily="34" charset="0"/>
              <a:buChar char="•"/>
            </a:pPr>
            <a:r>
              <a:rPr lang="tr-TR" i="1" dirty="0"/>
              <a:t>Bir sınıf, ancak kendi çıkarlarının bilincinde olduğu ve kendi kurumları aracılığıyla bu çıkarlarının peşine </a:t>
            </a:r>
            <a:r>
              <a:rPr lang="tr-TR" i="1" dirty="0" err="1"/>
              <a:t>düştüğu</a:t>
            </a:r>
            <a:r>
              <a:rPr lang="tr-TR" i="1" dirty="0"/>
              <a:t>̈ zaman bir sınıf olur</a:t>
            </a:r>
          </a:p>
          <a:p>
            <a:pPr lvl="1">
              <a:spcBef>
                <a:spcPts val="0"/>
              </a:spcBef>
              <a:buFont typeface="Arial" panose="020B0604020202020204" pitchFamily="34" charset="0"/>
              <a:buChar char="•"/>
            </a:pPr>
            <a:r>
              <a:rPr lang="tr-TR" dirty="0"/>
              <a:t>İşçi sınıfı, sınıfsal eylem adına örgütlendiği zaman bir sınıftır.</a:t>
            </a:r>
          </a:p>
          <a:p>
            <a:pPr lvl="2">
              <a:spcBef>
                <a:spcPts val="0"/>
              </a:spcBef>
              <a:buFont typeface="Arial" panose="020B0604020202020204" pitchFamily="34" charset="0"/>
              <a:buChar char="•"/>
            </a:pPr>
            <a:r>
              <a:rPr lang="tr-TR" dirty="0"/>
              <a:t>Sayıca çokluk, örgütlenme ve bilgi ile</a:t>
            </a:r>
          </a:p>
        </p:txBody>
      </p:sp>
      <p:sp>
        <p:nvSpPr>
          <p:cNvPr id="4" name="Slayt Numarası Yer Tutucusu 3">
            <a:extLst>
              <a:ext uri="{FF2B5EF4-FFF2-40B4-BE49-F238E27FC236}">
                <a16:creationId xmlns:a16="http://schemas.microsoft.com/office/drawing/2014/main" id="{0F480E5C-B51B-E845-9E93-B5996EEF2224}"/>
              </a:ext>
            </a:extLst>
          </p:cNvPr>
          <p:cNvSpPr>
            <a:spLocks noGrp="1"/>
          </p:cNvSpPr>
          <p:nvPr>
            <p:ph type="sldNum" sz="quarter" idx="2"/>
          </p:nvPr>
        </p:nvSpPr>
        <p:spPr/>
        <p:txBody>
          <a:bodyPr/>
          <a:lstStyle/>
          <a:p>
            <a:fld id="{86CB4B4D-7CA3-9044-876B-883B54F8677D}" type="slidenum">
              <a:rPr lang="tr-TR" smtClean="0"/>
              <a:t>11</a:t>
            </a:fld>
            <a:endParaRPr lang="tr-TR"/>
          </a:p>
        </p:txBody>
      </p:sp>
    </p:spTree>
    <p:extLst>
      <p:ext uri="{BB962C8B-B14F-4D97-AF65-F5344CB8AC3E}">
        <p14:creationId xmlns:p14="http://schemas.microsoft.com/office/powerpoint/2010/main" val="30539006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3F77E3-B3D8-4D47-993E-E90F445E7DDE}"/>
              </a:ext>
            </a:extLst>
          </p:cNvPr>
          <p:cNvSpPr>
            <a:spLocks noGrp="1"/>
          </p:cNvSpPr>
          <p:nvPr>
            <p:ph type="title"/>
          </p:nvPr>
        </p:nvSpPr>
        <p:spPr>
          <a:xfrm>
            <a:off x="787400" y="254000"/>
            <a:ext cx="11430000" cy="1313543"/>
          </a:xfrm>
        </p:spPr>
        <p:txBody>
          <a:bodyPr>
            <a:normAutofit/>
          </a:bodyPr>
          <a:lstStyle/>
          <a:p>
            <a:r>
              <a:rPr lang="tr-TR" sz="4400" dirty="0"/>
              <a:t>Tarihsel Determinizm</a:t>
            </a:r>
          </a:p>
        </p:txBody>
      </p:sp>
      <p:sp>
        <p:nvSpPr>
          <p:cNvPr id="3" name="Metin Yer Tutucusu 2">
            <a:extLst>
              <a:ext uri="{FF2B5EF4-FFF2-40B4-BE49-F238E27FC236}">
                <a16:creationId xmlns:a16="http://schemas.microsoft.com/office/drawing/2014/main" id="{8072991C-0957-9D4F-BCE2-9886B6993BC2}"/>
              </a:ext>
            </a:extLst>
          </p:cNvPr>
          <p:cNvSpPr>
            <a:spLocks noGrp="1"/>
          </p:cNvSpPr>
          <p:nvPr>
            <p:ph type="body" idx="1"/>
          </p:nvPr>
        </p:nvSpPr>
        <p:spPr>
          <a:xfrm>
            <a:off x="313509" y="1410789"/>
            <a:ext cx="12331337" cy="7889965"/>
          </a:xfrm>
        </p:spPr>
        <p:txBody>
          <a:bodyPr>
            <a:normAutofit fontScale="70000" lnSpcReduction="20000"/>
          </a:bodyPr>
          <a:lstStyle/>
          <a:p>
            <a:pPr>
              <a:spcBef>
                <a:spcPts val="0"/>
              </a:spcBef>
              <a:buFont typeface="Arial" panose="020B0604020202020204" pitchFamily="34" charset="0"/>
              <a:buChar char="•"/>
            </a:pPr>
            <a:r>
              <a:rPr lang="tr-TR" b="1" i="1" dirty="0"/>
              <a:t>Kapitalist toplum</a:t>
            </a:r>
            <a:r>
              <a:rPr lang="tr-TR" dirty="0"/>
              <a:t> </a:t>
            </a:r>
            <a:r>
              <a:rPr lang="tr-TR" i="1" dirty="0"/>
              <a:t>bir sistem olarak, özel ellerdeki ekonomik </a:t>
            </a:r>
            <a:r>
              <a:rPr lang="tr-TR" i="1" dirty="0" err="1"/>
              <a:t>güçler</a:t>
            </a:r>
            <a:r>
              <a:rPr lang="tr-TR" i="1" dirty="0"/>
              <a:t> ile </a:t>
            </a:r>
            <a:r>
              <a:rPr lang="tr-TR" i="1" dirty="0" err="1"/>
              <a:t>kollektif</a:t>
            </a:r>
            <a:r>
              <a:rPr lang="tr-TR" i="1" dirty="0"/>
              <a:t>, toplumsal </a:t>
            </a:r>
            <a:r>
              <a:rPr lang="tr-TR" i="1" dirty="0" err="1"/>
              <a:t>üretim</a:t>
            </a:r>
            <a:r>
              <a:rPr lang="tr-TR" i="1" dirty="0"/>
              <a:t> ilişkileri arasında doğan çelişkilerin  ve </a:t>
            </a:r>
            <a:r>
              <a:rPr lang="tr-TR" i="1" dirty="0" err="1"/>
              <a:t>üretim</a:t>
            </a:r>
            <a:r>
              <a:rPr lang="tr-TR" i="1" dirty="0"/>
              <a:t> tarzının egemen olduğu </a:t>
            </a:r>
            <a:r>
              <a:rPr lang="tr-TR" i="1" dirty="0" err="1"/>
              <a:t>bütünsel</a:t>
            </a:r>
            <a:r>
              <a:rPr lang="tr-TR" i="1" dirty="0"/>
              <a:t> bir yapı</a:t>
            </a:r>
            <a:r>
              <a:rPr lang="tr-TR" dirty="0"/>
              <a:t>.</a:t>
            </a:r>
          </a:p>
          <a:p>
            <a:pPr>
              <a:spcBef>
                <a:spcPts val="0"/>
              </a:spcBef>
              <a:buFont typeface="Arial" panose="020B0604020202020204" pitchFamily="34" charset="0"/>
              <a:buChar char="•"/>
            </a:pPr>
            <a:endParaRPr lang="tr-TR" dirty="0"/>
          </a:p>
          <a:p>
            <a:pPr>
              <a:spcBef>
                <a:spcPts val="0"/>
              </a:spcBef>
              <a:buFont typeface="Arial" panose="020B0604020202020204" pitchFamily="34" charset="0"/>
              <a:buChar char="•"/>
            </a:pPr>
            <a:r>
              <a:rPr lang="tr-TR" i="1" dirty="0"/>
              <a:t>Toplumsal gelişme "temel"/"</a:t>
            </a:r>
            <a:r>
              <a:rPr lang="tr-TR" i="1" dirty="0" err="1"/>
              <a:t>üstyapı</a:t>
            </a:r>
            <a:r>
              <a:rPr lang="tr-TR" i="1" dirty="0"/>
              <a:t>” modelindeki içsel çelişkilere bağlı </a:t>
            </a:r>
          </a:p>
          <a:p>
            <a:pPr>
              <a:spcBef>
                <a:spcPts val="0"/>
              </a:spcBef>
              <a:buFont typeface="Arial" panose="020B0604020202020204" pitchFamily="34" charset="0"/>
              <a:buChar char="•"/>
            </a:pPr>
            <a:endParaRPr lang="tr-TR" i="1" dirty="0"/>
          </a:p>
          <a:p>
            <a:pPr>
              <a:spcBef>
                <a:spcPts val="0"/>
              </a:spcBef>
              <a:buFont typeface="Arial" panose="020B0604020202020204" pitchFamily="34" charset="0"/>
              <a:buChar char="•"/>
            </a:pPr>
            <a:r>
              <a:rPr lang="tr-TR" dirty="0"/>
              <a:t>Değişim analizi, emek-sermaye ilişkisini kapitalist toplumsal formasyonun gelişmesini ve biçimini çerçeveleyen başat unsur görerek, “</a:t>
            </a:r>
            <a:r>
              <a:rPr lang="tr-TR" dirty="0" err="1"/>
              <a:t>üstyapı"nın</a:t>
            </a:r>
            <a:r>
              <a:rPr lang="tr-TR" dirty="0"/>
              <a:t> etkin olması ihtimalini ortadan kaldırmaktadır.</a:t>
            </a:r>
          </a:p>
          <a:p>
            <a:pPr>
              <a:spcBef>
                <a:spcPts val="0"/>
              </a:spcBef>
              <a:buFont typeface="Arial" panose="020B0604020202020204" pitchFamily="34" charset="0"/>
              <a:buChar char="•"/>
            </a:pPr>
            <a:endParaRPr lang="tr-TR" dirty="0"/>
          </a:p>
          <a:p>
            <a:pPr>
              <a:spcBef>
                <a:spcPts val="0"/>
              </a:spcBef>
              <a:buFont typeface="Arial" panose="020B0604020202020204" pitchFamily="34" charset="0"/>
              <a:buChar char="•"/>
            </a:pPr>
            <a:r>
              <a:rPr lang="tr-TR" dirty="0"/>
              <a:t>Sermaye-emek ilişkisi en basit biçimine indirgenmekte; standart işçiler - acımasız kapitalistler</a:t>
            </a:r>
          </a:p>
          <a:p>
            <a:pPr>
              <a:spcBef>
                <a:spcPts val="0"/>
              </a:spcBef>
              <a:buFont typeface="Arial" panose="020B0604020202020204" pitchFamily="34" charset="0"/>
              <a:buChar char="•"/>
            </a:pPr>
            <a:endParaRPr lang="tr-TR" dirty="0"/>
          </a:p>
          <a:p>
            <a:pPr>
              <a:spcBef>
                <a:spcPts val="0"/>
              </a:spcBef>
              <a:buFont typeface="Arial" panose="020B0604020202020204" pitchFamily="34" charset="0"/>
              <a:buChar char="•"/>
            </a:pPr>
            <a:r>
              <a:rPr lang="tr-TR" dirty="0"/>
              <a:t>Ancak, toplumsal değişim, insanlığı pasif bir seyirci durumuna düşüren mekanik bir araç değildir</a:t>
            </a:r>
          </a:p>
          <a:p>
            <a:pPr>
              <a:spcBef>
                <a:spcPts val="0"/>
              </a:spcBef>
              <a:buFont typeface="Arial" panose="020B0604020202020204" pitchFamily="34" charset="0"/>
              <a:buChar char="•"/>
            </a:pPr>
            <a:endParaRPr lang="tr-TR" dirty="0"/>
          </a:p>
          <a:p>
            <a:pPr>
              <a:spcBef>
                <a:spcPts val="0"/>
              </a:spcBef>
              <a:buFont typeface="Arial" panose="020B0604020202020204" pitchFamily="34" charset="0"/>
              <a:buChar char="•"/>
            </a:pPr>
            <a:r>
              <a:rPr lang="tr-TR" i="1" dirty="0"/>
              <a:t>İnsanlığın yalıtılmış bireyler, tek tek iradeler olarak değil, toplumsal grup ve sınıfların </a:t>
            </a:r>
            <a:r>
              <a:rPr lang="tr-TR" i="1" dirty="0" err="1"/>
              <a:t>üyeleri</a:t>
            </a:r>
            <a:r>
              <a:rPr lang="tr-TR" i="1" dirty="0"/>
              <a:t> olarak kendini </a:t>
            </a:r>
            <a:r>
              <a:rPr lang="tr-TR" i="1" dirty="0" err="1"/>
              <a:t>dönüştürdükçe</a:t>
            </a:r>
            <a:r>
              <a:rPr lang="tr-TR" i="1" dirty="0"/>
              <a:t> dışsal </a:t>
            </a:r>
            <a:r>
              <a:rPr lang="tr-TR" i="1" dirty="0" err="1"/>
              <a:t>dünyayı</a:t>
            </a:r>
            <a:r>
              <a:rPr lang="tr-TR" i="1" dirty="0"/>
              <a:t> da </a:t>
            </a:r>
            <a:r>
              <a:rPr lang="tr-TR" i="1" dirty="0" err="1"/>
              <a:t>dönüştüren</a:t>
            </a:r>
            <a:r>
              <a:rPr lang="tr-TR" i="1" dirty="0"/>
              <a:t>, toplumsal </a:t>
            </a:r>
            <a:r>
              <a:rPr lang="tr-TR" i="1" dirty="0" err="1"/>
              <a:t>dünyanın</a:t>
            </a:r>
            <a:r>
              <a:rPr lang="tr-TR" i="1" dirty="0"/>
              <a:t> aktif </a:t>
            </a:r>
            <a:r>
              <a:rPr lang="tr-TR" i="1" dirty="0" err="1"/>
              <a:t>üreticisi</a:t>
            </a:r>
            <a:r>
              <a:rPr lang="tr-TR" i="1" dirty="0"/>
              <a:t> olduğunu belirtmektedir</a:t>
            </a:r>
            <a:r>
              <a:rPr lang="tr-TR" dirty="0"/>
              <a:t> </a:t>
            </a:r>
          </a:p>
          <a:p>
            <a:pPr>
              <a:spcBef>
                <a:spcPts val="0"/>
              </a:spcBef>
              <a:buFont typeface="Arial" panose="020B0604020202020204" pitchFamily="34" charset="0"/>
              <a:buChar char="•"/>
            </a:pPr>
            <a:endParaRPr lang="tr-TR" dirty="0"/>
          </a:p>
          <a:p>
            <a:pPr>
              <a:spcBef>
                <a:spcPts val="0"/>
              </a:spcBef>
              <a:buFont typeface="Arial" panose="020B0604020202020204" pitchFamily="34" charset="0"/>
              <a:buChar char="•"/>
            </a:pPr>
            <a:r>
              <a:rPr lang="tr-TR" dirty="0" err="1"/>
              <a:t>Marx'a</a:t>
            </a:r>
            <a:r>
              <a:rPr lang="tr-TR" dirty="0"/>
              <a:t> göre, </a:t>
            </a:r>
            <a:r>
              <a:rPr lang="tr-TR" i="1" dirty="0"/>
              <a:t>kapitalizmin temelinde yatan eğilim, aktif bireyleri pasif nesnelere </a:t>
            </a:r>
            <a:r>
              <a:rPr lang="tr-TR" i="1" dirty="0" err="1"/>
              <a:t>dönüştüren</a:t>
            </a:r>
            <a:r>
              <a:rPr lang="tr-TR" i="1" dirty="0"/>
              <a:t>, yaratıcı özerkliği her anlamda ortadan kaldıran, dışsal, kısıtlayıcı bir veri olarak yaşanıp </a:t>
            </a:r>
            <a:r>
              <a:rPr lang="tr-TR" i="1" dirty="0" err="1"/>
              <a:t>kavranılan</a:t>
            </a:r>
            <a:r>
              <a:rPr lang="tr-TR" i="1" dirty="0"/>
              <a:t> bir toplumsal </a:t>
            </a:r>
            <a:r>
              <a:rPr lang="tr-TR" i="1" dirty="0" err="1"/>
              <a:t>dünyayı</a:t>
            </a:r>
            <a:r>
              <a:rPr lang="tr-TR" i="1" dirty="0"/>
              <a:t> </a:t>
            </a:r>
            <a:r>
              <a:rPr lang="tr-TR" i="1" dirty="0" err="1"/>
              <a:t>üreten</a:t>
            </a:r>
            <a:r>
              <a:rPr lang="tr-TR" i="1" dirty="0"/>
              <a:t> bir sistem olmasıdır.</a:t>
            </a:r>
            <a:r>
              <a:rPr lang="tr-TR" dirty="0"/>
              <a:t> </a:t>
            </a:r>
          </a:p>
          <a:p>
            <a:pPr>
              <a:spcBef>
                <a:spcPts val="0"/>
              </a:spcBef>
              <a:buFont typeface="Arial" panose="020B0604020202020204" pitchFamily="34" charset="0"/>
              <a:buChar char="•"/>
            </a:pPr>
            <a:endParaRPr lang="tr-TR" dirty="0"/>
          </a:p>
          <a:p>
            <a:pPr>
              <a:spcBef>
                <a:spcPts val="0"/>
              </a:spcBef>
              <a:buFont typeface="Arial" panose="020B0604020202020204" pitchFamily="34" charset="0"/>
              <a:buChar char="•"/>
            </a:pPr>
            <a:r>
              <a:rPr lang="tr-TR" dirty="0"/>
              <a:t>Toplumsal gelişme, insan eyleminin maksat dışı sonuçlarından çıkmıştır </a:t>
            </a:r>
          </a:p>
          <a:p>
            <a:pPr>
              <a:spcBef>
                <a:spcPts val="0"/>
              </a:spcBef>
              <a:buFont typeface="Arial" panose="020B0604020202020204" pitchFamily="34" charset="0"/>
              <a:buChar char="•"/>
            </a:pPr>
            <a:r>
              <a:rPr lang="tr-TR" dirty="0"/>
              <a:t> </a:t>
            </a:r>
          </a:p>
        </p:txBody>
      </p:sp>
      <p:sp>
        <p:nvSpPr>
          <p:cNvPr id="4" name="Slayt Numarası Yer Tutucusu 3">
            <a:extLst>
              <a:ext uri="{FF2B5EF4-FFF2-40B4-BE49-F238E27FC236}">
                <a16:creationId xmlns:a16="http://schemas.microsoft.com/office/drawing/2014/main" id="{EF809D80-5CD5-0248-A395-5B24C59836B3}"/>
              </a:ext>
            </a:extLst>
          </p:cNvPr>
          <p:cNvSpPr>
            <a:spLocks noGrp="1"/>
          </p:cNvSpPr>
          <p:nvPr>
            <p:ph type="sldNum" sz="quarter" idx="2"/>
          </p:nvPr>
        </p:nvSpPr>
        <p:spPr/>
        <p:txBody>
          <a:bodyPr/>
          <a:lstStyle/>
          <a:p>
            <a:fld id="{86CB4B4D-7CA3-9044-876B-883B54F8677D}" type="slidenum">
              <a:rPr lang="tr-TR" smtClean="0"/>
              <a:t>12</a:t>
            </a:fld>
            <a:endParaRPr lang="tr-TR"/>
          </a:p>
        </p:txBody>
      </p:sp>
    </p:spTree>
    <p:extLst>
      <p:ext uri="{BB962C8B-B14F-4D97-AF65-F5344CB8AC3E}">
        <p14:creationId xmlns:p14="http://schemas.microsoft.com/office/powerpoint/2010/main" val="20877777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304440FD-46A3-B244-A8EF-647C11BFA7BA}"/>
              </a:ext>
            </a:extLst>
          </p:cNvPr>
          <p:cNvSpPr>
            <a:spLocks noGrp="1"/>
          </p:cNvSpPr>
          <p:nvPr>
            <p:ph type="body" idx="1"/>
          </p:nvPr>
        </p:nvSpPr>
        <p:spPr>
          <a:xfrm>
            <a:off x="914400" y="1776549"/>
            <a:ext cx="11303000" cy="6707051"/>
          </a:xfrm>
        </p:spPr>
        <p:txBody>
          <a:bodyPr/>
          <a:lstStyle/>
          <a:p>
            <a:r>
              <a:rPr lang="tr-TR" dirty="0" err="1"/>
              <a:t>Antonio</a:t>
            </a:r>
            <a:r>
              <a:rPr lang="tr-TR" dirty="0"/>
              <a:t> </a:t>
            </a:r>
            <a:r>
              <a:rPr lang="tr-TR" dirty="0" err="1"/>
              <a:t>Gramsci</a:t>
            </a:r>
            <a:endParaRPr lang="tr-TR" dirty="0"/>
          </a:p>
          <a:p>
            <a:r>
              <a:rPr lang="tr-TR" dirty="0" err="1"/>
              <a:t>Georg</a:t>
            </a:r>
            <a:r>
              <a:rPr lang="tr-TR" dirty="0"/>
              <a:t> </a:t>
            </a:r>
            <a:r>
              <a:rPr lang="tr-TR" dirty="0" err="1"/>
              <a:t>Lukacs</a:t>
            </a:r>
            <a:endParaRPr lang="tr-TR" dirty="0"/>
          </a:p>
          <a:p>
            <a:r>
              <a:rPr lang="tr-TR" dirty="0"/>
              <a:t>Frankfurt Ekolü</a:t>
            </a:r>
          </a:p>
          <a:p>
            <a:r>
              <a:rPr lang="tr-TR" dirty="0"/>
              <a:t>Louis </a:t>
            </a:r>
            <a:r>
              <a:rPr lang="tr-TR" dirty="0" err="1"/>
              <a:t>Althusser</a:t>
            </a:r>
            <a:endParaRPr lang="tr-TR" dirty="0"/>
          </a:p>
          <a:p>
            <a:r>
              <a:rPr lang="tr-TR" dirty="0" err="1"/>
              <a:t>Nicos</a:t>
            </a:r>
            <a:r>
              <a:rPr lang="tr-TR" dirty="0"/>
              <a:t> </a:t>
            </a:r>
            <a:r>
              <a:rPr lang="tr-TR" dirty="0" err="1"/>
              <a:t>Poulantzas</a:t>
            </a:r>
            <a:endParaRPr lang="tr-TR" dirty="0"/>
          </a:p>
        </p:txBody>
      </p:sp>
      <p:sp>
        <p:nvSpPr>
          <p:cNvPr id="4" name="Slayt Numarası Yer Tutucusu 3">
            <a:extLst>
              <a:ext uri="{FF2B5EF4-FFF2-40B4-BE49-F238E27FC236}">
                <a16:creationId xmlns:a16="http://schemas.microsoft.com/office/drawing/2014/main" id="{7F882133-5713-5B45-BB09-99008F3FE7C5}"/>
              </a:ext>
            </a:extLst>
          </p:cNvPr>
          <p:cNvSpPr>
            <a:spLocks noGrp="1"/>
          </p:cNvSpPr>
          <p:nvPr>
            <p:ph type="sldNum" sz="quarter" idx="2"/>
          </p:nvPr>
        </p:nvSpPr>
        <p:spPr/>
        <p:txBody>
          <a:bodyPr/>
          <a:lstStyle/>
          <a:p>
            <a:fld id="{86CB4B4D-7CA3-9044-876B-883B54F8677D}" type="slidenum">
              <a:rPr lang="tr-TR" smtClean="0"/>
              <a:t>13</a:t>
            </a:fld>
            <a:endParaRPr lang="tr-TR"/>
          </a:p>
        </p:txBody>
      </p:sp>
    </p:spTree>
    <p:extLst>
      <p:ext uri="{BB962C8B-B14F-4D97-AF65-F5344CB8AC3E}">
        <p14:creationId xmlns:p14="http://schemas.microsoft.com/office/powerpoint/2010/main" val="7179399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ydınlanma Dönemi ve Sosyoloji"/>
          <p:cNvSpPr txBox="1">
            <a:spLocks noGrp="1"/>
          </p:cNvSpPr>
          <p:nvPr>
            <p:ph type="title"/>
          </p:nvPr>
        </p:nvSpPr>
        <p:spPr>
          <a:xfrm>
            <a:off x="922293" y="3226264"/>
            <a:ext cx="11414211" cy="4213655"/>
          </a:xfrm>
          <a:prstGeom prst="rect">
            <a:avLst/>
          </a:prstGeom>
        </p:spPr>
        <p:txBody>
          <a:bodyPr>
            <a:normAutofit fontScale="90000"/>
          </a:bodyPr>
          <a:lstStyle/>
          <a:p>
            <a:r>
              <a:rPr lang="tr-TR" dirty="0" err="1"/>
              <a:t>Marxizm</a:t>
            </a:r>
            <a:br>
              <a:rPr lang="tr-TR" dirty="0"/>
            </a:br>
            <a:r>
              <a:rPr lang="tr-TR" dirty="0"/>
              <a:t>Batı </a:t>
            </a:r>
            <a:r>
              <a:rPr lang="tr-TR" dirty="0" err="1"/>
              <a:t>Marxizmi</a:t>
            </a:r>
            <a:br>
              <a:rPr lang="tr-TR" dirty="0"/>
            </a:br>
            <a:r>
              <a:rPr lang="tr-TR" dirty="0"/>
              <a:t>Frankfurt Ekolü</a:t>
            </a:r>
            <a:br>
              <a:rPr lang="tr-TR" dirty="0"/>
            </a:br>
            <a:endParaRPr dirty="0"/>
          </a:p>
        </p:txBody>
      </p:sp>
      <p:sp>
        <p:nvSpPr>
          <p:cNvPr id="124" name="Metin"/>
          <p:cNvSpPr txBox="1"/>
          <p:nvPr/>
        </p:nvSpPr>
        <p:spPr>
          <a:xfrm>
            <a:off x="6200774" y="5137149"/>
            <a:ext cx="857251" cy="12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1pPr>
          </a:lstStyle>
          <a:p>
            <a:r>
              <a:rPr dirty="0"/>
              <a:t>   </a:t>
            </a:r>
          </a:p>
        </p:txBody>
      </p:sp>
      <p:sp>
        <p:nvSpPr>
          <p:cNvPr id="2" name="Slayt Numarası Yer Tutucusu 1">
            <a:extLst>
              <a:ext uri="{FF2B5EF4-FFF2-40B4-BE49-F238E27FC236}">
                <a16:creationId xmlns:a16="http://schemas.microsoft.com/office/drawing/2014/main" id="{9EA989A4-B2DC-1C4A-9CCC-43B3A75DD7EF}"/>
              </a:ext>
            </a:extLst>
          </p:cNvPr>
          <p:cNvSpPr>
            <a:spLocks noGrp="1"/>
          </p:cNvSpPr>
          <p:nvPr>
            <p:ph type="sldNum" sz="quarter" idx="2"/>
          </p:nvPr>
        </p:nvSpPr>
        <p:spPr/>
        <p:txBody>
          <a:bodyPr/>
          <a:lstStyle/>
          <a:p>
            <a:fld id="{86CB4B4D-7CA3-9044-876B-883B54F8677D}" type="slidenum">
              <a:rPr lang="tr-TR" smtClean="0"/>
              <a:t>2</a:t>
            </a:fld>
            <a:endParaRPr lang="tr-T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4AD54A0-2CA1-9940-9875-C0F42EC34D2D}"/>
              </a:ext>
            </a:extLst>
          </p:cNvPr>
          <p:cNvSpPr>
            <a:spLocks noGrp="1"/>
          </p:cNvSpPr>
          <p:nvPr>
            <p:ph type="body" idx="1"/>
          </p:nvPr>
        </p:nvSpPr>
        <p:spPr>
          <a:xfrm>
            <a:off x="1088027" y="1200731"/>
            <a:ext cx="10816046" cy="7838766"/>
          </a:xfrm>
        </p:spPr>
        <p:txBody>
          <a:bodyPr anchor="t">
            <a:normAutofit/>
          </a:bodyPr>
          <a:lstStyle/>
          <a:p>
            <a:pPr>
              <a:spcBef>
                <a:spcPts val="0"/>
              </a:spcBef>
              <a:buFont typeface="Arial" panose="020B0604020202020204" pitchFamily="34" charset="0"/>
              <a:buChar char="•"/>
            </a:pPr>
            <a:r>
              <a:rPr lang="tr-TR" dirty="0" err="1"/>
              <a:t>Comte</a:t>
            </a:r>
            <a:r>
              <a:rPr lang="tr-TR" dirty="0"/>
              <a:t> ve Saint </a:t>
            </a:r>
            <a:r>
              <a:rPr lang="tr-TR" dirty="0" err="1"/>
              <a:t>Simon</a:t>
            </a:r>
            <a:endParaRPr lang="tr-TR" dirty="0"/>
          </a:p>
          <a:p>
            <a:pPr>
              <a:spcBef>
                <a:spcPts val="0"/>
              </a:spcBef>
              <a:buFont typeface="Arial" panose="020B0604020202020204" pitchFamily="34" charset="0"/>
              <a:buChar char="•"/>
            </a:pPr>
            <a:r>
              <a:rPr lang="tr-TR" dirty="0"/>
              <a:t>Sosyalizm </a:t>
            </a:r>
            <a:r>
              <a:rPr lang="tr-TR" dirty="0">
                <a:solidFill>
                  <a:srgbClr val="FF0000"/>
                </a:solidFill>
              </a:rPr>
              <a:t>X</a:t>
            </a:r>
            <a:r>
              <a:rPr lang="tr-TR" dirty="0"/>
              <a:t> Liberalizm</a:t>
            </a:r>
          </a:p>
          <a:p>
            <a:pPr>
              <a:spcBef>
                <a:spcPts val="0"/>
              </a:spcBef>
              <a:buFont typeface="Arial" panose="020B0604020202020204" pitchFamily="34" charset="0"/>
              <a:buChar char="•"/>
            </a:pPr>
            <a:r>
              <a:rPr lang="tr-TR" dirty="0"/>
              <a:t>Ütopik Sosyalistler</a:t>
            </a:r>
          </a:p>
          <a:p>
            <a:pPr lvl="1">
              <a:spcBef>
                <a:spcPts val="0"/>
              </a:spcBef>
              <a:buFont typeface="Arial" panose="020B0604020202020204" pitchFamily="34" charset="0"/>
              <a:buChar char="•"/>
            </a:pPr>
            <a:r>
              <a:rPr lang="tr-TR" dirty="0"/>
              <a:t>Toplumsal değişim teorisi yok</a:t>
            </a:r>
          </a:p>
          <a:p>
            <a:pPr lvl="1">
              <a:spcBef>
                <a:spcPts val="0"/>
              </a:spcBef>
              <a:buFont typeface="Arial" panose="020B0604020202020204" pitchFamily="34" charset="0"/>
              <a:buChar char="•"/>
            </a:pPr>
            <a:r>
              <a:rPr lang="tr-TR" dirty="0"/>
              <a:t>Toplumu ekonomik örgütlenme ve toplum-siyasi sistem ilişkileri kapsamında kapsayamama</a:t>
            </a:r>
          </a:p>
          <a:p>
            <a:pPr lvl="1">
              <a:spcBef>
                <a:spcPts val="0"/>
              </a:spcBef>
              <a:buFont typeface="Arial" panose="020B0604020202020204" pitchFamily="34" charset="0"/>
              <a:buChar char="•"/>
            </a:pPr>
            <a:r>
              <a:rPr lang="tr-TR" dirty="0"/>
              <a:t>Sosyalizm insan doğasından gelen zorunluluklara bağlı</a:t>
            </a:r>
          </a:p>
          <a:p>
            <a:pPr>
              <a:spcBef>
                <a:spcPts val="0"/>
              </a:spcBef>
              <a:buFont typeface="Arial" panose="020B0604020202020204" pitchFamily="34" charset="0"/>
              <a:buChar char="•"/>
            </a:pPr>
            <a:r>
              <a:rPr lang="tr-TR" dirty="0" err="1"/>
              <a:t>Marxizm</a:t>
            </a:r>
            <a:r>
              <a:rPr lang="tr-TR" dirty="0"/>
              <a:t> </a:t>
            </a:r>
          </a:p>
          <a:p>
            <a:pPr lvl="1">
              <a:spcBef>
                <a:spcPts val="0"/>
              </a:spcBef>
              <a:buFont typeface="Arial" panose="020B0604020202020204" pitchFamily="34" charset="0"/>
              <a:buChar char="•"/>
            </a:pPr>
            <a:r>
              <a:rPr lang="tr-TR" dirty="0"/>
              <a:t>1840-1850’li yıllarda ekonomik faktörlerin toplumsal ve siyasal yapıların şekillenmesi </a:t>
            </a:r>
          </a:p>
          <a:p>
            <a:pPr lvl="1">
              <a:spcBef>
                <a:spcPts val="0"/>
              </a:spcBef>
              <a:buFont typeface="Arial" panose="020B0604020202020204" pitchFamily="34" charset="0"/>
              <a:buChar char="•"/>
            </a:pPr>
            <a:r>
              <a:rPr lang="tr-TR" dirty="0"/>
              <a:t>Toplumsal sınıflar arasındaki mücadele ile şekillenen tarihsel değişim teorisi</a:t>
            </a:r>
          </a:p>
          <a:p>
            <a:pPr>
              <a:spcBef>
                <a:spcPts val="0"/>
              </a:spcBef>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281E4FB4-3CDC-4D4A-98E9-FD73F271D281}"/>
              </a:ext>
            </a:extLst>
          </p:cNvPr>
          <p:cNvSpPr>
            <a:spLocks noGrp="1"/>
          </p:cNvSpPr>
          <p:nvPr>
            <p:ph type="sldNum" sz="quarter" idx="2"/>
          </p:nvPr>
        </p:nvSpPr>
        <p:spPr/>
        <p:txBody>
          <a:bodyPr/>
          <a:lstStyle/>
          <a:p>
            <a:fld id="{86CB4B4D-7CA3-9044-876B-883B54F8677D}" type="slidenum">
              <a:rPr lang="tr-TR" smtClean="0"/>
              <a:t>3</a:t>
            </a:fld>
            <a:endParaRPr lang="tr-TR"/>
          </a:p>
        </p:txBody>
      </p:sp>
    </p:spTree>
    <p:extLst>
      <p:ext uri="{BB962C8B-B14F-4D97-AF65-F5344CB8AC3E}">
        <p14:creationId xmlns:p14="http://schemas.microsoft.com/office/powerpoint/2010/main" val="13482227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553BC1F-A216-904A-8BDC-C7416CE99C2E}"/>
              </a:ext>
            </a:extLst>
          </p:cNvPr>
          <p:cNvSpPr>
            <a:spLocks noGrp="1"/>
          </p:cNvSpPr>
          <p:nvPr>
            <p:ph type="body" idx="1"/>
          </p:nvPr>
        </p:nvSpPr>
        <p:spPr>
          <a:xfrm>
            <a:off x="272202" y="666205"/>
            <a:ext cx="8114153" cy="8680994"/>
          </a:xfrm>
        </p:spPr>
        <p:txBody>
          <a:bodyPr anchor="t">
            <a:normAutofit lnSpcReduction="10000"/>
          </a:bodyPr>
          <a:lstStyle/>
          <a:p>
            <a:pPr marL="393700" lvl="1" indent="0" algn="just">
              <a:spcBef>
                <a:spcPts val="0"/>
              </a:spcBef>
              <a:buNone/>
            </a:pPr>
            <a:r>
              <a:rPr lang="tr-TR" sz="4000" b="1" dirty="0" err="1">
                <a:solidFill>
                  <a:srgbClr val="002060"/>
                </a:solidFill>
              </a:rPr>
              <a:t>Marxizmin</a:t>
            </a:r>
            <a:r>
              <a:rPr lang="tr-TR" sz="4000" b="1" dirty="0">
                <a:solidFill>
                  <a:srgbClr val="002060"/>
                </a:solidFill>
              </a:rPr>
              <a:t> Gelişmesi</a:t>
            </a:r>
          </a:p>
          <a:p>
            <a:pPr marL="393700" lvl="1" indent="0" algn="just">
              <a:spcBef>
                <a:spcPts val="0"/>
              </a:spcBef>
              <a:buNone/>
            </a:pPr>
            <a:endParaRPr lang="tr-TR" sz="4000" b="1" dirty="0">
              <a:solidFill>
                <a:srgbClr val="002060"/>
              </a:solidFill>
            </a:endParaRPr>
          </a:p>
          <a:p>
            <a:pPr lvl="1">
              <a:spcBef>
                <a:spcPts val="0"/>
              </a:spcBef>
              <a:buFont typeface="Arial" panose="020B0604020202020204" pitchFamily="34" charset="0"/>
              <a:buChar char="•"/>
            </a:pPr>
            <a:r>
              <a:rPr lang="tr-TR" b="1" i="1" dirty="0" err="1"/>
              <a:t>Marx'ın</a:t>
            </a:r>
            <a:r>
              <a:rPr lang="tr-TR" b="1" i="1" dirty="0"/>
              <a:t> ilk yazıları (1841-1815), </a:t>
            </a:r>
            <a:r>
              <a:rPr lang="tr-TR" dirty="0"/>
              <a:t>felsefi; insanın yabancılaşması ve özgürlük sorunu</a:t>
            </a:r>
          </a:p>
          <a:p>
            <a:pPr lvl="2">
              <a:spcBef>
                <a:spcPts val="0"/>
              </a:spcBef>
              <a:buFont typeface="Arial" panose="020B0604020202020204" pitchFamily="34" charset="0"/>
              <a:buChar char="•"/>
            </a:pPr>
            <a:r>
              <a:rPr lang="tr-TR" i="1" dirty="0"/>
              <a:t>Alman İdeolojisi, </a:t>
            </a:r>
            <a:r>
              <a:rPr lang="tr-TR" dirty="0"/>
              <a:t>1816, </a:t>
            </a:r>
          </a:p>
          <a:p>
            <a:pPr lvl="2">
              <a:spcBef>
                <a:spcPts val="0"/>
              </a:spcBef>
              <a:buFont typeface="Arial" panose="020B0604020202020204" pitchFamily="34" charset="0"/>
              <a:buChar char="•"/>
            </a:pPr>
            <a:r>
              <a:rPr lang="tr-TR" i="1" dirty="0"/>
              <a:t>Felsefenin Sefaleti, 1847, </a:t>
            </a:r>
          </a:p>
          <a:p>
            <a:pPr lvl="2">
              <a:spcBef>
                <a:spcPts val="0"/>
              </a:spcBef>
              <a:buFont typeface="Arial" panose="020B0604020202020204" pitchFamily="34" charset="0"/>
              <a:buChar char="•"/>
            </a:pPr>
            <a:r>
              <a:rPr lang="tr-TR" i="1" dirty="0"/>
              <a:t>Komünist Manifesto ,1848, </a:t>
            </a:r>
          </a:p>
          <a:p>
            <a:pPr lvl="2">
              <a:spcBef>
                <a:spcPts val="0"/>
              </a:spcBef>
              <a:buFont typeface="Arial" panose="020B0604020202020204" pitchFamily="34" charset="0"/>
              <a:buChar char="•"/>
            </a:pPr>
            <a:r>
              <a:rPr lang="tr-TR" i="1" dirty="0"/>
              <a:t>Ücretli Emek ve Sermaye, 1849</a:t>
            </a:r>
            <a:r>
              <a:rPr lang="tr-TR" sz="4000" dirty="0"/>
              <a:t> </a:t>
            </a:r>
          </a:p>
          <a:p>
            <a:pPr lvl="2">
              <a:spcBef>
                <a:spcPts val="0"/>
              </a:spcBef>
              <a:buFont typeface="Arial" panose="020B0604020202020204" pitchFamily="34" charset="0"/>
              <a:buChar char="•"/>
            </a:pPr>
            <a:r>
              <a:rPr lang="tr-TR" i="1" dirty="0" err="1"/>
              <a:t>Grundrisse</a:t>
            </a:r>
            <a:r>
              <a:rPr lang="tr-TR" i="1" dirty="0"/>
              <a:t> Ekonomi Politiğin Eleştirisi için Ön Çalışma</a:t>
            </a:r>
            <a:r>
              <a:rPr lang="tr-TR" sz="4000" dirty="0"/>
              <a:t> </a:t>
            </a:r>
          </a:p>
          <a:p>
            <a:pPr lvl="2">
              <a:spcBef>
                <a:spcPts val="0"/>
              </a:spcBef>
              <a:buFont typeface="Arial" panose="020B0604020202020204" pitchFamily="34" charset="0"/>
              <a:buChar char="•"/>
            </a:pPr>
            <a:r>
              <a:rPr lang="tr-TR" sz="4000" i="1" dirty="0"/>
              <a:t>Kapital</a:t>
            </a:r>
          </a:p>
          <a:p>
            <a:pPr lvl="1">
              <a:spcBef>
                <a:spcPts val="0"/>
              </a:spcBef>
              <a:buFont typeface="Arial" panose="020B0604020202020204" pitchFamily="34" charset="0"/>
              <a:buChar char="•"/>
            </a:pPr>
            <a:r>
              <a:rPr lang="tr-TR" i="1" dirty="0"/>
              <a:t>Kapitalizm, </a:t>
            </a:r>
            <a:r>
              <a:rPr lang="tr-TR" dirty="0"/>
              <a:t>yapısı çelişkilere dayanan bir </a:t>
            </a:r>
            <a:r>
              <a:rPr lang="tr-TR" dirty="0" err="1"/>
              <a:t>üretim</a:t>
            </a:r>
            <a:r>
              <a:rPr lang="tr-TR" dirty="0"/>
              <a:t> sistemi; insani değerleri dışsal şeylere </a:t>
            </a:r>
            <a:r>
              <a:rPr lang="tr-TR" dirty="0" err="1"/>
              <a:t>dönüştüren</a:t>
            </a:r>
            <a:r>
              <a:rPr lang="tr-TR" dirty="0"/>
              <a:t> bir toplumsal sistem </a:t>
            </a:r>
            <a:endParaRPr lang="tr-TR" sz="4000" dirty="0"/>
          </a:p>
          <a:p>
            <a:pPr marL="393700" lvl="1" indent="0">
              <a:spcBef>
                <a:spcPts val="0"/>
              </a:spcBef>
              <a:buNone/>
            </a:pPr>
            <a:endParaRPr lang="tr-TR" sz="4000" b="1" dirty="0">
              <a:solidFill>
                <a:srgbClr val="002060"/>
              </a:solidFill>
            </a:endParaRPr>
          </a:p>
        </p:txBody>
      </p:sp>
      <p:sp>
        <p:nvSpPr>
          <p:cNvPr id="4" name="Slayt Numarası Yer Tutucusu 3">
            <a:extLst>
              <a:ext uri="{FF2B5EF4-FFF2-40B4-BE49-F238E27FC236}">
                <a16:creationId xmlns:a16="http://schemas.microsoft.com/office/drawing/2014/main" id="{5E7088C1-A2E7-D74C-9068-1D2445785486}"/>
              </a:ext>
            </a:extLst>
          </p:cNvPr>
          <p:cNvSpPr>
            <a:spLocks noGrp="1"/>
          </p:cNvSpPr>
          <p:nvPr>
            <p:ph type="sldNum" sz="quarter" idx="2"/>
          </p:nvPr>
        </p:nvSpPr>
        <p:spPr/>
        <p:txBody>
          <a:bodyPr/>
          <a:lstStyle/>
          <a:p>
            <a:fld id="{86CB4B4D-7CA3-9044-876B-883B54F8677D}" type="slidenum">
              <a:rPr lang="tr-TR" smtClean="0"/>
              <a:t>4</a:t>
            </a:fld>
            <a:endParaRPr lang="tr-TR" dirty="0"/>
          </a:p>
        </p:txBody>
      </p:sp>
      <p:pic>
        <p:nvPicPr>
          <p:cNvPr id="6" name="Resim 5">
            <a:extLst>
              <a:ext uri="{FF2B5EF4-FFF2-40B4-BE49-F238E27FC236}">
                <a16:creationId xmlns:a16="http://schemas.microsoft.com/office/drawing/2014/main" id="{6339F3FF-727C-CF40-A420-C2161159D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675" y="1959429"/>
            <a:ext cx="4196796" cy="5267233"/>
          </a:xfrm>
          <a:prstGeom prst="rect">
            <a:avLst/>
          </a:prstGeom>
        </p:spPr>
      </p:pic>
    </p:spTree>
    <p:extLst>
      <p:ext uri="{BB962C8B-B14F-4D97-AF65-F5344CB8AC3E}">
        <p14:creationId xmlns:p14="http://schemas.microsoft.com/office/powerpoint/2010/main" val="14038514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C4260A0-A545-6C47-9759-6A2FFEF383A1}"/>
              </a:ext>
            </a:extLst>
          </p:cNvPr>
          <p:cNvSpPr>
            <a:spLocks noGrp="1"/>
          </p:cNvSpPr>
          <p:nvPr>
            <p:ph type="body" sz="quarter" idx="1"/>
          </p:nvPr>
        </p:nvSpPr>
        <p:spPr/>
        <p:txBody>
          <a:bodyPr>
            <a:normAutofit/>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6" name="Slayt Numarası Yer Tutucusu 5">
            <a:extLst>
              <a:ext uri="{FF2B5EF4-FFF2-40B4-BE49-F238E27FC236}">
                <a16:creationId xmlns:a16="http://schemas.microsoft.com/office/drawing/2014/main" id="{0362F7AE-8145-FA42-8B56-1042B74AB29E}"/>
              </a:ext>
            </a:extLst>
          </p:cNvPr>
          <p:cNvSpPr>
            <a:spLocks noGrp="1"/>
          </p:cNvSpPr>
          <p:nvPr>
            <p:ph type="sldNum" sz="quarter" idx="2"/>
          </p:nvPr>
        </p:nvSpPr>
        <p:spPr/>
        <p:txBody>
          <a:bodyPr/>
          <a:lstStyle/>
          <a:p>
            <a:fld id="{86CB4B4D-7CA3-9044-876B-883B54F8677D}" type="slidenum">
              <a:rPr lang="tr-TR" smtClean="0"/>
              <a:t>5</a:t>
            </a:fld>
            <a:endParaRPr lang="tr-TR"/>
          </a:p>
        </p:txBody>
      </p:sp>
      <p:sp>
        <p:nvSpPr>
          <p:cNvPr id="2" name="Metin kutusu 1">
            <a:extLst>
              <a:ext uri="{FF2B5EF4-FFF2-40B4-BE49-F238E27FC236}">
                <a16:creationId xmlns:a16="http://schemas.microsoft.com/office/drawing/2014/main" id="{BCC24E84-58A4-8446-9251-68027D483DA7}"/>
              </a:ext>
            </a:extLst>
          </p:cNvPr>
          <p:cNvSpPr txBox="1"/>
          <p:nvPr/>
        </p:nvSpPr>
        <p:spPr>
          <a:xfrm>
            <a:off x="491067" y="270737"/>
            <a:ext cx="11988799" cy="9520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8" algn="l"/>
            <a:r>
              <a:rPr kumimoji="0" lang="tr-TR" b="1" i="1" u="none" strike="noStrike" cap="none" spc="0" normalizeH="0" baseline="0" dirty="0" err="1">
                <a:ln>
                  <a:noFill/>
                </a:ln>
                <a:solidFill>
                  <a:srgbClr val="5E5E5E"/>
                </a:solidFill>
                <a:effectLst/>
                <a:uFillTx/>
                <a:latin typeface="Hoefler Text"/>
                <a:ea typeface="Hoefler Text"/>
                <a:cs typeface="Hoefler Text"/>
                <a:sym typeface="Hoefler Text"/>
              </a:rPr>
              <a:t>Marxizm</a:t>
            </a:r>
            <a:endParaRPr kumimoji="0" lang="tr-TR" b="1" i="1" u="none" strike="noStrike" cap="none" spc="0" normalizeH="0" baseline="0" dirty="0">
              <a:ln>
                <a:noFill/>
              </a:ln>
              <a:solidFill>
                <a:srgbClr val="5E5E5E"/>
              </a:solidFill>
              <a:effectLst/>
              <a:uFillTx/>
              <a:latin typeface="Hoefler Text"/>
              <a:ea typeface="Hoefler Text"/>
              <a:cs typeface="Hoefler Text"/>
              <a:sym typeface="Hoefler Text"/>
            </a:endParaRPr>
          </a:p>
          <a:p>
            <a:pPr marL="571500" lvl="8" indent="-571500" algn="l">
              <a:buFont typeface="Arial" panose="020B0604020202020204" pitchFamily="34" charset="0"/>
              <a:buChar char="•"/>
            </a:pPr>
            <a:r>
              <a:rPr kumimoji="0" lang="tr-TR" b="0" i="0" u="none" strike="noStrike" cap="none" spc="0" normalizeH="0" baseline="0" dirty="0">
                <a:ln>
                  <a:noFill/>
                </a:ln>
                <a:solidFill>
                  <a:srgbClr val="5E5E5E"/>
                </a:solidFill>
                <a:effectLst/>
                <a:uFillTx/>
                <a:latin typeface="Hoefler Text"/>
                <a:ea typeface="Hoefler Text"/>
                <a:cs typeface="Hoefler Text"/>
                <a:sym typeface="Hoefler Text"/>
              </a:rPr>
              <a:t>Dünya görüşü; evren, insan, doğa, toplum, devlet</a:t>
            </a:r>
          </a:p>
          <a:p>
            <a:pPr marL="571500" lvl="8" indent="-571500" algn="l">
              <a:buFont typeface="Arial" panose="020B0604020202020204" pitchFamily="34" charset="0"/>
              <a:buChar char="•"/>
            </a:pPr>
            <a:r>
              <a:rPr lang="tr-TR" dirty="0"/>
              <a:t>İnsanlık felsefesi</a:t>
            </a:r>
          </a:p>
          <a:p>
            <a:pPr marL="571500" lvl="8" indent="-571500" algn="l">
              <a:buFont typeface="Arial" panose="020B0604020202020204" pitchFamily="34" charset="0"/>
              <a:buChar char="•"/>
            </a:pPr>
            <a:r>
              <a:rPr kumimoji="0" lang="tr-TR" b="0" i="0" u="none" strike="noStrike" cap="none" spc="0" normalizeH="0" baseline="0" dirty="0">
                <a:ln>
                  <a:noFill/>
                </a:ln>
                <a:solidFill>
                  <a:srgbClr val="5E5E5E"/>
                </a:solidFill>
                <a:effectLst/>
                <a:uFillTx/>
                <a:latin typeface="Hoefler Text"/>
                <a:ea typeface="Hoefler Text"/>
                <a:cs typeface="Hoefler Text"/>
                <a:sym typeface="Hoefler Text"/>
              </a:rPr>
              <a:t>Çağın açıklaması: </a:t>
            </a:r>
            <a:r>
              <a:rPr lang="tr-TR" dirty="0"/>
              <a:t>Liberal devlet içinde ağır sanayi proletaryasının doğması ile çağın sorunlarının ele alınması</a:t>
            </a:r>
          </a:p>
          <a:p>
            <a:pPr marL="571500" lvl="8" indent="-571500" algn="l">
              <a:buFont typeface="Arial" panose="020B0604020202020204" pitchFamily="34" charset="0"/>
              <a:buChar char="•"/>
            </a:pPr>
            <a:r>
              <a:rPr kumimoji="0" lang="tr-TR" b="0" i="0" u="none" strike="noStrike" cap="none" spc="0" normalizeH="0" baseline="0" dirty="0">
                <a:ln>
                  <a:noFill/>
                </a:ln>
                <a:solidFill>
                  <a:srgbClr val="5E5E5E"/>
                </a:solidFill>
                <a:effectLst/>
                <a:uFillTx/>
                <a:latin typeface="Hoefler Text"/>
                <a:ea typeface="Hoefler Text"/>
                <a:cs typeface="Hoefler Text"/>
                <a:sym typeface="Hoefler Text"/>
              </a:rPr>
              <a:t>Diyale</a:t>
            </a:r>
            <a:r>
              <a:rPr lang="tr-TR" dirty="0"/>
              <a:t>ktik materyalizm</a:t>
            </a:r>
          </a:p>
          <a:p>
            <a:pPr marL="571500" lvl="8" indent="-571500" algn="l">
              <a:buFont typeface="Arial" panose="020B0604020202020204" pitchFamily="34" charset="0"/>
              <a:buChar char="•"/>
            </a:pPr>
            <a:r>
              <a:rPr lang="tr-TR" dirty="0"/>
              <a:t>Eşitlikçi toplum ideali, özgürlüğün kazanıldığı siyasi hareket,  toplumların gelişme modelini gösteren analiz yöntemi, yaşam biçimi</a:t>
            </a:r>
          </a:p>
          <a:p>
            <a:pPr lvl="8" algn="l"/>
            <a:endParaRPr lang="tr-TR" dirty="0"/>
          </a:p>
          <a:p>
            <a:pPr lvl="8" algn="l"/>
            <a:r>
              <a:rPr lang="tr-TR" b="1" i="1" dirty="0"/>
              <a:t>Dayandığı kaynaklar</a:t>
            </a:r>
          </a:p>
          <a:p>
            <a:pPr marL="571500" lvl="8" indent="-571500" algn="l">
              <a:buFont typeface="Arial" panose="020B0604020202020204" pitchFamily="34" charset="0"/>
              <a:buChar char="•"/>
            </a:pPr>
            <a:r>
              <a:rPr lang="tr-TR" dirty="0" err="1"/>
              <a:t>Hegel’in</a:t>
            </a:r>
            <a:r>
              <a:rPr lang="tr-TR" dirty="0"/>
              <a:t> felsefesi</a:t>
            </a:r>
          </a:p>
          <a:p>
            <a:pPr marL="571500" lvl="8" indent="-571500" algn="l">
              <a:buFont typeface="Arial" panose="020B0604020202020204" pitchFamily="34" charset="0"/>
              <a:buChar char="•"/>
            </a:pPr>
            <a:r>
              <a:rPr lang="tr-TR" dirty="0"/>
              <a:t>İngiliz iktisatçıları; A. Smith, D. </a:t>
            </a:r>
            <a:r>
              <a:rPr lang="tr-TR" dirty="0" err="1"/>
              <a:t>Ricardo</a:t>
            </a:r>
            <a:r>
              <a:rPr lang="tr-TR" dirty="0"/>
              <a:t>, T. </a:t>
            </a:r>
            <a:r>
              <a:rPr lang="tr-TR" dirty="0" err="1"/>
              <a:t>Malthus</a:t>
            </a:r>
            <a:endParaRPr lang="tr-TR" dirty="0"/>
          </a:p>
          <a:p>
            <a:pPr marL="571500" lvl="8" indent="-571500" algn="l">
              <a:buFont typeface="Arial" panose="020B0604020202020204" pitchFamily="34" charset="0"/>
              <a:buChar char="•"/>
            </a:pPr>
            <a:r>
              <a:rPr lang="tr-TR" dirty="0"/>
              <a:t>Fransız ütopyacı sosyalistler; Saint </a:t>
            </a:r>
            <a:r>
              <a:rPr lang="tr-TR" dirty="0" err="1"/>
              <a:t>Simon</a:t>
            </a:r>
            <a:r>
              <a:rPr lang="tr-TR" dirty="0"/>
              <a:t>…</a:t>
            </a:r>
          </a:p>
          <a:p>
            <a:pPr marL="571500" lvl="8" indent="-571500" algn="l">
              <a:buFont typeface="Arial" panose="020B0604020202020204" pitchFamily="34" charset="0"/>
              <a:buChar char="•"/>
            </a:pPr>
            <a:r>
              <a:rPr lang="tr-TR" dirty="0"/>
              <a:t> 19. yy. İngiltere’nin </a:t>
            </a:r>
            <a:r>
              <a:rPr lang="tr-TR" dirty="0" err="1"/>
              <a:t>sosyo</a:t>
            </a:r>
            <a:r>
              <a:rPr lang="tr-TR" dirty="0"/>
              <a:t>-ekonomik gerçekleri</a:t>
            </a:r>
          </a:p>
          <a:p>
            <a:pPr marL="571500" lvl="8" indent="-571500" algn="l">
              <a:buFont typeface="Arial" panose="020B0604020202020204" pitchFamily="34" charset="0"/>
              <a:buChar char="•"/>
            </a:pPr>
            <a:endParaRPr lang="tr-TR" dirty="0"/>
          </a:p>
          <a:p>
            <a:pPr lvl="8" algn="l"/>
            <a:r>
              <a:rPr kumimoji="0" lang="tr-TR" b="0" i="0" u="none" strike="noStrike" cap="none" spc="0" normalizeH="0" baseline="0" dirty="0">
                <a:ln>
                  <a:noFill/>
                </a:ln>
                <a:solidFill>
                  <a:srgbClr val="5E5E5E"/>
                </a:solidFill>
                <a:effectLst/>
                <a:uFillTx/>
                <a:latin typeface="Hoefler Text"/>
                <a:ea typeface="Hoefler Text"/>
                <a:cs typeface="Hoefler Text"/>
                <a:sym typeface="Hoefler Text"/>
              </a:rPr>
              <a:t>  </a:t>
            </a:r>
          </a:p>
        </p:txBody>
      </p:sp>
    </p:spTree>
    <p:extLst>
      <p:ext uri="{BB962C8B-B14F-4D97-AF65-F5344CB8AC3E}">
        <p14:creationId xmlns:p14="http://schemas.microsoft.com/office/powerpoint/2010/main" val="23475258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0A53F5F-5441-7E4E-A1FA-E657A668888A}"/>
              </a:ext>
            </a:extLst>
          </p:cNvPr>
          <p:cNvSpPr>
            <a:spLocks noGrp="1"/>
          </p:cNvSpPr>
          <p:nvPr>
            <p:ph type="body" idx="1"/>
          </p:nvPr>
        </p:nvSpPr>
        <p:spPr>
          <a:xfrm>
            <a:off x="398356" y="339634"/>
            <a:ext cx="12606444" cy="9052559"/>
          </a:xfrm>
        </p:spPr>
        <p:txBody>
          <a:bodyPr>
            <a:normAutofit fontScale="92500"/>
          </a:bodyPr>
          <a:lstStyle/>
          <a:p>
            <a:pPr marL="0" indent="0" algn="ctr">
              <a:spcBef>
                <a:spcPts val="0"/>
              </a:spcBef>
              <a:buNone/>
            </a:pPr>
            <a:r>
              <a:rPr lang="tr-TR" sz="4800" dirty="0">
                <a:solidFill>
                  <a:schemeClr val="tx2">
                    <a:lumMod val="50000"/>
                  </a:schemeClr>
                </a:solidFill>
              </a:rPr>
              <a:t>Emeğin Yabancılaşması</a:t>
            </a:r>
          </a:p>
          <a:p>
            <a:pPr marL="0" indent="0">
              <a:spcBef>
                <a:spcPts val="0"/>
              </a:spcBef>
              <a:buNone/>
            </a:pPr>
            <a:r>
              <a:rPr lang="tr-TR" b="1" i="1" dirty="0">
                <a:solidFill>
                  <a:schemeClr val="tx2">
                    <a:lumMod val="50000"/>
                  </a:schemeClr>
                </a:solidFill>
              </a:rPr>
              <a:t>Emek</a:t>
            </a:r>
          </a:p>
          <a:p>
            <a:pPr>
              <a:spcBef>
                <a:spcPts val="0"/>
              </a:spcBef>
              <a:buFont typeface="Arial" panose="020B0604020202020204" pitchFamily="34" charset="0"/>
              <a:buChar char="•"/>
            </a:pPr>
            <a:r>
              <a:rPr lang="tr-TR" dirty="0"/>
              <a:t>Ekonomik ve Felsefi Elyazmalarında (1843-1844): İnsanın kendi kendini gerçekleştiren özü</a:t>
            </a:r>
          </a:p>
          <a:p>
            <a:pPr>
              <a:spcBef>
                <a:spcPts val="0"/>
              </a:spcBef>
              <a:buFont typeface="Arial" panose="020B0604020202020204" pitchFamily="34" charset="0"/>
              <a:buChar char="•"/>
            </a:pPr>
            <a:r>
              <a:rPr lang="tr-TR" dirty="0"/>
              <a:t>İnsan kültürünün temeli, insan faaliyetinin ürünü </a:t>
            </a:r>
          </a:p>
          <a:p>
            <a:pPr>
              <a:spcBef>
                <a:spcPts val="0"/>
              </a:spcBef>
              <a:buFont typeface="Arial" panose="020B0604020202020204" pitchFamily="34" charset="0"/>
              <a:buChar char="•"/>
            </a:pPr>
            <a:r>
              <a:rPr lang="tr-TR" dirty="0"/>
              <a:t>Politik ekonomi onu bir nesneye, dışsal bir şeye </a:t>
            </a:r>
            <a:r>
              <a:rPr lang="tr-TR" dirty="0" err="1"/>
              <a:t>dönüştüren</a:t>
            </a:r>
            <a:r>
              <a:rPr lang="tr-TR" dirty="0"/>
              <a:t> faaliyet </a:t>
            </a:r>
          </a:p>
          <a:p>
            <a:pPr>
              <a:spcBef>
                <a:spcPts val="0"/>
              </a:spcBef>
              <a:buFont typeface="Arial" panose="020B0604020202020204" pitchFamily="34" charset="0"/>
              <a:buChar char="•"/>
            </a:pPr>
            <a:r>
              <a:rPr lang="tr-TR" dirty="0" err="1"/>
              <a:t>Hegel'in</a:t>
            </a:r>
            <a:r>
              <a:rPr lang="tr-TR" dirty="0"/>
              <a:t> diyalektik felsefesi</a:t>
            </a:r>
          </a:p>
          <a:p>
            <a:pPr marL="0" indent="0">
              <a:spcBef>
                <a:spcPts val="0"/>
              </a:spcBef>
              <a:buNone/>
            </a:pPr>
            <a:r>
              <a:rPr lang="tr-TR" b="1" i="1" dirty="0">
                <a:solidFill>
                  <a:schemeClr val="tx2">
                    <a:lumMod val="50000"/>
                  </a:schemeClr>
                </a:solidFill>
              </a:rPr>
              <a:t>Yabancılaşma</a:t>
            </a:r>
          </a:p>
          <a:p>
            <a:pPr>
              <a:spcBef>
                <a:spcPts val="0"/>
              </a:spcBef>
              <a:buFont typeface="Arial" panose="020B0604020202020204" pitchFamily="34" charset="0"/>
              <a:buChar char="•"/>
            </a:pPr>
            <a:r>
              <a:rPr lang="tr-TR" dirty="0"/>
              <a:t>Emeğin yarattığı dünyada insanın adım adım yabancıya dönüşmesi </a:t>
            </a:r>
          </a:p>
          <a:p>
            <a:pPr>
              <a:spcBef>
                <a:spcPts val="0"/>
              </a:spcBef>
              <a:buFont typeface="Arial" panose="020B0604020202020204" pitchFamily="34" charset="0"/>
              <a:buChar char="•"/>
            </a:pPr>
            <a:r>
              <a:rPr lang="tr-TR" dirty="0"/>
              <a:t>İşbölümü sonucu insan emeği nesne haline gelir. </a:t>
            </a:r>
            <a:r>
              <a:rPr lang="tr-TR" dirty="0" err="1"/>
              <a:t>Ürün</a:t>
            </a:r>
            <a:r>
              <a:rPr lang="tr-TR" dirty="0"/>
              <a:t>, emeğin nesneleştirilmiş hali</a:t>
            </a:r>
          </a:p>
          <a:p>
            <a:pPr>
              <a:spcBef>
                <a:spcPts val="0"/>
              </a:spcBef>
              <a:buFont typeface="Arial" panose="020B0604020202020204" pitchFamily="34" charset="0"/>
              <a:buChar char="•"/>
            </a:pPr>
            <a:r>
              <a:rPr lang="tr-TR" dirty="0"/>
              <a:t>Tarihsel bir durum</a:t>
            </a:r>
          </a:p>
          <a:p>
            <a:pPr>
              <a:spcBef>
                <a:spcPts val="0"/>
              </a:spcBef>
              <a:buFont typeface="Arial" panose="020B0604020202020204" pitchFamily="34" charset="0"/>
              <a:buChar char="•"/>
            </a:pPr>
            <a:r>
              <a:rPr lang="tr-TR" dirty="0"/>
              <a:t>Doğadan, kendisinden, türsel varlığından ve başkalarından</a:t>
            </a:r>
          </a:p>
          <a:p>
            <a:pPr marL="0" indent="0">
              <a:spcBef>
                <a:spcPts val="0"/>
              </a:spcBef>
              <a:buNone/>
            </a:pPr>
            <a:r>
              <a:rPr lang="tr-TR" b="1" i="1" dirty="0">
                <a:solidFill>
                  <a:schemeClr val="tx2">
                    <a:lumMod val="50000"/>
                  </a:schemeClr>
                </a:solidFill>
              </a:rPr>
              <a:t>Nesneleştirme</a:t>
            </a:r>
          </a:p>
          <a:p>
            <a:pPr>
              <a:spcBef>
                <a:spcPts val="0"/>
              </a:spcBef>
              <a:buFont typeface="Arial" panose="020B0604020202020204" pitchFamily="34" charset="0"/>
              <a:buChar char="•"/>
            </a:pPr>
            <a:r>
              <a:rPr lang="tr-TR" dirty="0"/>
              <a:t> İnsanlığın ister istemez toplumsal ilişkilere girerek, doğada ve toplumda kendisini dışsallaştırmasına yol açan bir </a:t>
            </a:r>
            <a:r>
              <a:rPr lang="tr-TR" dirty="0" err="1"/>
              <a:t>süreci</a:t>
            </a:r>
            <a:r>
              <a:rPr lang="tr-TR" dirty="0"/>
              <a:t> </a:t>
            </a:r>
          </a:p>
          <a:p>
            <a:pPr>
              <a:spcBef>
                <a:spcPts val="0"/>
              </a:spcBef>
              <a:buFont typeface="Arial" panose="020B0604020202020204" pitchFamily="34" charset="0"/>
              <a:buChar char="•"/>
            </a:pPr>
            <a:endParaRPr lang="tr-TR" dirty="0">
              <a:solidFill>
                <a:schemeClr val="tx2">
                  <a:lumMod val="50000"/>
                </a:schemeClr>
              </a:solidFill>
            </a:endParaRPr>
          </a:p>
        </p:txBody>
      </p:sp>
      <p:sp>
        <p:nvSpPr>
          <p:cNvPr id="4" name="Slayt Numarası Yer Tutucusu 3">
            <a:extLst>
              <a:ext uri="{FF2B5EF4-FFF2-40B4-BE49-F238E27FC236}">
                <a16:creationId xmlns:a16="http://schemas.microsoft.com/office/drawing/2014/main" id="{546B9917-0CC9-0A47-9D14-1F9868D37E70}"/>
              </a:ext>
            </a:extLst>
          </p:cNvPr>
          <p:cNvSpPr>
            <a:spLocks noGrp="1"/>
          </p:cNvSpPr>
          <p:nvPr>
            <p:ph type="sldNum" sz="quarter" idx="2"/>
          </p:nvPr>
        </p:nvSpPr>
        <p:spPr/>
        <p:txBody>
          <a:bodyPr/>
          <a:lstStyle/>
          <a:p>
            <a:fld id="{86CB4B4D-7CA3-9044-876B-883B54F8677D}" type="slidenum">
              <a:rPr lang="tr-TR" smtClean="0"/>
              <a:t>6</a:t>
            </a:fld>
            <a:endParaRPr lang="tr-TR"/>
          </a:p>
        </p:txBody>
      </p:sp>
    </p:spTree>
    <p:extLst>
      <p:ext uri="{BB962C8B-B14F-4D97-AF65-F5344CB8AC3E}">
        <p14:creationId xmlns:p14="http://schemas.microsoft.com/office/powerpoint/2010/main" val="34530613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E5C3DE3-090E-9C46-825B-7DC600819583}"/>
              </a:ext>
            </a:extLst>
          </p:cNvPr>
          <p:cNvSpPr>
            <a:spLocks noGrp="1"/>
          </p:cNvSpPr>
          <p:nvPr>
            <p:ph type="sldNum" sz="quarter" idx="2"/>
          </p:nvPr>
        </p:nvSpPr>
        <p:spPr/>
        <p:txBody>
          <a:bodyPr/>
          <a:lstStyle/>
          <a:p>
            <a:fld id="{86CB4B4D-7CA3-9044-876B-883B54F8677D}" type="slidenum">
              <a:rPr lang="tr-TR" smtClean="0"/>
              <a:t>7</a:t>
            </a:fld>
            <a:endParaRPr lang="tr-TR"/>
          </a:p>
        </p:txBody>
      </p:sp>
      <p:sp>
        <p:nvSpPr>
          <p:cNvPr id="2" name="Metin Yer Tutucusu 1">
            <a:extLst>
              <a:ext uri="{FF2B5EF4-FFF2-40B4-BE49-F238E27FC236}">
                <a16:creationId xmlns:a16="http://schemas.microsoft.com/office/drawing/2014/main" id="{94D207AF-39E9-074F-8DCB-5982BF9DDD30}"/>
              </a:ext>
            </a:extLst>
          </p:cNvPr>
          <p:cNvSpPr>
            <a:spLocks noGrp="1"/>
          </p:cNvSpPr>
          <p:nvPr>
            <p:ph type="body" idx="1"/>
          </p:nvPr>
        </p:nvSpPr>
        <p:spPr>
          <a:xfrm>
            <a:off x="339635" y="694267"/>
            <a:ext cx="12383588" cy="8319104"/>
          </a:xfrm>
        </p:spPr>
        <p:txBody>
          <a:bodyPr>
            <a:normAutofit fontScale="77500" lnSpcReduction="20000"/>
          </a:bodyPr>
          <a:lstStyle/>
          <a:p>
            <a:pPr>
              <a:spcBef>
                <a:spcPts val="0"/>
              </a:spcBef>
            </a:pPr>
            <a:endParaRPr lang="tr-TR" dirty="0"/>
          </a:p>
          <a:p>
            <a:pPr>
              <a:spcBef>
                <a:spcPts val="0"/>
              </a:spcBef>
            </a:pPr>
            <a:r>
              <a:rPr lang="tr-TR" sz="4600" b="1" i="1" dirty="0"/>
              <a:t>Şeylerin yabancılaşması</a:t>
            </a:r>
            <a:r>
              <a:rPr lang="tr-TR" sz="4600" dirty="0"/>
              <a:t>; </a:t>
            </a:r>
            <a:r>
              <a:rPr lang="tr-TR" dirty="0"/>
              <a:t>insanlığı kendi faaliyetlerinden, emeğin </a:t>
            </a:r>
            <a:r>
              <a:rPr lang="tr-TR" dirty="0" err="1"/>
              <a:t>ürününu</a:t>
            </a:r>
            <a:r>
              <a:rPr lang="tr-TR" dirty="0"/>
              <a:t>̈ yabancı bir nesneye çevirerek kendi emeğinin </a:t>
            </a:r>
            <a:r>
              <a:rPr lang="tr-TR" dirty="0" err="1"/>
              <a:t>ürününden</a:t>
            </a:r>
            <a:r>
              <a:rPr lang="tr-TR" dirty="0"/>
              <a:t> yabancılaşması</a:t>
            </a:r>
          </a:p>
          <a:p>
            <a:pPr>
              <a:spcBef>
                <a:spcPts val="0"/>
              </a:spcBef>
            </a:pPr>
            <a:endParaRPr lang="tr-TR" dirty="0"/>
          </a:p>
          <a:p>
            <a:pPr lvl="0">
              <a:spcBef>
                <a:spcPts val="0"/>
              </a:spcBef>
            </a:pPr>
            <a:r>
              <a:rPr lang="tr-TR" sz="4600" b="1" i="1" dirty="0" err="1"/>
              <a:t>Şeyleşme</a:t>
            </a:r>
            <a:r>
              <a:rPr lang="tr-TR" sz="4600" b="1" i="1" dirty="0"/>
              <a:t>:</a:t>
            </a:r>
          </a:p>
          <a:p>
            <a:pPr lvl="0">
              <a:spcBef>
                <a:spcPts val="0"/>
              </a:spcBef>
              <a:buFont typeface="Arial" panose="020B0604020202020204" pitchFamily="34" charset="0"/>
              <a:buChar char="•"/>
            </a:pPr>
            <a:r>
              <a:rPr lang="tr-TR" dirty="0"/>
              <a:t>İnsanlık kendi faaliyeti ile toplumsal dünyayı yaratırken, dünya yabancı ve düşman olarak deneyimlenmesi</a:t>
            </a:r>
          </a:p>
          <a:p>
            <a:pPr lvl="0">
              <a:spcBef>
                <a:spcPts val="0"/>
              </a:spcBef>
              <a:buFont typeface="Arial" panose="020B0604020202020204" pitchFamily="34" charset="0"/>
              <a:buChar char="•"/>
            </a:pPr>
            <a:r>
              <a:rPr lang="tr-TR" dirty="0"/>
              <a:t>Gerek idealist felsefe gerekse klasik ekonomi politik, insan ilişkilerini kişiler arasında değil, tam tersine, şeyler arasındaki ilişkiler olarak tarif edilmesi</a:t>
            </a:r>
          </a:p>
          <a:p>
            <a:pPr lvl="0">
              <a:spcBef>
                <a:spcPts val="0"/>
              </a:spcBef>
              <a:buFont typeface="Arial" panose="020B0604020202020204" pitchFamily="34" charset="0"/>
              <a:buChar char="•"/>
            </a:pPr>
            <a:r>
              <a:rPr lang="tr-TR" dirty="0"/>
              <a:t>Proletarya, kapitalist toplumun en yabancılaşmış toplumsal sınıfı olarak, yabancılaşmış emeğin kaynağı olan özel mülkiyet temelinde var olur. Bu nedenle </a:t>
            </a:r>
            <a:r>
              <a:rPr lang="tr-TR" dirty="0" err="1"/>
              <a:t>Marx</a:t>
            </a:r>
            <a:r>
              <a:rPr lang="tr-TR" dirty="0"/>
              <a:t>, işçi sınıfının evrensel bir sınıf olduğunu saptar</a:t>
            </a:r>
          </a:p>
          <a:p>
            <a:pPr lvl="0">
              <a:spcBef>
                <a:spcPts val="0"/>
              </a:spcBef>
              <a:buFont typeface="Arial" panose="020B0604020202020204" pitchFamily="34" charset="0"/>
              <a:buChar char="•"/>
            </a:pPr>
            <a:r>
              <a:rPr lang="tr-TR" dirty="0"/>
              <a:t>Sermaye-emek ilişkisi tüm toplumsal yapıyı etkiler. </a:t>
            </a:r>
            <a:r>
              <a:rPr lang="tr-TR" dirty="0" err="1"/>
              <a:t>Herşeye</a:t>
            </a:r>
            <a:r>
              <a:rPr lang="tr-TR" dirty="0"/>
              <a:t> insani olmayan bir güç egemen olur</a:t>
            </a:r>
          </a:p>
          <a:p>
            <a:pPr lvl="0">
              <a:spcBef>
                <a:spcPts val="0"/>
              </a:spcBef>
              <a:buFont typeface="Arial" panose="020B0604020202020204" pitchFamily="34" charset="0"/>
              <a:buChar char="•"/>
            </a:pPr>
            <a:r>
              <a:rPr lang="tr-TR" dirty="0"/>
              <a:t>Meta üretiminin iki değeri; değişim değeri-fiyat/para ve kullanım değeri-toplumsal ihtiyacı karşılaması</a:t>
            </a:r>
          </a:p>
          <a:p>
            <a:pPr lvl="1">
              <a:spcBef>
                <a:spcPts val="0"/>
              </a:spcBef>
              <a:buFont typeface="Arial" panose="020B0604020202020204" pitchFamily="34" charset="0"/>
              <a:buChar char="•"/>
            </a:pPr>
            <a:r>
              <a:rPr lang="tr-TR" dirty="0"/>
              <a:t>Para, toplumun bağı</a:t>
            </a:r>
          </a:p>
          <a:p>
            <a:pPr lvl="1">
              <a:spcBef>
                <a:spcPts val="0"/>
              </a:spcBef>
              <a:buFont typeface="Arial" panose="020B0604020202020204" pitchFamily="34" charset="0"/>
              <a:buChar char="•"/>
            </a:pPr>
            <a:r>
              <a:rPr lang="tr-TR" dirty="0"/>
              <a:t>Meta fetişizmi insan öznelerinin emekleri ile ürettikleri nesneleri denetleyemedikleri bir süreç</a:t>
            </a:r>
          </a:p>
          <a:p>
            <a:pPr lvl="1">
              <a:spcBef>
                <a:spcPts val="0"/>
              </a:spcBef>
              <a:buFont typeface="Arial" panose="020B0604020202020204" pitchFamily="34" charset="0"/>
              <a:buChar char="•"/>
            </a:pPr>
            <a:r>
              <a:rPr lang="tr-TR" dirty="0"/>
              <a:t>Sermaye – emek ilişkisinin eşitsizliği gizlenir</a:t>
            </a:r>
          </a:p>
          <a:p>
            <a:pPr>
              <a:spcBef>
                <a:spcPts val="0"/>
              </a:spcBef>
              <a:buFont typeface="Arial" panose="020B0604020202020204" pitchFamily="34" charset="0"/>
              <a:buChar char="•"/>
            </a:pPr>
            <a:endParaRPr lang="tr-TR" dirty="0"/>
          </a:p>
          <a:p>
            <a:pPr>
              <a:spcBef>
                <a:spcPts val="0"/>
              </a:spcBef>
            </a:pPr>
            <a:endParaRPr lang="tr-TR" dirty="0"/>
          </a:p>
        </p:txBody>
      </p:sp>
    </p:spTree>
    <p:extLst>
      <p:ext uri="{BB962C8B-B14F-4D97-AF65-F5344CB8AC3E}">
        <p14:creationId xmlns:p14="http://schemas.microsoft.com/office/powerpoint/2010/main" val="27969727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DB70F44-1034-E648-BC48-B2A6585473CA}"/>
              </a:ext>
            </a:extLst>
          </p:cNvPr>
          <p:cNvSpPr>
            <a:spLocks noGrp="1"/>
          </p:cNvSpPr>
          <p:nvPr>
            <p:ph type="body" idx="1"/>
          </p:nvPr>
        </p:nvSpPr>
        <p:spPr>
          <a:xfrm>
            <a:off x="561703" y="287867"/>
            <a:ext cx="12053629" cy="8843432"/>
          </a:xfrm>
        </p:spPr>
        <p:txBody>
          <a:bodyPr>
            <a:noAutofit/>
          </a:bodyPr>
          <a:lstStyle/>
          <a:p>
            <a:pPr marL="0" indent="0">
              <a:spcBef>
                <a:spcPts val="0"/>
              </a:spcBef>
              <a:buNone/>
            </a:pPr>
            <a:r>
              <a:rPr lang="tr-TR" dirty="0"/>
              <a:t>İnsanlık, şeylerin dünyasının, kendi faaliyetlerinin yarattığı ama kapitalist ekonomik sistemin işleyişi sonucunda nesnel bağımsız süreçler olarak kendi aleyhlerine dönen süreçlerin tahakkümü altına girmiştir:</a:t>
            </a:r>
          </a:p>
          <a:p>
            <a:pPr marL="0" indent="0">
              <a:spcBef>
                <a:spcPts val="0"/>
              </a:spcBef>
              <a:buNone/>
            </a:pPr>
            <a:r>
              <a:rPr lang="tr-TR" dirty="0"/>
              <a:t> </a:t>
            </a:r>
          </a:p>
          <a:p>
            <a:pPr marL="0" indent="0">
              <a:spcBef>
                <a:spcPts val="0"/>
              </a:spcBef>
              <a:buNone/>
            </a:pPr>
            <a:r>
              <a:rPr lang="tr-TR" i="1" dirty="0"/>
              <a:t>«Toplumsal zenginlik, emekle, büyük oranda, yabancı ve egemen bir güç olarak, işçiye değil, sermayeye ait olan toplumsal emek aracılığıyla yaratılmış, dev bir nesnel güç olarak karşı karşıya gelir… Burada vurgu, nesneleşmiş olma durumunda değil, yabancılaşmış, </a:t>
            </a:r>
            <a:r>
              <a:rPr lang="tr-TR" i="1" dirty="0" err="1"/>
              <a:t>mülksüzleştirilmiş</a:t>
            </a:r>
            <a:r>
              <a:rPr lang="tr-TR" i="1" dirty="0"/>
              <a:t>, satılmış olma durumundadır»</a:t>
            </a:r>
            <a:r>
              <a:rPr lang="tr-TR" dirty="0"/>
              <a:t> (</a:t>
            </a:r>
            <a:r>
              <a:rPr lang="tr-TR" dirty="0" err="1"/>
              <a:t>Grundrisse</a:t>
            </a:r>
            <a:r>
              <a:rPr lang="tr-TR" dirty="0"/>
              <a:t>, </a:t>
            </a:r>
            <a:r>
              <a:rPr lang="tr-TR" dirty="0" err="1"/>
              <a:t>Marx</a:t>
            </a:r>
            <a:r>
              <a:rPr lang="tr-TR" dirty="0"/>
              <a:t>, 1973, s.831-832)</a:t>
            </a:r>
            <a:r>
              <a:rPr lang="tr-TR" sz="4000" dirty="0"/>
              <a:t>  </a:t>
            </a:r>
          </a:p>
        </p:txBody>
      </p:sp>
      <p:sp>
        <p:nvSpPr>
          <p:cNvPr id="4" name="Slayt Numarası Yer Tutucusu 3">
            <a:extLst>
              <a:ext uri="{FF2B5EF4-FFF2-40B4-BE49-F238E27FC236}">
                <a16:creationId xmlns:a16="http://schemas.microsoft.com/office/drawing/2014/main" id="{41B139F1-87C2-2D40-A084-1D44C906BEC8}"/>
              </a:ext>
            </a:extLst>
          </p:cNvPr>
          <p:cNvSpPr>
            <a:spLocks noGrp="1"/>
          </p:cNvSpPr>
          <p:nvPr>
            <p:ph type="sldNum" sz="quarter" idx="2"/>
          </p:nvPr>
        </p:nvSpPr>
        <p:spPr/>
        <p:txBody>
          <a:bodyPr/>
          <a:lstStyle/>
          <a:p>
            <a:fld id="{86CB4B4D-7CA3-9044-876B-883B54F8677D}" type="slidenum">
              <a:rPr lang="tr-TR" smtClean="0"/>
              <a:t>8</a:t>
            </a:fld>
            <a:endParaRPr lang="tr-TR"/>
          </a:p>
        </p:txBody>
      </p:sp>
    </p:spTree>
    <p:extLst>
      <p:ext uri="{BB962C8B-B14F-4D97-AF65-F5344CB8AC3E}">
        <p14:creationId xmlns:p14="http://schemas.microsoft.com/office/powerpoint/2010/main" val="23526118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Yer Tutucusu 6">
            <a:extLst>
              <a:ext uri="{FF2B5EF4-FFF2-40B4-BE49-F238E27FC236}">
                <a16:creationId xmlns:a16="http://schemas.microsoft.com/office/drawing/2014/main" id="{C00EFAB5-CD47-2543-AF91-BC46380F7EFD}"/>
              </a:ext>
            </a:extLst>
          </p:cNvPr>
          <p:cNvSpPr>
            <a:spLocks noGrp="1"/>
          </p:cNvSpPr>
          <p:nvPr>
            <p:ph type="body" idx="1"/>
          </p:nvPr>
        </p:nvSpPr>
        <p:spPr>
          <a:xfrm>
            <a:off x="466862" y="940526"/>
            <a:ext cx="12445092" cy="9118963"/>
          </a:xfrm>
        </p:spPr>
        <p:txBody>
          <a:bodyPr>
            <a:normAutofit fontScale="92500" lnSpcReduction="20000"/>
          </a:bodyPr>
          <a:lstStyle/>
          <a:p>
            <a:pPr marL="0" indent="0">
              <a:spcBef>
                <a:spcPts val="0"/>
              </a:spcBef>
              <a:buNone/>
            </a:pPr>
            <a:r>
              <a:rPr lang="tr-TR" sz="3900" b="1" dirty="0"/>
              <a:t>İdeoloji</a:t>
            </a:r>
          </a:p>
          <a:p>
            <a:pPr>
              <a:spcBef>
                <a:spcPts val="0"/>
              </a:spcBef>
              <a:buFont typeface="Arial" panose="020B0604020202020204" pitchFamily="34" charset="0"/>
              <a:buChar char="•"/>
            </a:pPr>
            <a:r>
              <a:rPr lang="tr-TR" dirty="0"/>
              <a:t>Fikirler, toplumun ve tarihin öğeleri </a:t>
            </a:r>
          </a:p>
          <a:p>
            <a:pPr marL="393700" lvl="1" indent="0">
              <a:spcBef>
                <a:spcPts val="0"/>
              </a:spcBef>
              <a:buNone/>
            </a:pPr>
            <a:r>
              <a:rPr lang="tr-TR" i="1" dirty="0"/>
              <a:t>fikirler, sadece, dışsal bir ekonomik </a:t>
            </a:r>
            <a:r>
              <a:rPr lang="tr-TR" i="1" dirty="0" err="1"/>
              <a:t>düzenin</a:t>
            </a:r>
            <a:r>
              <a:rPr lang="tr-TR" i="1" dirty="0"/>
              <a:t> pasif yansımalarıdır. Bilgi, gölge-fenomendir ve nesnel toplumsal çıkarların </a:t>
            </a:r>
            <a:r>
              <a:rPr lang="tr-TR" i="1" dirty="0" err="1"/>
              <a:t>ürünu</a:t>
            </a:r>
            <a:r>
              <a:rPr lang="tr-TR" i="1" dirty="0"/>
              <a:t>̈ olarak, toplumda ye toplumsal değişimde aktif bir rol oynamaktan acizdir</a:t>
            </a:r>
            <a:r>
              <a:rPr lang="tr-TR" dirty="0"/>
              <a:t> </a:t>
            </a:r>
          </a:p>
          <a:p>
            <a:pPr>
              <a:spcBef>
                <a:spcPts val="0"/>
              </a:spcBef>
              <a:buFont typeface="Arial" panose="020B0604020202020204" pitchFamily="34" charset="0"/>
              <a:buChar char="•"/>
            </a:pPr>
            <a:r>
              <a:rPr lang="tr-TR" dirty="0"/>
              <a:t>İdeoloji kavramını çarpıtılmış </a:t>
            </a:r>
            <a:r>
              <a:rPr lang="tr-TR" dirty="0" err="1"/>
              <a:t>düşünce</a:t>
            </a:r>
            <a:endParaRPr lang="tr-TR" dirty="0"/>
          </a:p>
          <a:p>
            <a:pPr lvl="1">
              <a:spcBef>
                <a:spcPts val="0"/>
              </a:spcBef>
              <a:buFont typeface="Arial" panose="020B0604020202020204" pitchFamily="34" charset="0"/>
              <a:buChar char="•"/>
            </a:pPr>
            <a:r>
              <a:rPr lang="tr-TR" dirty="0"/>
              <a:t>sınıfsal çıkarları savunmak adına gerçek ilişkileri </a:t>
            </a:r>
            <a:r>
              <a:rPr lang="tr-TR" dirty="0" err="1"/>
              <a:t>mistifiye</a:t>
            </a:r>
            <a:r>
              <a:rPr lang="tr-TR" dirty="0"/>
              <a:t> eden bir yanlış bilinç anlayışı</a:t>
            </a:r>
          </a:p>
          <a:p>
            <a:pPr>
              <a:spcBef>
                <a:spcPts val="0"/>
              </a:spcBef>
              <a:buFont typeface="Arial" panose="020B0604020202020204" pitchFamily="34" charset="0"/>
              <a:buChar char="•"/>
            </a:pPr>
            <a:r>
              <a:rPr lang="tr-TR" dirty="0"/>
              <a:t>Ekonomik temel ile ideolojik </a:t>
            </a:r>
            <a:r>
              <a:rPr lang="tr-TR" dirty="0" err="1"/>
              <a:t>üstyapı</a:t>
            </a:r>
            <a:r>
              <a:rPr lang="tr-TR" dirty="0"/>
              <a:t> arasında tam bir </a:t>
            </a:r>
            <a:r>
              <a:rPr lang="tr-TR" dirty="0" err="1"/>
              <a:t>nedensel</a:t>
            </a:r>
            <a:r>
              <a:rPr lang="tr-TR" dirty="0"/>
              <a:t> ilişki </a:t>
            </a:r>
          </a:p>
          <a:p>
            <a:pPr>
              <a:spcBef>
                <a:spcPts val="0"/>
              </a:spcBef>
              <a:buFont typeface="Arial" panose="020B0604020202020204" pitchFamily="34" charset="0"/>
              <a:buChar char="•"/>
            </a:pPr>
            <a:r>
              <a:rPr lang="tr-TR" dirty="0"/>
              <a:t>Politik Ekonominin Eleştirisine Katkı:</a:t>
            </a:r>
          </a:p>
          <a:p>
            <a:pPr marL="393700" lvl="1" indent="0">
              <a:spcBef>
                <a:spcPts val="0"/>
              </a:spcBef>
              <a:buNone/>
            </a:pPr>
            <a:r>
              <a:rPr lang="tr-TR" i="1" dirty="0"/>
              <a:t>…</a:t>
            </a:r>
            <a:r>
              <a:rPr lang="tr-TR" i="1" dirty="0" err="1"/>
              <a:t>üretim</a:t>
            </a:r>
            <a:r>
              <a:rPr lang="tr-TR" i="1" dirty="0"/>
              <a:t> </a:t>
            </a:r>
            <a:r>
              <a:rPr lang="tr-TR" i="1" dirty="0" err="1"/>
              <a:t>güçlerinin</a:t>
            </a:r>
            <a:r>
              <a:rPr lang="tr-TR" dirty="0"/>
              <a:t> "</a:t>
            </a:r>
            <a:r>
              <a:rPr lang="tr-TR" i="1" dirty="0"/>
              <a:t>toplumun ekonomik yapısını, kendi </a:t>
            </a:r>
            <a:r>
              <a:rPr lang="tr-TR" i="1" dirty="0" err="1"/>
              <a:t>üstünde</a:t>
            </a:r>
            <a:r>
              <a:rPr lang="tr-TR" i="1" dirty="0"/>
              <a:t> hukuksal ve politik bir </a:t>
            </a:r>
            <a:r>
              <a:rPr lang="tr-TR" i="1" dirty="0" err="1"/>
              <a:t>üstyapının</a:t>
            </a:r>
            <a:r>
              <a:rPr lang="tr-TR" i="1" dirty="0"/>
              <a:t> </a:t>
            </a:r>
            <a:r>
              <a:rPr lang="tr-TR" i="1" dirty="0" err="1"/>
              <a:t>yükseldiği</a:t>
            </a:r>
            <a:r>
              <a:rPr lang="tr-TR" i="1" dirty="0"/>
              <a:t> ve belirli toplumsal bilinç biçimlerine denk </a:t>
            </a:r>
            <a:r>
              <a:rPr lang="tr-TR" i="1" dirty="0" err="1"/>
              <a:t>düşen</a:t>
            </a:r>
            <a:r>
              <a:rPr lang="tr-TR" i="1" dirty="0"/>
              <a:t> gerçek temeli oluşturduğunu; maddi yaşamın </a:t>
            </a:r>
            <a:r>
              <a:rPr lang="tr-TR" i="1" dirty="0" err="1"/>
              <a:t>üretim</a:t>
            </a:r>
            <a:r>
              <a:rPr lang="tr-TR" i="1" dirty="0"/>
              <a:t> tarzının, genel toplumsal, politik ve </a:t>
            </a:r>
            <a:r>
              <a:rPr lang="tr-TR" i="1" dirty="0" err="1"/>
              <a:t>entellektüel</a:t>
            </a:r>
            <a:r>
              <a:rPr lang="tr-TR" i="1" dirty="0"/>
              <a:t> yaşam </a:t>
            </a:r>
            <a:r>
              <a:rPr lang="tr-TR" i="1" dirty="0" err="1"/>
              <a:t>sürecini</a:t>
            </a:r>
            <a:r>
              <a:rPr lang="tr-TR" i="1" dirty="0"/>
              <a:t> koşullandırdığını</a:t>
            </a:r>
            <a:r>
              <a:rPr lang="tr-TR" dirty="0"/>
              <a:t>" (</a:t>
            </a:r>
            <a:r>
              <a:rPr lang="tr-TR" dirty="0" err="1"/>
              <a:t>Marx</a:t>
            </a:r>
            <a:r>
              <a:rPr lang="tr-TR" dirty="0"/>
              <a:t>, 1971, s.20-21) </a:t>
            </a:r>
          </a:p>
          <a:p>
            <a:pPr>
              <a:spcBef>
                <a:spcPts val="0"/>
              </a:spcBef>
              <a:buFont typeface="Arial" panose="020B0604020202020204" pitchFamily="34" charset="0"/>
              <a:buChar char="•"/>
            </a:pPr>
            <a:r>
              <a:rPr lang="tr-TR" dirty="0"/>
              <a:t>18. ve 19. yy. politik ekonomisine eleştiriler; bilim X ideoloji, sınıfsal çıkarlar, artı değer</a:t>
            </a:r>
          </a:p>
          <a:p>
            <a:pPr>
              <a:spcBef>
                <a:spcPts val="0"/>
              </a:spcBef>
              <a:buFont typeface="Arial" panose="020B0604020202020204" pitchFamily="34" charset="0"/>
              <a:buChar char="•"/>
            </a:pPr>
            <a:r>
              <a:rPr lang="tr-TR" dirty="0"/>
              <a:t>Toplum ve bilgi ilişkisi çelişkilerle analiz edilir </a:t>
            </a:r>
          </a:p>
          <a:p>
            <a:pPr lvl="1">
              <a:spcBef>
                <a:spcPts val="0"/>
              </a:spcBef>
              <a:buFont typeface="Arial" panose="020B0604020202020204" pitchFamily="34" charset="0"/>
              <a:buChar char="•"/>
            </a:pPr>
            <a:r>
              <a:rPr lang="tr-TR" dirty="0"/>
              <a:t>Gelişimi eşitsiz</a:t>
            </a:r>
          </a:p>
          <a:p>
            <a:pPr lvl="1">
              <a:spcBef>
                <a:spcPts val="0"/>
              </a:spcBef>
              <a:buFont typeface="Arial" panose="020B0604020202020204" pitchFamily="34" charset="0"/>
              <a:buChar char="•"/>
            </a:pPr>
            <a:r>
              <a:rPr lang="tr-TR" dirty="0"/>
              <a:t>Bilgi sınıfsal ve ekonomik çıkarların yeniden üretimi değildir</a:t>
            </a:r>
          </a:p>
          <a:p>
            <a:pPr lvl="1">
              <a:spcBef>
                <a:spcPts val="0"/>
              </a:spcBef>
              <a:buFont typeface="Arial" panose="020B0604020202020204" pitchFamily="34" charset="0"/>
              <a:buChar char="•"/>
            </a:pPr>
            <a:r>
              <a:rPr lang="tr-TR" dirty="0"/>
              <a:t>Bilgi biçimleri ile toplum biçimleri arasında fonksiyonel ilişki</a:t>
            </a:r>
          </a:p>
          <a:p>
            <a:pPr marL="393700" lvl="1" indent="0">
              <a:spcBef>
                <a:spcPts val="0"/>
              </a:spcBef>
              <a:buNone/>
            </a:pPr>
            <a:endParaRPr lang="tr-TR" b="1" dirty="0"/>
          </a:p>
          <a:p>
            <a:pPr>
              <a:buFont typeface="Arial" panose="020B0604020202020204" pitchFamily="34" charset="0"/>
              <a:buChar char="•"/>
            </a:pPr>
            <a:endParaRPr lang="tr-TR" dirty="0"/>
          </a:p>
        </p:txBody>
      </p:sp>
      <p:sp>
        <p:nvSpPr>
          <p:cNvPr id="5" name="Slayt Numarası Yer Tutucusu 4">
            <a:extLst>
              <a:ext uri="{FF2B5EF4-FFF2-40B4-BE49-F238E27FC236}">
                <a16:creationId xmlns:a16="http://schemas.microsoft.com/office/drawing/2014/main" id="{FF997C1E-A21C-E146-91D3-F52761C8EE9B}"/>
              </a:ext>
            </a:extLst>
          </p:cNvPr>
          <p:cNvSpPr>
            <a:spLocks noGrp="1"/>
          </p:cNvSpPr>
          <p:nvPr>
            <p:ph type="sldNum" sz="quarter" idx="2"/>
          </p:nvPr>
        </p:nvSpPr>
        <p:spPr/>
        <p:txBody>
          <a:bodyPr/>
          <a:lstStyle/>
          <a:p>
            <a:fld id="{86CB4B4D-7CA3-9044-876B-883B54F8677D}" type="slidenum">
              <a:rPr lang="tr-TR" smtClean="0"/>
              <a:t>9</a:t>
            </a:fld>
            <a:endParaRPr lang="tr-TR"/>
          </a:p>
        </p:txBody>
      </p:sp>
    </p:spTree>
    <p:extLst>
      <p:ext uri="{BB962C8B-B14F-4D97-AF65-F5344CB8AC3E}">
        <p14:creationId xmlns:p14="http://schemas.microsoft.com/office/powerpoint/2010/main" val="78821088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5037</TotalTime>
  <Words>1243</Words>
  <Application>Microsoft Macintosh PowerPoint</Application>
  <PresentationFormat>Özel</PresentationFormat>
  <Paragraphs>140</Paragraphs>
  <Slides>13</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Baskerville</vt:lpstr>
      <vt:lpstr>Helvetica Neue</vt:lpstr>
      <vt:lpstr>Hoefler Text</vt:lpstr>
      <vt:lpstr>Harmony</vt:lpstr>
      <vt:lpstr>SOSYOLOJİ TARİHİ   11 </vt:lpstr>
      <vt:lpstr>Marxizm Batı Marxizmi Frankfurt Ekolü </vt:lpstr>
      <vt:lpstr>PowerPoint Sunusu</vt:lpstr>
      <vt:lpstr>PowerPoint Sunusu</vt:lpstr>
      <vt:lpstr>PowerPoint Sunusu</vt:lpstr>
      <vt:lpstr>PowerPoint Sunusu</vt:lpstr>
      <vt:lpstr>PowerPoint Sunusu</vt:lpstr>
      <vt:lpstr>PowerPoint Sunusu</vt:lpstr>
      <vt:lpstr>PowerPoint Sunusu</vt:lpstr>
      <vt:lpstr>PowerPoint Sunusu</vt:lpstr>
      <vt:lpstr>Sınıf – Sınıf Bilinci</vt:lpstr>
      <vt:lpstr>Tarihsel Determinizm</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SOSYOLOJİ TARİHİ  SOS312</dc:title>
  <cp:lastModifiedBy>Microsoft Office Kullanıcısı</cp:lastModifiedBy>
  <cp:revision>134</cp:revision>
  <cp:lastPrinted>2020-03-29T14:21:35Z</cp:lastPrinted>
  <dcterms:modified xsi:type="dcterms:W3CDTF">2020-05-09T17:07:52Z</dcterms:modified>
</cp:coreProperties>
</file>