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3" r:id="rId4"/>
    <p:sldId id="264" r:id="rId5"/>
    <p:sldId id="265" r:id="rId6"/>
    <p:sldId id="258" r:id="rId7"/>
    <p:sldId id="259" r:id="rId8"/>
    <p:sldId id="260" r:id="rId9"/>
    <p:sldId id="261" r:id="rId10"/>
    <p:sldId id="262" r:id="rId11"/>
    <p:sldId id="266" r:id="rId12"/>
    <p:sldId id="267" r:id="rId13"/>
    <p:sldId id="268" r:id="rId1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FAFDD"/>
    <a:srgbClr val="AA3AAD"/>
    <a:srgbClr val="FFCC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2555776" y="188640"/>
            <a:ext cx="6275040" cy="780696"/>
          </a:xfrm>
        </p:spPr>
        <p:txBody>
          <a:bodyPr>
            <a:normAutofit/>
          </a:bodyPr>
          <a:lstStyle>
            <a:lvl1pPr algn="ctr">
              <a:defRPr sz="3600" baseline="0"/>
            </a:lvl1pPr>
          </a:lstStyle>
          <a:p>
            <a:r>
              <a:rPr kumimoji="0" lang="tr-TR" dirty="0" smtClean="0"/>
              <a:t>Kamu Yönetimi ve Sosyal Hizmet</a:t>
            </a:r>
            <a:endParaRPr kumimoji="0" lang="en-US" dirty="0"/>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BE6839-661B-41A6-84D6-1AD33D387699}" type="slidenum">
              <a:rPr lang="tr-TR" smtClean="0"/>
              <a:pPr/>
              <a:t>‹#›</a:t>
            </a:fld>
            <a:endParaRPr lang="tr-TR"/>
          </a:p>
        </p:txBody>
      </p:sp>
      <p:pic>
        <p:nvPicPr>
          <p:cNvPr id="33798" name="Picture 6" descr="Related image"/>
          <p:cNvPicPr>
            <a:picLocks noChangeAspect="1" noChangeArrowheads="1"/>
          </p:cNvPicPr>
          <p:nvPr userDrawn="1"/>
        </p:nvPicPr>
        <p:blipFill>
          <a:blip r:embed="rId2" cstate="print"/>
          <a:srcRect/>
          <a:stretch>
            <a:fillRect/>
          </a:stretch>
        </p:blipFill>
        <p:spPr bwMode="auto">
          <a:xfrm>
            <a:off x="251520" y="188640"/>
            <a:ext cx="1919490" cy="1080120"/>
          </a:xfrm>
          <a:prstGeom prst="rect">
            <a:avLst/>
          </a:prstGeom>
          <a:noFill/>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530352" y="1490480"/>
            <a:ext cx="7772400" cy="1362456"/>
          </a:xfrm>
          <a:noFill/>
          <a:ln>
            <a:noFill/>
          </a:ln>
        </p:spPr>
        <p:txBody>
          <a:bodyPr vert="horz" tIns="0" bIns="0" anchor="b">
            <a:noAutofit/>
            <a:scene3d>
              <a:camera prst="orthographicFront"/>
              <a:lightRig rig="freezing" dir="t">
                <a:rot lat="0" lon="0" rev="5640000"/>
              </a:lightRig>
            </a:scene3d>
            <a:sp3d prstMaterial="flat">
              <a:bevelT w="38100" h="38100"/>
            </a:sp3d>
          </a:bodyPr>
          <a:lstStyle>
            <a:lvl1pPr algn="ctr" rtl="0">
              <a:spcBef>
                <a:spcPct val="0"/>
              </a:spcBef>
              <a:buNone/>
              <a:defRPr lang="en-US" sz="4800" b="0" cap="none" baseline="0" dirty="0">
                <a:ln w="635">
                  <a:noFill/>
                </a:ln>
                <a:solidFill>
                  <a:srgbClr val="002060"/>
                </a:solidFill>
                <a:effectLst>
                  <a:outerShdw blurRad="38100" dist="25400" dir="5400000" algn="tl" rotWithShape="0">
                    <a:srgbClr val="000000">
                      <a:alpha val="43000"/>
                    </a:srgbClr>
                  </a:outerShdw>
                </a:effectLst>
                <a:latin typeface="+mj-lt"/>
                <a:ea typeface="+mj-ea"/>
                <a:cs typeface="+mj-cs"/>
              </a:defRPr>
            </a:lvl1pPr>
          </a:lstStyle>
          <a:p>
            <a:r>
              <a:rPr kumimoji="0" lang="tr-TR" dirty="0" smtClean="0"/>
              <a:t>Kamu Yönetimi ve Sosyal Hizmet</a:t>
            </a:r>
            <a:endParaRPr kumimoji="0" lang="en-US" dirty="0"/>
          </a:p>
        </p:txBody>
      </p:sp>
      <p:sp>
        <p:nvSpPr>
          <p:cNvPr id="3" name="2 Metin Yer Tutucusu"/>
          <p:cNvSpPr>
            <a:spLocks noGrp="1"/>
          </p:cNvSpPr>
          <p:nvPr>
            <p:ph type="body" idx="1" hasCustomPrompt="1"/>
          </p:nvPr>
        </p:nvSpPr>
        <p:spPr>
          <a:xfrm>
            <a:off x="530352" y="3719488"/>
            <a:ext cx="7772400" cy="1509712"/>
          </a:xfrm>
        </p:spPr>
        <p:txBody>
          <a:bodyPr lIns="45720" rIns="45720" anchor="t"/>
          <a:lstStyle>
            <a:lvl1pPr marL="0" indent="0" algn="ctr">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dirty="0" smtClean="0"/>
              <a:t>Dr. Özkan LEBLEBİCİ</a:t>
            </a:r>
          </a:p>
        </p:txBody>
      </p:sp>
      <p:sp>
        <p:nvSpPr>
          <p:cNvPr id="4" name="3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
        <p:nvSpPr>
          <p:cNvPr id="5" name="4 Başlık"/>
          <p:cNvSpPr>
            <a:spLocks noGrp="1"/>
          </p:cNvSpPr>
          <p:nvPr>
            <p:ph type="title" hasCustomPrompt="1"/>
          </p:nvPr>
        </p:nvSpPr>
        <p:spPr>
          <a:xfrm>
            <a:off x="1979712" y="476672"/>
            <a:ext cx="6537920" cy="648072"/>
          </a:xfrm>
        </p:spPr>
        <p:txBody>
          <a:bodyPr>
            <a:normAutofit/>
          </a:bodyPr>
          <a:lstStyle>
            <a:lvl1pPr algn="ctr">
              <a:defRPr sz="3200" b="1">
                <a:solidFill>
                  <a:srgbClr val="002060"/>
                </a:solidFill>
              </a:defRPr>
            </a:lvl1pPr>
          </a:lstStyle>
          <a:p>
            <a:r>
              <a:rPr lang="tr-TR" dirty="0" smtClean="0"/>
              <a:t>Sivil Toplum Örgütleri</a:t>
            </a:r>
            <a:endParaRPr lang="tr-TR" dirty="0"/>
          </a:p>
        </p:txBody>
      </p:sp>
      <p:pic>
        <p:nvPicPr>
          <p:cNvPr id="6" name="Picture 2" descr="Image result for ankara üniversitesi logo"/>
          <p:cNvPicPr>
            <a:picLocks noChangeAspect="1" noChangeArrowheads="1"/>
          </p:cNvPicPr>
          <p:nvPr userDrawn="1"/>
        </p:nvPicPr>
        <p:blipFill>
          <a:blip r:embed="rId2" cstate="print"/>
          <a:srcRect/>
          <a:stretch>
            <a:fillRect/>
          </a:stretch>
        </p:blipFill>
        <p:spPr bwMode="auto">
          <a:xfrm>
            <a:off x="179512" y="188640"/>
            <a:ext cx="1440159" cy="1078730"/>
          </a:xfrm>
          <a:prstGeom prst="rect">
            <a:avLst/>
          </a:prstGeom>
          <a:noFill/>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F3BE6839-661B-41A6-84D6-1AD33D387699}" type="slidenum">
              <a:rPr lang="tr-TR" smtClean="0"/>
              <a:pPr/>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7EBCCC1-49AE-4BD0-A4E2-F066203A4D98}" type="datetimeFigureOut">
              <a:rPr lang="tr-TR" smtClean="0"/>
              <a:pPr/>
              <a:t>28.4.2020</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F3BE6839-661B-41A6-84D6-1AD33D387699}" type="slidenum">
              <a:rPr lang="tr-TR" smtClean="0"/>
              <a:pPr/>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043608" y="1670943"/>
            <a:ext cx="7056784" cy="965969"/>
          </a:xfrm>
          <a:noFill/>
        </p:spPr>
        <p:txBody>
          <a:bodyPr>
            <a:noAutofit/>
          </a:bodyPr>
          <a:lstStyle/>
          <a:p>
            <a:pPr algn="ctr"/>
            <a:r>
              <a:rPr lang="tr-TR" sz="4400" b="1" dirty="0" smtClean="0">
                <a:solidFill>
                  <a:srgbClr val="00B050"/>
                </a:solidFill>
                <a:latin typeface="Arial Black" pitchFamily="34" charset="0"/>
              </a:rPr>
              <a:t>Sivil </a:t>
            </a:r>
            <a:r>
              <a:rPr lang="tr-TR" sz="4400" dirty="0" smtClean="0">
                <a:solidFill>
                  <a:srgbClr val="00B050"/>
                </a:solidFill>
                <a:latin typeface="Arial Black" pitchFamily="34" charset="0"/>
              </a:rPr>
              <a:t>Toplum </a:t>
            </a:r>
            <a:r>
              <a:rPr lang="tr-TR" sz="4400" dirty="0" smtClean="0">
                <a:solidFill>
                  <a:srgbClr val="00B050"/>
                </a:solidFill>
                <a:latin typeface="Arial Black" pitchFamily="34" charset="0"/>
              </a:rPr>
              <a:t>Örgütleri</a:t>
            </a:r>
            <a:br>
              <a:rPr lang="tr-TR" sz="4400" dirty="0" smtClean="0">
                <a:solidFill>
                  <a:srgbClr val="00B050"/>
                </a:solidFill>
                <a:latin typeface="Arial Black" pitchFamily="34" charset="0"/>
              </a:rPr>
            </a:br>
            <a:r>
              <a:rPr lang="tr-TR" sz="4400" dirty="0" smtClean="0">
                <a:solidFill>
                  <a:srgbClr val="00B050"/>
                </a:solidFill>
                <a:latin typeface="Arial Black" pitchFamily="34" charset="0"/>
              </a:rPr>
              <a:t>1</a:t>
            </a:r>
            <a:endParaRPr lang="tr-TR" sz="4400" b="1" dirty="0">
              <a:solidFill>
                <a:srgbClr val="00B050"/>
              </a:solidFill>
              <a:latin typeface="Arial Black" pitchFamily="34" charset="0"/>
            </a:endParaRPr>
          </a:p>
        </p:txBody>
      </p:sp>
      <p:sp>
        <p:nvSpPr>
          <p:cNvPr id="3" name="2 Alt Başlık"/>
          <p:cNvSpPr>
            <a:spLocks noGrp="1"/>
          </p:cNvSpPr>
          <p:nvPr>
            <p:ph type="subTitle" idx="1"/>
          </p:nvPr>
        </p:nvSpPr>
        <p:spPr>
          <a:xfrm>
            <a:off x="1483568" y="2852936"/>
            <a:ext cx="6400800" cy="1752600"/>
          </a:xfrm>
        </p:spPr>
        <p:txBody>
          <a:bodyPr>
            <a:normAutofit/>
          </a:bodyPr>
          <a:lstStyle/>
          <a:p>
            <a:endParaRPr lang="tr-TR" b="1" i="1" dirty="0" smtClean="0">
              <a:solidFill>
                <a:schemeClr val="bg1"/>
              </a:solidFill>
            </a:endParaRPr>
          </a:p>
          <a:p>
            <a:endParaRPr lang="tr-TR" b="1" i="1" dirty="0" smtClean="0">
              <a:solidFill>
                <a:schemeClr val="bg1"/>
              </a:solidFill>
            </a:endParaRPr>
          </a:p>
          <a:p>
            <a:pPr algn="ctr"/>
            <a:r>
              <a:rPr lang="tr-TR" b="1" dirty="0" smtClean="0">
                <a:solidFill>
                  <a:srgbClr val="002060"/>
                </a:solidFill>
              </a:rPr>
              <a:t>Dr. Özkan LEBLEBİCİ</a:t>
            </a:r>
            <a:endParaRPr lang="tr-TR" b="1" dirty="0">
              <a:solidFill>
                <a:srgbClr val="00206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6" name="Text Box 3"/>
          <p:cNvSpPr txBox="1">
            <a:spLocks noChangeArrowheads="1"/>
          </p:cNvSpPr>
          <p:nvPr/>
        </p:nvSpPr>
        <p:spPr bwMode="auto">
          <a:xfrm>
            <a:off x="611560" y="1988840"/>
            <a:ext cx="8136904" cy="2862322"/>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Günümüzdeki anlamda sivil ilk örgütlenmeler 17. </a:t>
            </a:r>
            <a:r>
              <a:rPr lang="tr-TR" sz="2400" dirty="0" err="1" smtClean="0">
                <a:latin typeface="Cambria" pitchFamily="18" charset="0"/>
              </a:rPr>
              <a:t>YY’da</a:t>
            </a:r>
            <a:r>
              <a:rPr lang="tr-TR" sz="2400" dirty="0" smtClean="0">
                <a:latin typeface="Cambria" pitchFamily="18" charset="0"/>
              </a:rPr>
              <a:t> ortaya çıkmaya başlamıştır. İngiltere’de 1645’te ortaya çıkan </a:t>
            </a:r>
            <a:r>
              <a:rPr lang="tr-TR" sz="2400" dirty="0" err="1" smtClean="0">
                <a:latin typeface="Cambria" pitchFamily="18" charset="0"/>
              </a:rPr>
              <a:t>London</a:t>
            </a:r>
            <a:r>
              <a:rPr lang="tr-TR" sz="2400" dirty="0" smtClean="0">
                <a:latin typeface="Cambria" pitchFamily="18" charset="0"/>
              </a:rPr>
              <a:t>  of </a:t>
            </a:r>
            <a:r>
              <a:rPr lang="tr-TR" sz="2400" dirty="0" err="1" smtClean="0">
                <a:latin typeface="Cambria" pitchFamily="18" charset="0"/>
              </a:rPr>
              <a:t>Royal</a:t>
            </a:r>
            <a:r>
              <a:rPr lang="tr-TR" sz="2400" dirty="0" smtClean="0">
                <a:latin typeface="Cambria" pitchFamily="18" charset="0"/>
              </a:rPr>
              <a:t> </a:t>
            </a:r>
            <a:r>
              <a:rPr lang="tr-TR" sz="2400" dirty="0" err="1" smtClean="0">
                <a:latin typeface="Cambria" pitchFamily="18" charset="0"/>
              </a:rPr>
              <a:t>Society</a:t>
            </a:r>
            <a:r>
              <a:rPr lang="tr-TR" sz="2400" dirty="0" smtClean="0">
                <a:latin typeface="Cambria" pitchFamily="18" charset="0"/>
              </a:rPr>
              <a:t> adlı dernek üyeleri sık sık buluşarak çeşitli bilimsel konularda görüş alış verişinde bulunuyorlardı. (Doğan, 2015: 61)</a:t>
            </a:r>
            <a:endParaRPr lang="tr-TR" sz="2400" dirty="0">
              <a:latin typeface="Cambria"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6" name="Text Box 3"/>
          <p:cNvSpPr txBox="1">
            <a:spLocks noChangeArrowheads="1"/>
          </p:cNvSpPr>
          <p:nvPr/>
        </p:nvSpPr>
        <p:spPr bwMode="auto">
          <a:xfrm>
            <a:off x="827584" y="2028904"/>
            <a:ext cx="3384376" cy="2677656"/>
          </a:xfrm>
          <a:prstGeom prst="rect">
            <a:avLst/>
          </a:prstGeom>
          <a:solidFill>
            <a:schemeClr val="accent2">
              <a:lumMod val="20000"/>
              <a:lumOff val="80000"/>
            </a:schemeClr>
          </a:solidFill>
          <a:ln w="9525">
            <a:noFill/>
            <a:miter lim="800000"/>
            <a:headEnd/>
            <a:tailEnd/>
          </a:ln>
        </p:spPr>
        <p:txBody>
          <a:bodyPr wrap="square">
            <a:spAutoFit/>
          </a:bodyPr>
          <a:lstStyle/>
          <a:p>
            <a:r>
              <a:rPr lang="tr-TR" sz="2400" dirty="0" smtClean="0">
                <a:latin typeface="Cambria" pitchFamily="18" charset="0"/>
              </a:rPr>
              <a:t>Toplum ve devleti özdeş olarak düşünen filozoflar;</a:t>
            </a:r>
          </a:p>
          <a:p>
            <a:r>
              <a:rPr lang="tr-TR" sz="2400" dirty="0" err="1" smtClean="0">
                <a:latin typeface="Cambria" pitchFamily="18" charset="0"/>
              </a:rPr>
              <a:t>Machiavelli</a:t>
            </a:r>
            <a:endParaRPr lang="tr-TR" sz="2400" dirty="0" smtClean="0">
              <a:latin typeface="Cambria" pitchFamily="18" charset="0"/>
            </a:endParaRPr>
          </a:p>
          <a:p>
            <a:r>
              <a:rPr lang="tr-TR" sz="2400" dirty="0" smtClean="0">
                <a:latin typeface="Cambria" pitchFamily="18" charset="0"/>
              </a:rPr>
              <a:t>J.</a:t>
            </a:r>
            <a:r>
              <a:rPr lang="tr-TR" sz="2400" dirty="0" err="1" smtClean="0">
                <a:latin typeface="Cambria" pitchFamily="18" charset="0"/>
              </a:rPr>
              <a:t>Bodin</a:t>
            </a:r>
            <a:endParaRPr lang="tr-TR" sz="2400" dirty="0" smtClean="0">
              <a:latin typeface="Cambria" pitchFamily="18" charset="0"/>
            </a:endParaRPr>
          </a:p>
          <a:p>
            <a:r>
              <a:rPr lang="tr-TR" sz="2400" dirty="0" smtClean="0">
                <a:latin typeface="Cambria" pitchFamily="18" charset="0"/>
              </a:rPr>
              <a:t>T. </a:t>
            </a:r>
            <a:r>
              <a:rPr lang="tr-TR" sz="2400" dirty="0" err="1" smtClean="0">
                <a:latin typeface="Cambria" pitchFamily="18" charset="0"/>
              </a:rPr>
              <a:t>Hobbes</a:t>
            </a:r>
            <a:endParaRPr lang="tr-TR" sz="2400" dirty="0" smtClean="0">
              <a:latin typeface="Cambria" pitchFamily="18" charset="0"/>
            </a:endParaRPr>
          </a:p>
          <a:p>
            <a:r>
              <a:rPr lang="tr-TR" sz="2400" dirty="0" smtClean="0">
                <a:latin typeface="Cambria" pitchFamily="18" charset="0"/>
              </a:rPr>
              <a:t>(Doğan, 2015: 77)</a:t>
            </a:r>
            <a:endParaRPr lang="tr-TR" sz="2400" dirty="0">
              <a:latin typeface="Cambria" pitchFamily="18" charset="0"/>
            </a:endParaRPr>
          </a:p>
        </p:txBody>
      </p:sp>
      <p:sp>
        <p:nvSpPr>
          <p:cNvPr id="4" name="Text Box 3"/>
          <p:cNvSpPr txBox="1">
            <a:spLocks noChangeArrowheads="1"/>
          </p:cNvSpPr>
          <p:nvPr/>
        </p:nvSpPr>
        <p:spPr bwMode="auto">
          <a:xfrm>
            <a:off x="5148064" y="2028904"/>
            <a:ext cx="3384376" cy="3416320"/>
          </a:xfrm>
          <a:prstGeom prst="rect">
            <a:avLst/>
          </a:prstGeom>
          <a:solidFill>
            <a:schemeClr val="accent4">
              <a:lumMod val="40000"/>
              <a:lumOff val="60000"/>
            </a:schemeClr>
          </a:solidFill>
          <a:ln w="9525">
            <a:noFill/>
            <a:miter lim="800000"/>
            <a:headEnd/>
            <a:tailEnd/>
          </a:ln>
        </p:spPr>
        <p:txBody>
          <a:bodyPr wrap="square">
            <a:spAutoFit/>
          </a:bodyPr>
          <a:lstStyle/>
          <a:p>
            <a:r>
              <a:rPr lang="tr-TR" sz="2400" dirty="0" smtClean="0">
                <a:latin typeface="Cambria" pitchFamily="18" charset="0"/>
              </a:rPr>
              <a:t>Bireyi devlet karşısında özerkleştirmeyi düşünen filozoflar;</a:t>
            </a:r>
          </a:p>
          <a:p>
            <a:r>
              <a:rPr lang="tr-TR" sz="2400" dirty="0" smtClean="0">
                <a:latin typeface="Cambria" pitchFamily="18" charset="0"/>
              </a:rPr>
              <a:t>J. Locke</a:t>
            </a:r>
          </a:p>
          <a:p>
            <a:r>
              <a:rPr lang="tr-TR" sz="2400" dirty="0" err="1" smtClean="0">
                <a:latin typeface="Cambria" pitchFamily="18" charset="0"/>
              </a:rPr>
              <a:t>Montesquieu</a:t>
            </a:r>
            <a:endParaRPr lang="tr-TR" sz="2400" dirty="0" smtClean="0">
              <a:latin typeface="Cambria" pitchFamily="18" charset="0"/>
            </a:endParaRPr>
          </a:p>
          <a:p>
            <a:r>
              <a:rPr lang="tr-TR" sz="2400" dirty="0" smtClean="0">
                <a:latin typeface="Cambria" pitchFamily="18" charset="0"/>
              </a:rPr>
              <a:t>A. </a:t>
            </a:r>
            <a:r>
              <a:rPr lang="tr-TR" sz="2400" dirty="0" err="1" smtClean="0">
                <a:latin typeface="Cambria" pitchFamily="18" charset="0"/>
              </a:rPr>
              <a:t>Smith</a:t>
            </a:r>
            <a:endParaRPr lang="tr-TR" sz="2400" dirty="0" smtClean="0">
              <a:latin typeface="Cambria" pitchFamily="18" charset="0"/>
            </a:endParaRPr>
          </a:p>
          <a:p>
            <a:pPr marL="457200" indent="-457200"/>
            <a:r>
              <a:rPr lang="tr-TR" sz="2400" dirty="0" smtClean="0">
                <a:latin typeface="Cambria" pitchFamily="18" charset="0"/>
              </a:rPr>
              <a:t>A.</a:t>
            </a:r>
            <a:r>
              <a:rPr lang="tr-TR" sz="2400" dirty="0" err="1" smtClean="0">
                <a:latin typeface="Cambria" pitchFamily="18" charset="0"/>
              </a:rPr>
              <a:t>Ferguson</a:t>
            </a:r>
            <a:endParaRPr lang="tr-TR" sz="2400" dirty="0" smtClean="0">
              <a:latin typeface="Cambria" pitchFamily="18" charset="0"/>
            </a:endParaRPr>
          </a:p>
          <a:p>
            <a:pPr marL="457200" indent="-457200"/>
            <a:r>
              <a:rPr lang="tr-TR" sz="2400" dirty="0" smtClean="0">
                <a:latin typeface="Cambria" pitchFamily="18" charset="0"/>
              </a:rPr>
              <a:t>A. </a:t>
            </a:r>
            <a:r>
              <a:rPr lang="tr-TR" sz="2400" dirty="0" err="1" smtClean="0">
                <a:latin typeface="Cambria" pitchFamily="18" charset="0"/>
              </a:rPr>
              <a:t>Tocqueville</a:t>
            </a:r>
            <a:endParaRPr lang="tr-TR" sz="2400" dirty="0" smtClean="0">
              <a:latin typeface="Cambria" pitchFamily="18" charset="0"/>
            </a:endParaRPr>
          </a:p>
          <a:p>
            <a:r>
              <a:rPr lang="tr-TR" sz="2400" dirty="0" smtClean="0">
                <a:latin typeface="Cambria" pitchFamily="18" charset="0"/>
              </a:rPr>
              <a:t>(Doğan, 2015: 77)</a:t>
            </a:r>
            <a:endParaRPr lang="tr-TR" sz="2400" dirty="0">
              <a:latin typeface="Cambria"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6" name="Text Box 3"/>
          <p:cNvSpPr txBox="1">
            <a:spLocks noChangeArrowheads="1"/>
          </p:cNvSpPr>
          <p:nvPr/>
        </p:nvSpPr>
        <p:spPr bwMode="auto">
          <a:xfrm>
            <a:off x="395536" y="1484784"/>
            <a:ext cx="8496944" cy="4524315"/>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Liberal filozofların iktidarın sınırlanmasında kullandıkları başlıca araçlardan biri, devlet öncesi durum varsayımıydı. Böylece devletin var olduğu toplumsal durum ile devlet öncesi doğal durumu karşı karşıya konulmaktaydı. Amaç  devlete ait olmayan alan ile devlet alanını birbirinden ayırmaktı. Doğa durumu varsayımı aynı zamanda sivil toplumun kavramsal olarak ortaya konmasına ve böylece devlet ile toplum arasında bir sınır çizmeye de hizmet eden bir yöntemdi.</a:t>
            </a:r>
            <a:endParaRPr lang="tr-TR" sz="2400" dirty="0">
              <a:latin typeface="Cambria"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6" name="Text Box 3"/>
          <p:cNvSpPr txBox="1">
            <a:spLocks noChangeArrowheads="1"/>
          </p:cNvSpPr>
          <p:nvPr/>
        </p:nvSpPr>
        <p:spPr bwMode="auto">
          <a:xfrm>
            <a:off x="395536" y="1700808"/>
            <a:ext cx="8496944" cy="4616648"/>
          </a:xfrm>
          <a:prstGeom prst="rect">
            <a:avLst/>
          </a:prstGeom>
          <a:noFill/>
          <a:ln w="9525">
            <a:noFill/>
            <a:miter lim="800000"/>
            <a:headEnd/>
            <a:tailEnd/>
          </a:ln>
        </p:spPr>
        <p:txBody>
          <a:bodyPr wrap="square">
            <a:spAutoFit/>
          </a:bodyPr>
          <a:lstStyle/>
          <a:p>
            <a:pPr>
              <a:lnSpc>
                <a:spcPct val="150000"/>
              </a:lnSpc>
            </a:pPr>
            <a:r>
              <a:rPr lang="tr-TR" sz="1400" dirty="0" smtClean="0">
                <a:latin typeface="Cambria" pitchFamily="18" charset="0"/>
              </a:rPr>
              <a:t>KAYNAKLAR:</a:t>
            </a:r>
          </a:p>
          <a:p>
            <a:pPr>
              <a:lnSpc>
                <a:spcPct val="150000"/>
              </a:lnSpc>
            </a:pPr>
            <a:r>
              <a:rPr lang="tr-TR" sz="1400" dirty="0" smtClean="0">
                <a:latin typeface="Cambria" pitchFamily="18" charset="0"/>
              </a:rPr>
              <a:t>Gökmen, Özgür (Ed.), Türkiye'de Hak Temelli Sivil Toplum Örgütleri-Sorunlar ve Çözüm Arayışları, STGM, Ankara, 2011.</a:t>
            </a:r>
          </a:p>
          <a:p>
            <a:pPr>
              <a:lnSpc>
                <a:spcPct val="150000"/>
              </a:lnSpc>
            </a:pPr>
            <a:r>
              <a:rPr lang="tr-TR" sz="1400" dirty="0" smtClean="0">
                <a:latin typeface="Cambria" pitchFamily="18" charset="0"/>
              </a:rPr>
              <a:t>Tekeli, İlhan, Türkiye'de </a:t>
            </a:r>
            <a:r>
              <a:rPr lang="tr-TR" sz="1400" dirty="0" err="1" smtClean="0">
                <a:latin typeface="Cambria" pitchFamily="18" charset="0"/>
              </a:rPr>
              <a:t>STK'lar</a:t>
            </a:r>
            <a:r>
              <a:rPr lang="tr-TR" sz="1400" dirty="0" smtClean="0">
                <a:latin typeface="Cambria" pitchFamily="18" charset="0"/>
              </a:rPr>
              <a:t> ve Katılımcı Demokrasi Yazıları, Tarih Vakfı Yurt Yayınları, İstanbul, 2012.</a:t>
            </a:r>
          </a:p>
          <a:p>
            <a:pPr>
              <a:lnSpc>
                <a:spcPct val="150000"/>
              </a:lnSpc>
            </a:pPr>
            <a:r>
              <a:rPr lang="tr-TR" sz="1400" dirty="0" smtClean="0">
                <a:latin typeface="Cambria" pitchFamily="18" charset="0"/>
              </a:rPr>
              <a:t>Sunar, Lütfi (Ed.), Sivil Toplum Kuruluşları İçin Yönetim Rehberi, </a:t>
            </a:r>
            <a:r>
              <a:rPr lang="tr-TR" sz="1400" dirty="0" err="1" smtClean="0">
                <a:latin typeface="Cambria" pitchFamily="18" charset="0"/>
              </a:rPr>
              <a:t>Kaknüs</a:t>
            </a:r>
            <a:r>
              <a:rPr lang="tr-TR" sz="1400" dirty="0" smtClean="0">
                <a:latin typeface="Cambria" pitchFamily="18" charset="0"/>
              </a:rPr>
              <a:t>, İstanbul, 2005.</a:t>
            </a:r>
          </a:p>
          <a:p>
            <a:pPr>
              <a:lnSpc>
                <a:spcPct val="150000"/>
              </a:lnSpc>
            </a:pPr>
            <a:r>
              <a:rPr lang="tr-TR" sz="1400" dirty="0" err="1" smtClean="0">
                <a:latin typeface="Cambria" pitchFamily="18" charset="0"/>
              </a:rPr>
              <a:t>Çalha</a:t>
            </a:r>
            <a:r>
              <a:rPr lang="tr-TR" sz="1400" dirty="0" smtClean="0">
                <a:latin typeface="Cambria" pitchFamily="18" charset="0"/>
              </a:rPr>
              <a:t>, Ömer, Aşkın Devletten Sivil Topluma, </a:t>
            </a:r>
            <a:r>
              <a:rPr lang="tr-TR" sz="1400" dirty="0" err="1" smtClean="0">
                <a:latin typeface="Cambria" pitchFamily="18" charset="0"/>
              </a:rPr>
              <a:t>Gendaş</a:t>
            </a:r>
            <a:r>
              <a:rPr lang="tr-TR" sz="1400" dirty="0" smtClean="0">
                <a:latin typeface="Cambria" pitchFamily="18" charset="0"/>
              </a:rPr>
              <a:t>, İstanbul, 2000.</a:t>
            </a:r>
          </a:p>
          <a:p>
            <a:pPr>
              <a:lnSpc>
                <a:spcPct val="150000"/>
              </a:lnSpc>
            </a:pPr>
            <a:r>
              <a:rPr lang="tr-TR" sz="1400" dirty="0" smtClean="0">
                <a:latin typeface="Cambria" pitchFamily="18" charset="0"/>
              </a:rPr>
              <a:t>Gözler, Kemal, İdare Hukukuna Giriş, Ekin </a:t>
            </a:r>
            <a:r>
              <a:rPr lang="tr-TR" sz="1400" dirty="0" err="1" smtClean="0">
                <a:latin typeface="Cambria" pitchFamily="18" charset="0"/>
              </a:rPr>
              <a:t>Kitabevi</a:t>
            </a:r>
            <a:r>
              <a:rPr lang="tr-TR" sz="1400" dirty="0" smtClean="0">
                <a:latin typeface="Cambria" pitchFamily="18" charset="0"/>
              </a:rPr>
              <a:t>, (7. Basım), Bursa, 2007.</a:t>
            </a:r>
          </a:p>
          <a:p>
            <a:pPr>
              <a:lnSpc>
                <a:spcPct val="150000"/>
              </a:lnSpc>
            </a:pPr>
            <a:r>
              <a:rPr lang="tr-TR" sz="1400" dirty="0" smtClean="0">
                <a:latin typeface="Cambria" pitchFamily="18" charset="0"/>
              </a:rPr>
              <a:t>Saylan, Türkan, 100 Soruda Sivil Toplum, Cumhuriyet Kitapları, İstanbul, 2008.</a:t>
            </a:r>
          </a:p>
          <a:p>
            <a:pPr>
              <a:lnSpc>
                <a:spcPct val="150000"/>
              </a:lnSpc>
            </a:pPr>
            <a:r>
              <a:rPr lang="tr-TR" sz="1400" dirty="0" smtClean="0">
                <a:latin typeface="Cambria" pitchFamily="18" charset="0"/>
              </a:rPr>
              <a:t>Doğan, İlyas, Sivil Toplum Anlayışı ve Siyasal Sistemler, (4. Basım), Astana Yayınları, Ankara, 2015.</a:t>
            </a:r>
          </a:p>
          <a:p>
            <a:pPr>
              <a:lnSpc>
                <a:spcPct val="150000"/>
              </a:lnSpc>
            </a:pPr>
            <a:r>
              <a:rPr lang="tr-TR" sz="1400" dirty="0" smtClean="0">
                <a:latin typeface="Cambria" pitchFamily="18" charset="0"/>
              </a:rPr>
              <a:t>Akbal, İsmail, Sivil Toplum, Çizgi Yayınları, Konya, 2017.</a:t>
            </a:r>
          </a:p>
          <a:p>
            <a:pPr>
              <a:lnSpc>
                <a:spcPct val="150000"/>
              </a:lnSpc>
            </a:pPr>
            <a:r>
              <a:rPr lang="tr-TR" sz="1400" dirty="0" smtClean="0">
                <a:latin typeface="Cambria" pitchFamily="18" charset="0"/>
              </a:rPr>
              <a:t>Türkiye Cumhuriyeti Anayasası</a:t>
            </a:r>
          </a:p>
          <a:p>
            <a:pPr>
              <a:lnSpc>
                <a:spcPct val="150000"/>
              </a:lnSpc>
            </a:pPr>
            <a:r>
              <a:rPr lang="tr-TR" sz="1400" dirty="0" smtClean="0">
                <a:latin typeface="Cambria" pitchFamily="18" charset="0"/>
              </a:rPr>
              <a:t>Dernekler Kanunu</a:t>
            </a:r>
          </a:p>
          <a:p>
            <a:pPr>
              <a:lnSpc>
                <a:spcPct val="150000"/>
              </a:lnSpc>
            </a:pPr>
            <a:r>
              <a:rPr lang="tr-TR" sz="1400" dirty="0" smtClean="0">
                <a:latin typeface="Cambria" pitchFamily="18" charset="0"/>
              </a:rPr>
              <a:t>Vakıflar kanunu</a:t>
            </a:r>
          </a:p>
          <a:p>
            <a:pPr>
              <a:lnSpc>
                <a:spcPct val="150000"/>
              </a:lnSpc>
            </a:pPr>
            <a:r>
              <a:rPr lang="tr-TR" sz="1400" dirty="0" smtClean="0">
                <a:latin typeface="Cambria" pitchFamily="18" charset="0"/>
              </a:rPr>
              <a:t>İlgili internet kaynakları</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683568" y="1988840"/>
            <a:ext cx="7848872" cy="3528392"/>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Latince “</a:t>
            </a:r>
            <a:r>
              <a:rPr lang="tr-TR" sz="2400" dirty="0" err="1" smtClean="0">
                <a:latin typeface="Cambria" pitchFamily="18" charset="0"/>
              </a:rPr>
              <a:t>civis</a:t>
            </a:r>
            <a:r>
              <a:rPr lang="tr-TR" sz="2400" dirty="0" smtClean="0">
                <a:latin typeface="Cambria" pitchFamily="18" charset="0"/>
              </a:rPr>
              <a:t>” kökünden türetilen bir kavram olan </a:t>
            </a:r>
            <a:r>
              <a:rPr lang="tr-TR" sz="2400" i="1" dirty="0" smtClean="0">
                <a:latin typeface="Cambria" pitchFamily="18" charset="0"/>
              </a:rPr>
              <a:t>sivil</a:t>
            </a:r>
            <a:endParaRPr lang="tr-TR" sz="2400" i="1" dirty="0">
              <a:latin typeface="Cambria" pitchFamily="18" charset="0"/>
            </a:endParaRPr>
          </a:p>
          <a:p>
            <a:pPr algn="l">
              <a:lnSpc>
                <a:spcPct val="150000"/>
              </a:lnSpc>
            </a:pPr>
            <a:r>
              <a:rPr lang="tr-TR" sz="2400" dirty="0" smtClean="0">
                <a:latin typeface="Cambria" pitchFamily="18" charset="0"/>
              </a:rPr>
              <a:t>Sözcüğü, </a:t>
            </a:r>
            <a:r>
              <a:rPr lang="tr-TR" sz="2400" dirty="0" err="1" smtClean="0">
                <a:latin typeface="Cambria" pitchFamily="18" charset="0"/>
              </a:rPr>
              <a:t>kentdaş</a:t>
            </a:r>
            <a:r>
              <a:rPr lang="tr-TR" sz="2400" dirty="0" smtClean="0">
                <a:latin typeface="Cambria" pitchFamily="18" charset="0"/>
              </a:rPr>
              <a:t>/</a:t>
            </a:r>
            <a:r>
              <a:rPr lang="tr-TR" sz="2400" dirty="0" err="1" smtClean="0">
                <a:latin typeface="Cambria" pitchFamily="18" charset="0"/>
              </a:rPr>
              <a:t>yurtdaş</a:t>
            </a:r>
            <a:r>
              <a:rPr lang="tr-TR" sz="2400" dirty="0" smtClean="0">
                <a:latin typeface="Cambria" pitchFamily="18" charset="0"/>
              </a:rPr>
              <a:t> anlamları taşımaktadır. Burjuvazinin gelişen ekonomik koşulları sonucu hak ettiği konumu kazanması, kazanımları sonucunda şekillendirdiği şehir hayatı, sivil toplumun temelini oluşturur. (Akbal, 2017: 16-17)</a:t>
            </a:r>
            <a:endParaRPr lang="tr-TR" sz="2400" dirty="0">
              <a:latin typeface="Cambria"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683568" y="1700808"/>
            <a:ext cx="7848872" cy="3901774"/>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Bir kuruluşun sivil toplum kuruluşu sayılabilmesi için her şeyden önce devlet dışı bir kuruluş olması gerektiği genel kabul görmektedir.</a:t>
            </a:r>
          </a:p>
          <a:p>
            <a:pPr>
              <a:lnSpc>
                <a:spcPct val="150000"/>
              </a:lnSpc>
            </a:pPr>
            <a:r>
              <a:rPr lang="tr-TR" sz="2400" dirty="0" smtClean="0">
                <a:latin typeface="Cambria" pitchFamily="18" charset="0"/>
              </a:rPr>
              <a:t>Birleşmiş Milletler Ekonomi ve Sosyal Konseyinin sivil toplum örgütü tanımı şöyledir; “Sivil toplum örgütü, devletlerarası anlaşma temeline dayanmayan bütün uluslararası örgütler hükümet dışı örgüttür.”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683568" y="1700808"/>
            <a:ext cx="7848872" cy="3901774"/>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Sivil toplum örgütleri, resmi kurumlar dışında ve bunlardan bağımsız olarak politik, sosyal, kültürel, hukuki ve çevresel amaçları doğrultusunda lobi çalışmaları ikna ve eylemler yapan, üyelerini ve çalışanlarını gönüllülük usulüyle kabul eden, kâr amacı gütmeyen ve gelirlerini bağışlar ve/veya üyelik ödemeleri ile sağlayan kuruluşlardır.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683568" y="1700808"/>
            <a:ext cx="7848872" cy="3901774"/>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Sivil toplum örgütleri, farklı ve parçalı bir toplumu değil toplumda farklı alanları temsil eden, belirli bir amaç veya amaçlar etrafında bireyler üzerinde birleştirici etki gösteren, topluma ve kendi üyelerine hizmet üreten ve kişilerin kamu dışı alanda ihtiyaç duydukları çalışmaları bir organizasyon içinde gerçekleştirmeye çalışan ve toplumun öznesi niteliğini taşıyan kuruluşlardır.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3"/>
          <p:cNvSpPr txBox="1">
            <a:spLocks noChangeArrowheads="1"/>
          </p:cNvSpPr>
          <p:nvPr/>
        </p:nvSpPr>
        <p:spPr bwMode="auto">
          <a:xfrm>
            <a:off x="611560" y="1988840"/>
            <a:ext cx="8136904" cy="3416320"/>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Sivil Toplum,</a:t>
            </a:r>
          </a:p>
          <a:p>
            <a:pPr>
              <a:lnSpc>
                <a:spcPct val="150000"/>
              </a:lnSpc>
            </a:pPr>
            <a:r>
              <a:rPr lang="tr-TR" sz="2400" dirty="0" smtClean="0">
                <a:latin typeface="Cambria" pitchFamily="18" charset="0"/>
              </a:rPr>
              <a:t>Devlete karşı özerk ama çoğu zaman devletle iç içe, ekonomik ve sosyal açıdan bir çok toplumsal öznenin rol oynadığı toplumsal alan olarak anlaşılır. Çağdaş siyasal düşüncede sivil toplumun bu içeriğe kavuşması, uzun bir tarihsel ve toplumsal evrimin ürünüdür. (Doğan, 2015: 27)</a:t>
            </a:r>
            <a:endParaRPr lang="tr-TR" sz="2400" dirty="0">
              <a:latin typeface="Cambria" pitchFamily="18" charset="0"/>
            </a:endParaRPr>
          </a:p>
        </p:txBody>
      </p:sp>
      <p:sp>
        <p:nvSpPr>
          <p:cNvPr id="5"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12" name="Text Box 3"/>
          <p:cNvSpPr txBox="1">
            <a:spLocks noChangeArrowheads="1"/>
          </p:cNvSpPr>
          <p:nvPr/>
        </p:nvSpPr>
        <p:spPr bwMode="auto">
          <a:xfrm>
            <a:off x="611560" y="1988840"/>
            <a:ext cx="8136904" cy="3416320"/>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Orta çağda kentlerin doğuşu, kentlerle birlikte burjuvazinin tedricen oluşması, sivil toplumun oluşmasına zemin hazırlamıştır. Sivil toplumun oluşmasında en önemli etkenlerden biri, kentliliğin doğuşu ve bu sıkı ilişkilerin yarattığı kamusal alan diye adlandırılan sosyal ilişkiler arenasıdır. (Doğan, 2015: 27)</a:t>
            </a:r>
            <a:endParaRPr lang="tr-TR" sz="2400" dirty="0">
              <a:latin typeface="Cambria"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6" name="Text Box 3"/>
          <p:cNvSpPr txBox="1">
            <a:spLocks noChangeArrowheads="1"/>
          </p:cNvSpPr>
          <p:nvPr/>
        </p:nvSpPr>
        <p:spPr bwMode="auto">
          <a:xfrm>
            <a:off x="539552" y="1484784"/>
            <a:ext cx="8136904" cy="4524315"/>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Sivil toplum kavramının tarihsel değişimi; </a:t>
            </a:r>
          </a:p>
          <a:p>
            <a:pPr>
              <a:lnSpc>
                <a:spcPct val="150000"/>
              </a:lnSpc>
            </a:pPr>
            <a:r>
              <a:rPr lang="tr-TR" sz="2400" dirty="0" smtClean="0">
                <a:latin typeface="Cambria" pitchFamily="18" charset="0"/>
              </a:rPr>
              <a:t>1. Sivil toplum kavramının Grek-Latin uygarlığındaki anlamı,</a:t>
            </a:r>
          </a:p>
          <a:p>
            <a:pPr>
              <a:lnSpc>
                <a:spcPct val="150000"/>
              </a:lnSpc>
            </a:pPr>
            <a:r>
              <a:rPr lang="tr-TR" sz="2400" dirty="0" smtClean="0">
                <a:latin typeface="Cambria" pitchFamily="18" charset="0"/>
              </a:rPr>
              <a:t>2. 18 ve 19. </a:t>
            </a:r>
            <a:r>
              <a:rPr lang="tr-TR" sz="2400" dirty="0" err="1" smtClean="0">
                <a:latin typeface="Cambria" pitchFamily="18" charset="0"/>
              </a:rPr>
              <a:t>YY’da</a:t>
            </a:r>
            <a:r>
              <a:rPr lang="tr-TR" sz="2400" dirty="0" smtClean="0">
                <a:latin typeface="Cambria" pitchFamily="18" charset="0"/>
              </a:rPr>
              <a:t> aydınlanma felsefecilerinin sivil topluma yükledikleri anlam,</a:t>
            </a:r>
          </a:p>
          <a:p>
            <a:pPr>
              <a:lnSpc>
                <a:spcPct val="150000"/>
              </a:lnSpc>
            </a:pPr>
            <a:r>
              <a:rPr lang="tr-TR" sz="2400" dirty="0" smtClean="0">
                <a:latin typeface="Cambria" pitchFamily="18" charset="0"/>
              </a:rPr>
              <a:t>3. Sivil topluma sosyalist akımın yüklediği anlam,</a:t>
            </a:r>
          </a:p>
          <a:p>
            <a:pPr>
              <a:lnSpc>
                <a:spcPct val="150000"/>
              </a:lnSpc>
            </a:pPr>
            <a:r>
              <a:rPr lang="tr-TR" sz="2400" dirty="0" smtClean="0">
                <a:latin typeface="Cambria" pitchFamily="18" charset="0"/>
              </a:rPr>
              <a:t>4. Liberal burjuva ideolojisi bağlamında sivil topluma verilen anlamlar.</a:t>
            </a:r>
          </a:p>
          <a:p>
            <a:pPr>
              <a:lnSpc>
                <a:spcPct val="150000"/>
              </a:lnSpc>
            </a:pPr>
            <a:r>
              <a:rPr lang="tr-TR" sz="2400" dirty="0" smtClean="0">
                <a:latin typeface="Cambria" pitchFamily="18" charset="0"/>
              </a:rPr>
              <a:t> (Doğan, 2015: 41)</a:t>
            </a:r>
            <a:endParaRPr lang="tr-TR" sz="2400" dirty="0">
              <a:latin typeface="Cambria"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6" name="Text Box 3"/>
          <p:cNvSpPr txBox="1">
            <a:spLocks noChangeArrowheads="1"/>
          </p:cNvSpPr>
          <p:nvPr/>
        </p:nvSpPr>
        <p:spPr bwMode="auto">
          <a:xfrm>
            <a:off x="611560" y="1988840"/>
            <a:ext cx="8136904" cy="3970318"/>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Günümüzde siyasal sistemlerin biçimlendirilmesinde toplumun </a:t>
            </a:r>
            <a:r>
              <a:rPr lang="tr-TR" sz="2400" i="1" dirty="0" smtClean="0">
                <a:latin typeface="Cambria" pitchFamily="18" charset="0"/>
              </a:rPr>
              <a:t>örgütlü</a:t>
            </a:r>
            <a:r>
              <a:rPr lang="tr-TR" sz="2400" dirty="0" smtClean="0">
                <a:latin typeface="Cambria" pitchFamily="18" charset="0"/>
              </a:rPr>
              <a:t> kesimini oluşturan sosyolojik yapılar-</a:t>
            </a:r>
            <a:r>
              <a:rPr lang="tr-TR" sz="2400" b="1" dirty="0" smtClean="0">
                <a:latin typeface="Cambria" pitchFamily="18" charset="0"/>
              </a:rPr>
              <a:t>buna kısaca sivil toplum denebilir</a:t>
            </a:r>
            <a:r>
              <a:rPr lang="tr-TR" sz="2400" dirty="0" smtClean="0">
                <a:latin typeface="Cambria" pitchFamily="18" charset="0"/>
              </a:rPr>
              <a:t>- hayati bir rol oynamaktadır. Çoğulcu-özgürlükçü liberal siyasal modele dayalı toplumlar, aynı zamanda örgütlü toplumlardır. Bu açıdan sanayi devriminden beri demokratik ülkelerde örgütlenmiş bir sivil toplum yapısı vardır. (Doğan, 2015: 29)</a:t>
            </a:r>
            <a:endParaRPr lang="tr-TR" sz="2400" dirty="0">
              <a:latin typeface="Cambria"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868</TotalTime>
  <Words>760</Words>
  <Application>Microsoft Office PowerPoint</Application>
  <PresentationFormat>Ekran Gösterisi (4:3)</PresentationFormat>
  <Paragraphs>59</Paragraphs>
  <Slides>13</Slides>
  <Notes>0</Notes>
  <HiddenSlides>0</HiddenSlides>
  <MMClips>0</MMClips>
  <ScaleCrop>false</ScaleCrop>
  <HeadingPairs>
    <vt:vector size="4" baseType="variant">
      <vt:variant>
        <vt:lpstr>Tema</vt:lpstr>
      </vt:variant>
      <vt:variant>
        <vt:i4>1</vt:i4>
      </vt:variant>
      <vt:variant>
        <vt:lpstr>Slayt Başlıkları</vt:lpstr>
      </vt:variant>
      <vt:variant>
        <vt:i4>13</vt:i4>
      </vt:variant>
    </vt:vector>
  </HeadingPairs>
  <TitlesOfParts>
    <vt:vector size="14" baseType="lpstr">
      <vt:lpstr>Akış</vt:lpstr>
      <vt:lpstr>Sivil Toplum Örgütleri 1</vt:lpstr>
      <vt:lpstr>Slayt 2</vt:lpstr>
      <vt:lpstr>Slayt 3</vt:lpstr>
      <vt:lpstr>Slayt 4</vt:lpstr>
      <vt:lpstr>Slayt 5</vt:lpstr>
      <vt:lpstr>Slayt 6</vt:lpstr>
      <vt:lpstr>Slayt 7</vt:lpstr>
      <vt:lpstr>Slayt 8</vt:lpstr>
      <vt:lpstr>Slayt 9</vt:lpstr>
      <vt:lpstr>Slayt 10</vt:lpstr>
      <vt:lpstr>Slayt 11</vt:lpstr>
      <vt:lpstr>Slayt 12</vt:lpstr>
      <vt:lpstr>Slayt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KAYSEM 2015</dc:title>
  <dc:creator>Teknosa</dc:creator>
  <cp:lastModifiedBy>Teknosa</cp:lastModifiedBy>
  <cp:revision>114</cp:revision>
  <dcterms:created xsi:type="dcterms:W3CDTF">2015-05-04T08:30:58Z</dcterms:created>
  <dcterms:modified xsi:type="dcterms:W3CDTF">2020-04-28T09:32:24Z</dcterms:modified>
</cp:coreProperties>
</file>