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8" r:id="rId2"/>
    <p:sldId id="259" r:id="rId3"/>
    <p:sldId id="260" r:id="rId4"/>
    <p:sldId id="261" r:id="rId5"/>
    <p:sldId id="262" r:id="rId6"/>
    <p:sldId id="263" r:id="rId7"/>
    <p:sldId id="264" r:id="rId8"/>
    <p:sldId id="265" r:id="rId9"/>
    <p:sldId id="294" r:id="rId10"/>
    <p:sldId id="267" r:id="rId11"/>
    <p:sldId id="268" r:id="rId12"/>
    <p:sldId id="269" r:id="rId13"/>
    <p:sldId id="270" r:id="rId14"/>
    <p:sldId id="271" r:id="rId15"/>
    <p:sldId id="332" r:id="rId16"/>
    <p:sldId id="272" r:id="rId17"/>
    <p:sldId id="273" r:id="rId18"/>
    <p:sldId id="274" r:id="rId19"/>
    <p:sldId id="275" r:id="rId20"/>
    <p:sldId id="276" r:id="rId21"/>
    <p:sldId id="277" r:id="rId22"/>
    <p:sldId id="278" r:id="rId23"/>
    <p:sldId id="281" r:id="rId24"/>
    <p:sldId id="282" r:id="rId25"/>
    <p:sldId id="283" r:id="rId26"/>
    <p:sldId id="284" r:id="rId27"/>
    <p:sldId id="285" r:id="rId28"/>
    <p:sldId id="286" r:id="rId29"/>
    <p:sldId id="287" r:id="rId30"/>
    <p:sldId id="288" r:id="rId31"/>
    <p:sldId id="289" r:id="rId32"/>
    <p:sldId id="333" r:id="rId33"/>
    <p:sldId id="334" r:id="rId34"/>
    <p:sldId id="299" r:id="rId35"/>
    <p:sldId id="301" r:id="rId36"/>
    <p:sldId id="319" r:id="rId37"/>
    <p:sldId id="320" r:id="rId38"/>
    <p:sldId id="322" r:id="rId39"/>
    <p:sldId id="324" r:id="rId40"/>
    <p:sldId id="335" r:id="rId41"/>
    <p:sldId id="325" r:id="rId42"/>
    <p:sldId id="327" r:id="rId43"/>
    <p:sldId id="312" r:id="rId44"/>
    <p:sldId id="313" r:id="rId45"/>
    <p:sldId id="314" r:id="rId46"/>
    <p:sldId id="315" r:id="rId47"/>
    <p:sldId id="316" r:id="rId48"/>
    <p:sldId id="317" r:id="rId49"/>
    <p:sldId id="336" r:id="rId5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3399FF"/>
    <a:srgbClr val="FF0000"/>
    <a:srgbClr val="FFFF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4" autoAdjust="0"/>
  </p:normalViewPr>
  <p:slideViewPr>
    <p:cSldViewPr>
      <p:cViewPr varScale="1">
        <p:scale>
          <a:sx n="81" d="100"/>
          <a:sy n="81"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59875" cy="6870700"/>
            <a:chOff x="0" y="0"/>
            <a:chExt cx="5770" cy="4328"/>
          </a:xfrm>
        </p:grpSpPr>
        <p:sp>
          <p:nvSpPr>
            <p:cNvPr id="7171"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endParaRPr kumimoji="1" lang="tr-TR"/>
            </a:p>
          </p:txBody>
        </p:sp>
        <p:sp>
          <p:nvSpPr>
            <p:cNvPr id="7172"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endParaRPr kumimoji="1" lang="tr-TR"/>
            </a:p>
          </p:txBody>
        </p:sp>
        <p:sp>
          <p:nvSpPr>
            <p:cNvPr id="7173"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endParaRPr kumimoji="1" lang="tr-TR"/>
            </a:p>
          </p:txBody>
        </p:sp>
        <p:grpSp>
          <p:nvGrpSpPr>
            <p:cNvPr id="7174" name="Group 6"/>
            <p:cNvGrpSpPr>
              <a:grpSpLocks/>
            </p:cNvGrpSpPr>
            <p:nvPr/>
          </p:nvGrpSpPr>
          <p:grpSpPr bwMode="auto">
            <a:xfrm>
              <a:off x="4944" y="1"/>
              <a:ext cx="816" cy="3974"/>
              <a:chOff x="4944" y="1"/>
              <a:chExt cx="816" cy="3974"/>
            </a:xfrm>
          </p:grpSpPr>
          <p:grpSp>
            <p:nvGrpSpPr>
              <p:cNvPr id="7175" name="Group 7"/>
              <p:cNvGrpSpPr>
                <a:grpSpLocks/>
              </p:cNvGrpSpPr>
              <p:nvPr userDrawn="1"/>
            </p:nvGrpSpPr>
            <p:grpSpPr bwMode="auto">
              <a:xfrm>
                <a:off x="5280" y="1"/>
                <a:ext cx="480" cy="1430"/>
                <a:chOff x="5280" y="1"/>
                <a:chExt cx="480" cy="1430"/>
              </a:xfrm>
            </p:grpSpPr>
            <p:grpSp>
              <p:nvGrpSpPr>
                <p:cNvPr id="7176" name="Group 8"/>
                <p:cNvGrpSpPr>
                  <a:grpSpLocks/>
                </p:cNvGrpSpPr>
                <p:nvPr userDrawn="1"/>
              </p:nvGrpSpPr>
              <p:grpSpPr bwMode="auto">
                <a:xfrm rot="-5400000">
                  <a:off x="5484" y="0"/>
                  <a:ext cx="174" cy="176"/>
                  <a:chOff x="1657" y="323"/>
                  <a:chExt cx="1691" cy="2560"/>
                </a:xfrm>
              </p:grpSpPr>
              <p:grpSp>
                <p:nvGrpSpPr>
                  <p:cNvPr id="7177" name="Group 9"/>
                  <p:cNvGrpSpPr>
                    <a:grpSpLocks/>
                  </p:cNvGrpSpPr>
                  <p:nvPr/>
                </p:nvGrpSpPr>
                <p:grpSpPr bwMode="auto">
                  <a:xfrm>
                    <a:off x="1657" y="323"/>
                    <a:ext cx="1691" cy="2560"/>
                    <a:chOff x="1657" y="323"/>
                    <a:chExt cx="1691" cy="2560"/>
                  </a:xfrm>
                </p:grpSpPr>
                <p:sp>
                  <p:nvSpPr>
                    <p:cNvPr id="7178"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7179"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grpSp>
              <p:sp>
                <p:nvSpPr>
                  <p:cNvPr id="7180"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tr-TR"/>
                  </a:p>
                </p:txBody>
              </p:sp>
              <p:sp>
                <p:nvSpPr>
                  <p:cNvPr id="7181"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7182"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7183"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7184"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7185"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grpSp>
            <p:pic>
              <p:nvPicPr>
                <p:cNvPr id="7186" name="Picture 18"/>
                <p:cNvPicPr>
                  <a:picLocks noChangeAspect="1" noChangeArrowheads="1"/>
                </p:cNvPicPr>
                <p:nvPr userDrawn="1"/>
              </p:nvPicPr>
              <p:blipFill>
                <a:blip r:embed="rId2" cstate="print"/>
                <a:srcRect/>
                <a:stretch>
                  <a:fillRect/>
                </a:stretch>
              </p:blipFill>
              <p:spPr bwMode="auto">
                <a:xfrm>
                  <a:off x="5280" y="144"/>
                  <a:ext cx="186" cy="183"/>
                </a:xfrm>
                <a:prstGeom prst="rect">
                  <a:avLst/>
                </a:prstGeom>
                <a:noFill/>
                <a:ln w="9525">
                  <a:noFill/>
                  <a:miter lim="800000"/>
                  <a:headEnd/>
                  <a:tailEnd/>
                </a:ln>
                <a:effectLst/>
              </p:spPr>
            </p:pic>
            <p:pic>
              <p:nvPicPr>
                <p:cNvPr id="7187" name="Picture 19"/>
                <p:cNvPicPr>
                  <a:picLocks noChangeAspect="1" noChangeArrowheads="1"/>
                </p:cNvPicPr>
                <p:nvPr userDrawn="1"/>
              </p:nvPicPr>
              <p:blipFill>
                <a:blip r:embed="rId2" cstate="print"/>
                <a:srcRect/>
                <a:stretch>
                  <a:fillRect/>
                </a:stretch>
              </p:blipFill>
              <p:spPr bwMode="auto">
                <a:xfrm>
                  <a:off x="5574" y="144"/>
                  <a:ext cx="186" cy="183"/>
                </a:xfrm>
                <a:prstGeom prst="rect">
                  <a:avLst/>
                </a:prstGeom>
                <a:noFill/>
                <a:ln w="9525">
                  <a:noFill/>
                  <a:miter lim="800000"/>
                  <a:headEnd/>
                  <a:tailEnd/>
                </a:ln>
                <a:effectLst/>
              </p:spPr>
            </p:pic>
            <p:pic>
              <p:nvPicPr>
                <p:cNvPr id="7188" name="Picture 20"/>
                <p:cNvPicPr>
                  <a:picLocks noChangeAspect="1" noChangeArrowheads="1"/>
                </p:cNvPicPr>
                <p:nvPr userDrawn="1"/>
              </p:nvPicPr>
              <p:blipFill>
                <a:blip r:embed="rId2" cstate="print"/>
                <a:srcRect/>
                <a:stretch>
                  <a:fillRect/>
                </a:stretch>
              </p:blipFill>
              <p:spPr bwMode="auto">
                <a:xfrm>
                  <a:off x="5424" y="336"/>
                  <a:ext cx="186" cy="183"/>
                </a:xfrm>
                <a:prstGeom prst="rect">
                  <a:avLst/>
                </a:prstGeom>
                <a:noFill/>
                <a:ln w="9525">
                  <a:noFill/>
                  <a:miter lim="800000"/>
                  <a:headEnd/>
                  <a:tailEnd/>
                </a:ln>
                <a:effectLst/>
              </p:spPr>
            </p:pic>
            <p:pic>
              <p:nvPicPr>
                <p:cNvPr id="7189" name="Picture 21"/>
                <p:cNvPicPr>
                  <a:picLocks noChangeAspect="1" noChangeArrowheads="1"/>
                </p:cNvPicPr>
                <p:nvPr userDrawn="1"/>
              </p:nvPicPr>
              <p:blipFill>
                <a:blip r:embed="rId2" cstate="print"/>
                <a:srcRect/>
                <a:stretch>
                  <a:fillRect/>
                </a:stretch>
              </p:blipFill>
              <p:spPr bwMode="auto">
                <a:xfrm>
                  <a:off x="5376" y="576"/>
                  <a:ext cx="186" cy="183"/>
                </a:xfrm>
                <a:prstGeom prst="rect">
                  <a:avLst/>
                </a:prstGeom>
                <a:noFill/>
                <a:ln w="9525">
                  <a:noFill/>
                  <a:miter lim="800000"/>
                  <a:headEnd/>
                  <a:tailEnd/>
                </a:ln>
                <a:effectLst/>
              </p:spPr>
            </p:pic>
            <p:pic>
              <p:nvPicPr>
                <p:cNvPr id="7190" name="Picture 22"/>
                <p:cNvPicPr>
                  <a:picLocks noChangeAspect="1" noChangeArrowheads="1"/>
                </p:cNvPicPr>
                <p:nvPr userDrawn="1"/>
              </p:nvPicPr>
              <p:blipFill>
                <a:blip r:embed="rId2" cstate="print"/>
                <a:srcRect/>
                <a:stretch>
                  <a:fillRect/>
                </a:stretch>
              </p:blipFill>
              <p:spPr bwMode="auto">
                <a:xfrm>
                  <a:off x="5574" y="528"/>
                  <a:ext cx="186" cy="183"/>
                </a:xfrm>
                <a:prstGeom prst="rect">
                  <a:avLst/>
                </a:prstGeom>
                <a:noFill/>
                <a:ln w="9525">
                  <a:noFill/>
                  <a:miter lim="800000"/>
                  <a:headEnd/>
                  <a:tailEnd/>
                </a:ln>
                <a:effectLst/>
              </p:spPr>
            </p:pic>
            <p:pic>
              <p:nvPicPr>
                <p:cNvPr id="7191" name="Picture 23"/>
                <p:cNvPicPr>
                  <a:picLocks noChangeAspect="1" noChangeArrowheads="1"/>
                </p:cNvPicPr>
                <p:nvPr userDrawn="1"/>
              </p:nvPicPr>
              <p:blipFill>
                <a:blip r:embed="rId2" cstate="print"/>
                <a:srcRect/>
                <a:stretch>
                  <a:fillRect/>
                </a:stretch>
              </p:blipFill>
              <p:spPr bwMode="auto">
                <a:xfrm>
                  <a:off x="5472" y="768"/>
                  <a:ext cx="186" cy="183"/>
                </a:xfrm>
                <a:prstGeom prst="rect">
                  <a:avLst/>
                </a:prstGeom>
                <a:noFill/>
                <a:ln w="9525">
                  <a:noFill/>
                  <a:miter lim="800000"/>
                  <a:headEnd/>
                  <a:tailEnd/>
                </a:ln>
                <a:effectLst/>
              </p:spPr>
            </p:pic>
            <p:pic>
              <p:nvPicPr>
                <p:cNvPr id="7192" name="Picture 24"/>
                <p:cNvPicPr>
                  <a:picLocks noChangeAspect="1" noChangeArrowheads="1"/>
                </p:cNvPicPr>
                <p:nvPr userDrawn="1"/>
              </p:nvPicPr>
              <p:blipFill>
                <a:blip r:embed="rId2" cstate="print"/>
                <a:srcRect/>
                <a:stretch>
                  <a:fillRect/>
                </a:stretch>
              </p:blipFill>
              <p:spPr bwMode="auto">
                <a:xfrm>
                  <a:off x="5574" y="1008"/>
                  <a:ext cx="186" cy="183"/>
                </a:xfrm>
                <a:prstGeom prst="rect">
                  <a:avLst/>
                </a:prstGeom>
                <a:noFill/>
                <a:ln w="9525">
                  <a:noFill/>
                  <a:miter lim="800000"/>
                  <a:headEnd/>
                  <a:tailEnd/>
                </a:ln>
                <a:effectLst/>
              </p:spPr>
            </p:pic>
            <p:pic>
              <p:nvPicPr>
                <p:cNvPr id="7193" name="Picture 25"/>
                <p:cNvPicPr>
                  <a:picLocks noChangeAspect="1" noChangeArrowheads="1"/>
                </p:cNvPicPr>
                <p:nvPr userDrawn="1"/>
              </p:nvPicPr>
              <p:blipFill>
                <a:blip r:embed="rId2" cstate="print"/>
                <a:srcRect/>
                <a:stretch>
                  <a:fillRect/>
                </a:stretch>
              </p:blipFill>
              <p:spPr bwMode="auto">
                <a:xfrm>
                  <a:off x="5574" y="1248"/>
                  <a:ext cx="186" cy="183"/>
                </a:xfrm>
                <a:prstGeom prst="rect">
                  <a:avLst/>
                </a:prstGeom>
                <a:noFill/>
                <a:ln w="9525">
                  <a:noFill/>
                  <a:miter lim="800000"/>
                  <a:headEnd/>
                  <a:tailEnd/>
                </a:ln>
                <a:effectLst/>
              </p:spPr>
            </p:pic>
          </p:grpSp>
          <p:grpSp>
            <p:nvGrpSpPr>
              <p:cNvPr id="7194" name="Group 26"/>
              <p:cNvGrpSpPr>
                <a:grpSpLocks/>
              </p:cNvGrpSpPr>
              <p:nvPr userDrawn="1"/>
            </p:nvGrpSpPr>
            <p:grpSpPr bwMode="auto">
              <a:xfrm>
                <a:off x="4944" y="1008"/>
                <a:ext cx="522" cy="2967"/>
                <a:chOff x="4944" y="1008"/>
                <a:chExt cx="522" cy="2967"/>
              </a:xfrm>
            </p:grpSpPr>
            <p:pic>
              <p:nvPicPr>
                <p:cNvPr id="7195" name="Picture 27"/>
                <p:cNvPicPr>
                  <a:picLocks noChangeAspect="1" noChangeArrowheads="1"/>
                </p:cNvPicPr>
                <p:nvPr userDrawn="1"/>
              </p:nvPicPr>
              <p:blipFill>
                <a:blip r:embed="rId2" cstate="print"/>
                <a:srcRect/>
                <a:stretch>
                  <a:fillRect/>
                </a:stretch>
              </p:blipFill>
              <p:spPr bwMode="auto">
                <a:xfrm>
                  <a:off x="5136" y="1008"/>
                  <a:ext cx="186" cy="183"/>
                </a:xfrm>
                <a:prstGeom prst="rect">
                  <a:avLst/>
                </a:prstGeom>
                <a:noFill/>
                <a:ln w="9525">
                  <a:noFill/>
                  <a:miter lim="800000"/>
                  <a:headEnd/>
                  <a:tailEnd/>
                </a:ln>
                <a:effectLst/>
              </p:spPr>
            </p:pic>
            <p:pic>
              <p:nvPicPr>
                <p:cNvPr id="7196" name="Picture 28"/>
                <p:cNvPicPr>
                  <a:picLocks noChangeAspect="1" noChangeArrowheads="1"/>
                </p:cNvPicPr>
                <p:nvPr userDrawn="1"/>
              </p:nvPicPr>
              <p:blipFill>
                <a:blip r:embed="rId2" cstate="print"/>
                <a:srcRect/>
                <a:stretch>
                  <a:fillRect/>
                </a:stretch>
              </p:blipFill>
              <p:spPr bwMode="auto">
                <a:xfrm>
                  <a:off x="5184" y="1200"/>
                  <a:ext cx="186" cy="183"/>
                </a:xfrm>
                <a:prstGeom prst="rect">
                  <a:avLst/>
                </a:prstGeom>
                <a:noFill/>
                <a:ln w="9525">
                  <a:noFill/>
                  <a:miter lim="800000"/>
                  <a:headEnd/>
                  <a:tailEnd/>
                </a:ln>
                <a:effectLst/>
              </p:spPr>
            </p:pic>
            <p:pic>
              <p:nvPicPr>
                <p:cNvPr id="7197" name="Picture 29"/>
                <p:cNvPicPr>
                  <a:picLocks noChangeAspect="1" noChangeArrowheads="1"/>
                </p:cNvPicPr>
                <p:nvPr userDrawn="1"/>
              </p:nvPicPr>
              <p:blipFill>
                <a:blip r:embed="rId2" cstate="print"/>
                <a:srcRect/>
                <a:stretch>
                  <a:fillRect/>
                </a:stretch>
              </p:blipFill>
              <p:spPr bwMode="auto">
                <a:xfrm>
                  <a:off x="5136" y="1584"/>
                  <a:ext cx="186" cy="183"/>
                </a:xfrm>
                <a:prstGeom prst="rect">
                  <a:avLst/>
                </a:prstGeom>
                <a:noFill/>
                <a:ln w="9525">
                  <a:noFill/>
                  <a:miter lim="800000"/>
                  <a:headEnd/>
                  <a:tailEnd/>
                </a:ln>
                <a:effectLst/>
              </p:spPr>
            </p:pic>
            <p:pic>
              <p:nvPicPr>
                <p:cNvPr id="7198" name="Picture 30"/>
                <p:cNvPicPr>
                  <a:picLocks noChangeAspect="1" noChangeArrowheads="1"/>
                </p:cNvPicPr>
                <p:nvPr userDrawn="1"/>
              </p:nvPicPr>
              <p:blipFill>
                <a:blip r:embed="rId2" cstate="print"/>
                <a:srcRect/>
                <a:stretch>
                  <a:fillRect/>
                </a:stretch>
              </p:blipFill>
              <p:spPr bwMode="auto">
                <a:xfrm>
                  <a:off x="5280" y="1728"/>
                  <a:ext cx="186" cy="183"/>
                </a:xfrm>
                <a:prstGeom prst="rect">
                  <a:avLst/>
                </a:prstGeom>
                <a:noFill/>
                <a:ln w="9525">
                  <a:noFill/>
                  <a:miter lim="800000"/>
                  <a:headEnd/>
                  <a:tailEnd/>
                </a:ln>
                <a:effectLst/>
              </p:spPr>
            </p:pic>
            <p:pic>
              <p:nvPicPr>
                <p:cNvPr id="7199" name="Picture 31"/>
                <p:cNvPicPr>
                  <a:picLocks noChangeAspect="1" noChangeArrowheads="1"/>
                </p:cNvPicPr>
                <p:nvPr userDrawn="1"/>
              </p:nvPicPr>
              <p:blipFill>
                <a:blip r:embed="rId2" cstate="print"/>
                <a:srcRect/>
                <a:stretch>
                  <a:fillRect/>
                </a:stretch>
              </p:blipFill>
              <p:spPr bwMode="auto">
                <a:xfrm>
                  <a:off x="5040" y="1824"/>
                  <a:ext cx="186" cy="183"/>
                </a:xfrm>
                <a:prstGeom prst="rect">
                  <a:avLst/>
                </a:prstGeom>
                <a:noFill/>
                <a:ln w="9525">
                  <a:noFill/>
                  <a:miter lim="800000"/>
                  <a:headEnd/>
                  <a:tailEnd/>
                </a:ln>
                <a:effectLst/>
              </p:spPr>
            </p:pic>
            <p:pic>
              <p:nvPicPr>
                <p:cNvPr id="7200" name="Picture 32"/>
                <p:cNvPicPr>
                  <a:picLocks noChangeAspect="1" noChangeArrowheads="1"/>
                </p:cNvPicPr>
                <p:nvPr userDrawn="1"/>
              </p:nvPicPr>
              <p:blipFill>
                <a:blip r:embed="rId2" cstate="print"/>
                <a:srcRect/>
                <a:stretch>
                  <a:fillRect/>
                </a:stretch>
              </p:blipFill>
              <p:spPr bwMode="auto">
                <a:xfrm>
                  <a:off x="5088" y="2016"/>
                  <a:ext cx="186" cy="183"/>
                </a:xfrm>
                <a:prstGeom prst="rect">
                  <a:avLst/>
                </a:prstGeom>
                <a:noFill/>
                <a:ln w="9525">
                  <a:noFill/>
                  <a:miter lim="800000"/>
                  <a:headEnd/>
                  <a:tailEnd/>
                </a:ln>
                <a:effectLst/>
              </p:spPr>
            </p:pic>
            <p:pic>
              <p:nvPicPr>
                <p:cNvPr id="7201" name="Picture 33"/>
                <p:cNvPicPr>
                  <a:picLocks noChangeAspect="1" noChangeArrowheads="1"/>
                </p:cNvPicPr>
                <p:nvPr userDrawn="1"/>
              </p:nvPicPr>
              <p:blipFill>
                <a:blip r:embed="rId2" cstate="print"/>
                <a:srcRect/>
                <a:stretch>
                  <a:fillRect/>
                </a:stretch>
              </p:blipFill>
              <p:spPr bwMode="auto">
                <a:xfrm>
                  <a:off x="5280" y="2064"/>
                  <a:ext cx="186" cy="183"/>
                </a:xfrm>
                <a:prstGeom prst="rect">
                  <a:avLst/>
                </a:prstGeom>
                <a:noFill/>
                <a:ln w="9525">
                  <a:noFill/>
                  <a:miter lim="800000"/>
                  <a:headEnd/>
                  <a:tailEnd/>
                </a:ln>
                <a:effectLst/>
              </p:spPr>
            </p:pic>
            <p:pic>
              <p:nvPicPr>
                <p:cNvPr id="7202" name="Picture 34"/>
                <p:cNvPicPr>
                  <a:picLocks noChangeAspect="1" noChangeArrowheads="1"/>
                </p:cNvPicPr>
                <p:nvPr userDrawn="1"/>
              </p:nvPicPr>
              <p:blipFill>
                <a:blip r:embed="rId2" cstate="print"/>
                <a:srcRect/>
                <a:stretch>
                  <a:fillRect/>
                </a:stretch>
              </p:blipFill>
              <p:spPr bwMode="auto">
                <a:xfrm>
                  <a:off x="5232" y="2352"/>
                  <a:ext cx="186" cy="183"/>
                </a:xfrm>
                <a:prstGeom prst="rect">
                  <a:avLst/>
                </a:prstGeom>
                <a:noFill/>
                <a:ln w="9525">
                  <a:noFill/>
                  <a:miter lim="800000"/>
                  <a:headEnd/>
                  <a:tailEnd/>
                </a:ln>
                <a:effectLst/>
              </p:spPr>
            </p:pic>
            <p:pic>
              <p:nvPicPr>
                <p:cNvPr id="7203" name="Picture 35"/>
                <p:cNvPicPr>
                  <a:picLocks noChangeAspect="1" noChangeArrowheads="1"/>
                </p:cNvPicPr>
                <p:nvPr userDrawn="1"/>
              </p:nvPicPr>
              <p:blipFill>
                <a:blip r:embed="rId2" cstate="print"/>
                <a:srcRect/>
                <a:stretch>
                  <a:fillRect/>
                </a:stretch>
              </p:blipFill>
              <p:spPr bwMode="auto">
                <a:xfrm>
                  <a:off x="4992" y="2208"/>
                  <a:ext cx="186" cy="183"/>
                </a:xfrm>
                <a:prstGeom prst="rect">
                  <a:avLst/>
                </a:prstGeom>
                <a:noFill/>
                <a:ln w="9525">
                  <a:noFill/>
                  <a:miter lim="800000"/>
                  <a:headEnd/>
                  <a:tailEnd/>
                </a:ln>
                <a:effectLst/>
              </p:spPr>
            </p:pic>
            <p:pic>
              <p:nvPicPr>
                <p:cNvPr id="7204" name="Picture 36"/>
                <p:cNvPicPr>
                  <a:picLocks noChangeAspect="1" noChangeArrowheads="1"/>
                </p:cNvPicPr>
                <p:nvPr userDrawn="1"/>
              </p:nvPicPr>
              <p:blipFill>
                <a:blip r:embed="rId2" cstate="print"/>
                <a:srcRect/>
                <a:stretch>
                  <a:fillRect/>
                </a:stretch>
              </p:blipFill>
              <p:spPr bwMode="auto">
                <a:xfrm>
                  <a:off x="4992" y="2448"/>
                  <a:ext cx="186" cy="183"/>
                </a:xfrm>
                <a:prstGeom prst="rect">
                  <a:avLst/>
                </a:prstGeom>
                <a:noFill/>
                <a:ln w="9525">
                  <a:noFill/>
                  <a:miter lim="800000"/>
                  <a:headEnd/>
                  <a:tailEnd/>
                </a:ln>
                <a:effectLst/>
              </p:spPr>
            </p:pic>
            <p:pic>
              <p:nvPicPr>
                <p:cNvPr id="7205" name="Picture 37"/>
                <p:cNvPicPr>
                  <a:picLocks noChangeAspect="1" noChangeArrowheads="1"/>
                </p:cNvPicPr>
                <p:nvPr userDrawn="1"/>
              </p:nvPicPr>
              <p:blipFill>
                <a:blip r:embed="rId2" cstate="print"/>
                <a:srcRect/>
                <a:stretch>
                  <a:fillRect/>
                </a:stretch>
              </p:blipFill>
              <p:spPr bwMode="auto">
                <a:xfrm>
                  <a:off x="5136" y="2592"/>
                  <a:ext cx="186" cy="183"/>
                </a:xfrm>
                <a:prstGeom prst="rect">
                  <a:avLst/>
                </a:prstGeom>
                <a:noFill/>
                <a:ln w="9525">
                  <a:noFill/>
                  <a:miter lim="800000"/>
                  <a:headEnd/>
                  <a:tailEnd/>
                </a:ln>
                <a:effectLst/>
              </p:spPr>
            </p:pic>
            <p:pic>
              <p:nvPicPr>
                <p:cNvPr id="7206" name="Picture 38"/>
                <p:cNvPicPr>
                  <a:picLocks noChangeAspect="1" noChangeArrowheads="1"/>
                </p:cNvPicPr>
                <p:nvPr userDrawn="1"/>
              </p:nvPicPr>
              <p:blipFill>
                <a:blip r:embed="rId2" cstate="print"/>
                <a:srcRect/>
                <a:stretch>
                  <a:fillRect/>
                </a:stretch>
              </p:blipFill>
              <p:spPr bwMode="auto">
                <a:xfrm>
                  <a:off x="5232" y="1392"/>
                  <a:ext cx="186" cy="183"/>
                </a:xfrm>
                <a:prstGeom prst="rect">
                  <a:avLst/>
                </a:prstGeom>
                <a:noFill/>
                <a:ln w="9525">
                  <a:noFill/>
                  <a:miter lim="800000"/>
                  <a:headEnd/>
                  <a:tailEnd/>
                </a:ln>
                <a:effectLst/>
              </p:spPr>
            </p:pic>
            <p:pic>
              <p:nvPicPr>
                <p:cNvPr id="7207" name="Picture 39"/>
                <p:cNvPicPr>
                  <a:picLocks noChangeAspect="1" noChangeArrowheads="1"/>
                </p:cNvPicPr>
                <p:nvPr userDrawn="1"/>
              </p:nvPicPr>
              <p:blipFill>
                <a:blip r:embed="rId2" cstate="print"/>
                <a:srcRect/>
                <a:stretch>
                  <a:fillRect/>
                </a:stretch>
              </p:blipFill>
              <p:spPr bwMode="auto">
                <a:xfrm>
                  <a:off x="4944" y="2736"/>
                  <a:ext cx="186" cy="183"/>
                </a:xfrm>
                <a:prstGeom prst="rect">
                  <a:avLst/>
                </a:prstGeom>
                <a:noFill/>
                <a:ln w="9525">
                  <a:noFill/>
                  <a:miter lim="800000"/>
                  <a:headEnd/>
                  <a:tailEnd/>
                </a:ln>
                <a:effectLst/>
              </p:spPr>
            </p:pic>
            <p:pic>
              <p:nvPicPr>
                <p:cNvPr id="7208" name="Picture 40"/>
                <p:cNvPicPr>
                  <a:picLocks noChangeAspect="1" noChangeArrowheads="1"/>
                </p:cNvPicPr>
                <p:nvPr userDrawn="1"/>
              </p:nvPicPr>
              <p:blipFill>
                <a:blip r:embed="rId2" cstate="print"/>
                <a:srcRect/>
                <a:stretch>
                  <a:fillRect/>
                </a:stretch>
              </p:blipFill>
              <p:spPr bwMode="auto">
                <a:xfrm>
                  <a:off x="4992" y="3072"/>
                  <a:ext cx="186" cy="183"/>
                </a:xfrm>
                <a:prstGeom prst="rect">
                  <a:avLst/>
                </a:prstGeom>
                <a:noFill/>
                <a:ln w="9525">
                  <a:noFill/>
                  <a:miter lim="800000"/>
                  <a:headEnd/>
                  <a:tailEnd/>
                </a:ln>
                <a:effectLst/>
              </p:spPr>
            </p:pic>
            <p:pic>
              <p:nvPicPr>
                <p:cNvPr id="7209" name="Picture 41"/>
                <p:cNvPicPr>
                  <a:picLocks noChangeAspect="1" noChangeArrowheads="1"/>
                </p:cNvPicPr>
                <p:nvPr userDrawn="1"/>
              </p:nvPicPr>
              <p:blipFill>
                <a:blip r:embed="rId2" cstate="print"/>
                <a:srcRect/>
                <a:stretch>
                  <a:fillRect/>
                </a:stretch>
              </p:blipFill>
              <p:spPr bwMode="auto">
                <a:xfrm>
                  <a:off x="5232" y="3312"/>
                  <a:ext cx="186" cy="183"/>
                </a:xfrm>
                <a:prstGeom prst="rect">
                  <a:avLst/>
                </a:prstGeom>
                <a:noFill/>
                <a:ln w="9525">
                  <a:noFill/>
                  <a:miter lim="800000"/>
                  <a:headEnd/>
                  <a:tailEnd/>
                </a:ln>
                <a:effectLst/>
              </p:spPr>
            </p:pic>
            <p:pic>
              <p:nvPicPr>
                <p:cNvPr id="7210" name="Picture 42"/>
                <p:cNvPicPr>
                  <a:picLocks noChangeAspect="1" noChangeArrowheads="1"/>
                </p:cNvPicPr>
                <p:nvPr userDrawn="1"/>
              </p:nvPicPr>
              <p:blipFill>
                <a:blip r:embed="rId2" cstate="print"/>
                <a:srcRect/>
                <a:stretch>
                  <a:fillRect/>
                </a:stretch>
              </p:blipFill>
              <p:spPr bwMode="auto">
                <a:xfrm>
                  <a:off x="4992" y="3408"/>
                  <a:ext cx="186" cy="183"/>
                </a:xfrm>
                <a:prstGeom prst="rect">
                  <a:avLst/>
                </a:prstGeom>
                <a:noFill/>
                <a:ln w="9525">
                  <a:noFill/>
                  <a:miter lim="800000"/>
                  <a:headEnd/>
                  <a:tailEnd/>
                </a:ln>
                <a:effectLst/>
              </p:spPr>
            </p:pic>
            <p:pic>
              <p:nvPicPr>
                <p:cNvPr id="7211" name="Picture 43"/>
                <p:cNvPicPr>
                  <a:picLocks noChangeAspect="1" noChangeArrowheads="1"/>
                </p:cNvPicPr>
                <p:nvPr userDrawn="1"/>
              </p:nvPicPr>
              <p:blipFill>
                <a:blip r:embed="rId2" cstate="print"/>
                <a:srcRect/>
                <a:stretch>
                  <a:fillRect/>
                </a:stretch>
              </p:blipFill>
              <p:spPr bwMode="auto">
                <a:xfrm>
                  <a:off x="5088" y="3552"/>
                  <a:ext cx="186" cy="183"/>
                </a:xfrm>
                <a:prstGeom prst="rect">
                  <a:avLst/>
                </a:prstGeom>
                <a:noFill/>
                <a:ln w="9525">
                  <a:noFill/>
                  <a:miter lim="800000"/>
                  <a:headEnd/>
                  <a:tailEnd/>
                </a:ln>
                <a:effectLst/>
              </p:spPr>
            </p:pic>
            <p:pic>
              <p:nvPicPr>
                <p:cNvPr id="7212" name="Picture 44"/>
                <p:cNvPicPr>
                  <a:picLocks noChangeAspect="1" noChangeArrowheads="1"/>
                </p:cNvPicPr>
                <p:nvPr userDrawn="1"/>
              </p:nvPicPr>
              <p:blipFill>
                <a:blip r:embed="rId2" cstate="print"/>
                <a:srcRect/>
                <a:stretch>
                  <a:fillRect/>
                </a:stretch>
              </p:blipFill>
              <p:spPr bwMode="auto">
                <a:xfrm>
                  <a:off x="4992" y="3792"/>
                  <a:ext cx="186" cy="183"/>
                </a:xfrm>
                <a:prstGeom prst="rect">
                  <a:avLst/>
                </a:prstGeom>
                <a:noFill/>
                <a:ln w="9525">
                  <a:noFill/>
                  <a:miter lim="800000"/>
                  <a:headEnd/>
                  <a:tailEnd/>
                </a:ln>
                <a:effectLst/>
              </p:spPr>
            </p:pic>
            <p:pic>
              <p:nvPicPr>
                <p:cNvPr id="7213" name="Picture 45"/>
                <p:cNvPicPr>
                  <a:picLocks noChangeAspect="1" noChangeArrowheads="1"/>
                </p:cNvPicPr>
                <p:nvPr userDrawn="1"/>
              </p:nvPicPr>
              <p:blipFill>
                <a:blip r:embed="rId2" cstate="print"/>
                <a:srcRect/>
                <a:stretch>
                  <a:fillRect/>
                </a:stretch>
              </p:blipFill>
              <p:spPr bwMode="auto">
                <a:xfrm>
                  <a:off x="5184" y="3696"/>
                  <a:ext cx="186" cy="183"/>
                </a:xfrm>
                <a:prstGeom prst="rect">
                  <a:avLst/>
                </a:prstGeom>
                <a:noFill/>
                <a:ln w="9525">
                  <a:noFill/>
                  <a:miter lim="800000"/>
                  <a:headEnd/>
                  <a:tailEnd/>
                </a:ln>
                <a:effectLst/>
              </p:spPr>
            </p:pic>
          </p:grpSp>
        </p:grpSp>
        <p:sp>
          <p:nvSpPr>
            <p:cNvPr id="7214"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tr-TR"/>
            </a:p>
          </p:txBody>
        </p:sp>
        <p:sp>
          <p:nvSpPr>
            <p:cNvPr id="7215"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tr-TR"/>
            </a:p>
          </p:txBody>
        </p:sp>
        <p:sp>
          <p:nvSpPr>
            <p:cNvPr id="7216"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tr-TR"/>
            </a:p>
          </p:txBody>
        </p:sp>
        <p:sp>
          <p:nvSpPr>
            <p:cNvPr id="7217"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endParaRPr lang="tr-TR"/>
            </a:p>
          </p:txBody>
        </p:sp>
        <p:sp>
          <p:nvSpPr>
            <p:cNvPr id="7218"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endParaRPr lang="tr-TR"/>
            </a:p>
          </p:txBody>
        </p:sp>
        <p:sp>
          <p:nvSpPr>
            <p:cNvPr id="7219"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tr-TR"/>
            </a:p>
          </p:txBody>
        </p:sp>
        <p:sp>
          <p:nvSpPr>
            <p:cNvPr id="7220"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tr-TR"/>
            </a:p>
          </p:txBody>
        </p:sp>
        <p:sp>
          <p:nvSpPr>
            <p:cNvPr id="7221"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tr-TR"/>
            </a:p>
          </p:txBody>
        </p:sp>
        <p:sp>
          <p:nvSpPr>
            <p:cNvPr id="7222"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endParaRPr kumimoji="1" lang="tr-TR"/>
            </a:p>
          </p:txBody>
        </p:sp>
        <p:sp>
          <p:nvSpPr>
            <p:cNvPr id="7223"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tr-TR"/>
            </a:p>
          </p:txBody>
        </p:sp>
        <p:sp>
          <p:nvSpPr>
            <p:cNvPr id="7224"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endParaRPr kumimoji="1" lang="tr-TR"/>
            </a:p>
          </p:txBody>
        </p:sp>
      </p:grpSp>
      <p:sp>
        <p:nvSpPr>
          <p:cNvPr id="7225" name="Rectangle 57"/>
          <p:cNvSpPr>
            <a:spLocks noGrp="1" noChangeArrowheads="1"/>
          </p:cNvSpPr>
          <p:nvPr>
            <p:ph type="ctrTitle" sz="quarter"/>
          </p:nvPr>
        </p:nvSpPr>
        <p:spPr>
          <a:xfrm>
            <a:off x="685800" y="1370013"/>
            <a:ext cx="6965950" cy="2057400"/>
          </a:xfrm>
        </p:spPr>
        <p:txBody>
          <a:bodyPr/>
          <a:lstStyle>
            <a:lvl1pPr>
              <a:defRPr/>
            </a:lvl1pPr>
          </a:lstStyle>
          <a:p>
            <a:r>
              <a:rPr lang="tr-TR"/>
              <a:t>Asıl başlık stili için tıklatın</a:t>
            </a:r>
          </a:p>
        </p:txBody>
      </p:sp>
      <p:sp>
        <p:nvSpPr>
          <p:cNvPr id="7226"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tr-TR"/>
              <a:t>Asıl alt başlık stilini düzenlemek için tıklatın</a:t>
            </a:r>
          </a:p>
        </p:txBody>
      </p:sp>
      <p:sp>
        <p:nvSpPr>
          <p:cNvPr id="7227" name="Rectangle 59"/>
          <p:cNvSpPr>
            <a:spLocks noGrp="1" noChangeArrowheads="1"/>
          </p:cNvSpPr>
          <p:nvPr>
            <p:ph type="dt" sz="quarter" idx="2"/>
          </p:nvPr>
        </p:nvSpPr>
        <p:spPr/>
        <p:txBody>
          <a:bodyPr/>
          <a:lstStyle>
            <a:lvl1pPr>
              <a:defRPr/>
            </a:lvl1pPr>
          </a:lstStyle>
          <a:p>
            <a:endParaRPr lang="tr-TR"/>
          </a:p>
        </p:txBody>
      </p:sp>
      <p:sp>
        <p:nvSpPr>
          <p:cNvPr id="7228" name="Rectangle 60"/>
          <p:cNvSpPr>
            <a:spLocks noGrp="1" noChangeArrowheads="1"/>
          </p:cNvSpPr>
          <p:nvPr>
            <p:ph type="ftr" sz="quarter" idx="3"/>
          </p:nvPr>
        </p:nvSpPr>
        <p:spPr/>
        <p:txBody>
          <a:bodyPr/>
          <a:lstStyle>
            <a:lvl1pPr>
              <a:defRPr/>
            </a:lvl1pPr>
          </a:lstStyle>
          <a:p>
            <a:endParaRPr lang="tr-TR"/>
          </a:p>
        </p:txBody>
      </p:sp>
      <p:sp>
        <p:nvSpPr>
          <p:cNvPr id="7229" name="Rectangle 61"/>
          <p:cNvSpPr>
            <a:spLocks noGrp="1" noChangeArrowheads="1"/>
          </p:cNvSpPr>
          <p:nvPr>
            <p:ph type="sldNum" sz="quarter" idx="4"/>
          </p:nvPr>
        </p:nvSpPr>
        <p:spPr/>
        <p:txBody>
          <a:bodyPr/>
          <a:lstStyle>
            <a:lvl1pPr>
              <a:defRPr/>
            </a:lvl1pPr>
          </a:lstStyle>
          <a:p>
            <a:fld id="{1162EF67-BB36-4CCB-BF98-10FBB887BB43}"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5171C320-CFE7-45D1-8ADA-E33AE0F9D1D8}"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827713" y="227013"/>
            <a:ext cx="1868487" cy="5868987"/>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19075" y="227013"/>
            <a:ext cx="5456238" cy="586898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D8BAF17D-337D-42FC-A5A5-B78B19A0901A}"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5891E512-80D0-4D0E-983C-DDC5782721F8}"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9A85840D-21CB-493A-AA99-641E76865DE4}"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F888AEB8-DA3D-497D-B1CA-4AD207C4DA8D}"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B5DF0A4C-0F60-4344-8AC9-CCD0F520B981}"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B371DCF4-427D-4B66-8035-0A45A758091E}"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70033E8E-BEC2-4D24-9077-96CDC0961D56}"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D82B689D-845C-4C96-9140-BC211A1B38FC}"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07973997-7EF9-4F35-A714-A3BEC66C9A1A}"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59875" cy="6870700"/>
            <a:chOff x="0" y="0"/>
            <a:chExt cx="5770" cy="4328"/>
          </a:xfrm>
        </p:grpSpPr>
        <p:sp>
          <p:nvSpPr>
            <p:cNvPr id="6147"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endParaRPr kumimoji="1" lang="tr-TR"/>
            </a:p>
          </p:txBody>
        </p:sp>
        <p:sp>
          <p:nvSpPr>
            <p:cNvPr id="6148"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endParaRPr kumimoji="1" lang="tr-TR"/>
            </a:p>
          </p:txBody>
        </p:sp>
        <p:sp>
          <p:nvSpPr>
            <p:cNvPr id="6149"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endParaRPr kumimoji="1" lang="tr-TR"/>
            </a:p>
          </p:txBody>
        </p:sp>
        <p:grpSp>
          <p:nvGrpSpPr>
            <p:cNvPr id="6150" name="Group 6"/>
            <p:cNvGrpSpPr>
              <a:grpSpLocks/>
            </p:cNvGrpSpPr>
            <p:nvPr/>
          </p:nvGrpSpPr>
          <p:grpSpPr bwMode="auto">
            <a:xfrm>
              <a:off x="4944" y="1"/>
              <a:ext cx="816" cy="3974"/>
              <a:chOff x="4944" y="1"/>
              <a:chExt cx="816" cy="3974"/>
            </a:xfrm>
          </p:grpSpPr>
          <p:grpSp>
            <p:nvGrpSpPr>
              <p:cNvPr id="6151" name="Group 7"/>
              <p:cNvGrpSpPr>
                <a:grpSpLocks/>
              </p:cNvGrpSpPr>
              <p:nvPr userDrawn="1"/>
            </p:nvGrpSpPr>
            <p:grpSpPr bwMode="auto">
              <a:xfrm>
                <a:off x="5280" y="1"/>
                <a:ext cx="480" cy="1430"/>
                <a:chOff x="5280" y="1"/>
                <a:chExt cx="480" cy="1430"/>
              </a:xfrm>
            </p:grpSpPr>
            <p:grpSp>
              <p:nvGrpSpPr>
                <p:cNvPr id="6152" name="Group 8"/>
                <p:cNvGrpSpPr>
                  <a:grpSpLocks/>
                </p:cNvGrpSpPr>
                <p:nvPr userDrawn="1"/>
              </p:nvGrpSpPr>
              <p:grpSpPr bwMode="auto">
                <a:xfrm rot="-5400000">
                  <a:off x="5484" y="0"/>
                  <a:ext cx="174" cy="176"/>
                  <a:chOff x="1657" y="323"/>
                  <a:chExt cx="1691" cy="2560"/>
                </a:xfrm>
              </p:grpSpPr>
              <p:grpSp>
                <p:nvGrpSpPr>
                  <p:cNvPr id="6153" name="Group 9"/>
                  <p:cNvGrpSpPr>
                    <a:grpSpLocks/>
                  </p:cNvGrpSpPr>
                  <p:nvPr/>
                </p:nvGrpSpPr>
                <p:grpSpPr bwMode="auto">
                  <a:xfrm>
                    <a:off x="1657" y="323"/>
                    <a:ext cx="1691" cy="2560"/>
                    <a:chOff x="1657" y="323"/>
                    <a:chExt cx="1691" cy="2560"/>
                  </a:xfrm>
                </p:grpSpPr>
                <p:sp>
                  <p:nvSpPr>
                    <p:cNvPr id="6154"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6155"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grpSp>
              <p:sp>
                <p:nvSpPr>
                  <p:cNvPr id="6156"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tr-TR"/>
                  </a:p>
                </p:txBody>
              </p:sp>
              <p:sp>
                <p:nvSpPr>
                  <p:cNvPr id="6157"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6158"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6159"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6160"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6161"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grpSp>
            <p:pic>
              <p:nvPicPr>
                <p:cNvPr id="6162" name="Picture 18"/>
                <p:cNvPicPr>
                  <a:picLocks noChangeAspect="1" noChangeArrowheads="1"/>
                </p:cNvPicPr>
                <p:nvPr userDrawn="1"/>
              </p:nvPicPr>
              <p:blipFill>
                <a:blip r:embed="rId13" cstate="print"/>
                <a:srcRect/>
                <a:stretch>
                  <a:fillRect/>
                </a:stretch>
              </p:blipFill>
              <p:spPr bwMode="auto">
                <a:xfrm>
                  <a:off x="5280" y="144"/>
                  <a:ext cx="186" cy="183"/>
                </a:xfrm>
                <a:prstGeom prst="rect">
                  <a:avLst/>
                </a:prstGeom>
                <a:noFill/>
                <a:ln w="9525">
                  <a:noFill/>
                  <a:miter lim="800000"/>
                  <a:headEnd/>
                  <a:tailEnd/>
                </a:ln>
                <a:effectLst/>
              </p:spPr>
            </p:pic>
            <p:pic>
              <p:nvPicPr>
                <p:cNvPr id="6163" name="Picture 19"/>
                <p:cNvPicPr>
                  <a:picLocks noChangeAspect="1" noChangeArrowheads="1"/>
                </p:cNvPicPr>
                <p:nvPr userDrawn="1"/>
              </p:nvPicPr>
              <p:blipFill>
                <a:blip r:embed="rId13" cstate="print"/>
                <a:srcRect/>
                <a:stretch>
                  <a:fillRect/>
                </a:stretch>
              </p:blipFill>
              <p:spPr bwMode="auto">
                <a:xfrm>
                  <a:off x="5574" y="144"/>
                  <a:ext cx="186" cy="183"/>
                </a:xfrm>
                <a:prstGeom prst="rect">
                  <a:avLst/>
                </a:prstGeom>
                <a:noFill/>
                <a:ln w="9525">
                  <a:noFill/>
                  <a:miter lim="800000"/>
                  <a:headEnd/>
                  <a:tailEnd/>
                </a:ln>
                <a:effectLst/>
              </p:spPr>
            </p:pic>
            <p:pic>
              <p:nvPicPr>
                <p:cNvPr id="6164" name="Picture 20"/>
                <p:cNvPicPr>
                  <a:picLocks noChangeAspect="1" noChangeArrowheads="1"/>
                </p:cNvPicPr>
                <p:nvPr userDrawn="1"/>
              </p:nvPicPr>
              <p:blipFill>
                <a:blip r:embed="rId13" cstate="print"/>
                <a:srcRect/>
                <a:stretch>
                  <a:fillRect/>
                </a:stretch>
              </p:blipFill>
              <p:spPr bwMode="auto">
                <a:xfrm>
                  <a:off x="5424" y="336"/>
                  <a:ext cx="186" cy="183"/>
                </a:xfrm>
                <a:prstGeom prst="rect">
                  <a:avLst/>
                </a:prstGeom>
                <a:noFill/>
                <a:ln w="9525">
                  <a:noFill/>
                  <a:miter lim="800000"/>
                  <a:headEnd/>
                  <a:tailEnd/>
                </a:ln>
                <a:effectLst/>
              </p:spPr>
            </p:pic>
            <p:pic>
              <p:nvPicPr>
                <p:cNvPr id="6165" name="Picture 21"/>
                <p:cNvPicPr>
                  <a:picLocks noChangeAspect="1" noChangeArrowheads="1"/>
                </p:cNvPicPr>
                <p:nvPr userDrawn="1"/>
              </p:nvPicPr>
              <p:blipFill>
                <a:blip r:embed="rId13" cstate="print"/>
                <a:srcRect/>
                <a:stretch>
                  <a:fillRect/>
                </a:stretch>
              </p:blipFill>
              <p:spPr bwMode="auto">
                <a:xfrm>
                  <a:off x="5376" y="576"/>
                  <a:ext cx="186" cy="183"/>
                </a:xfrm>
                <a:prstGeom prst="rect">
                  <a:avLst/>
                </a:prstGeom>
                <a:noFill/>
                <a:ln w="9525">
                  <a:noFill/>
                  <a:miter lim="800000"/>
                  <a:headEnd/>
                  <a:tailEnd/>
                </a:ln>
                <a:effectLst/>
              </p:spPr>
            </p:pic>
            <p:pic>
              <p:nvPicPr>
                <p:cNvPr id="6166" name="Picture 22"/>
                <p:cNvPicPr>
                  <a:picLocks noChangeAspect="1" noChangeArrowheads="1"/>
                </p:cNvPicPr>
                <p:nvPr userDrawn="1"/>
              </p:nvPicPr>
              <p:blipFill>
                <a:blip r:embed="rId13" cstate="print"/>
                <a:srcRect/>
                <a:stretch>
                  <a:fillRect/>
                </a:stretch>
              </p:blipFill>
              <p:spPr bwMode="auto">
                <a:xfrm>
                  <a:off x="5574" y="528"/>
                  <a:ext cx="186" cy="183"/>
                </a:xfrm>
                <a:prstGeom prst="rect">
                  <a:avLst/>
                </a:prstGeom>
                <a:noFill/>
                <a:ln w="9525">
                  <a:noFill/>
                  <a:miter lim="800000"/>
                  <a:headEnd/>
                  <a:tailEnd/>
                </a:ln>
                <a:effectLst/>
              </p:spPr>
            </p:pic>
            <p:pic>
              <p:nvPicPr>
                <p:cNvPr id="6167" name="Picture 23"/>
                <p:cNvPicPr>
                  <a:picLocks noChangeAspect="1" noChangeArrowheads="1"/>
                </p:cNvPicPr>
                <p:nvPr userDrawn="1"/>
              </p:nvPicPr>
              <p:blipFill>
                <a:blip r:embed="rId13" cstate="print"/>
                <a:srcRect/>
                <a:stretch>
                  <a:fillRect/>
                </a:stretch>
              </p:blipFill>
              <p:spPr bwMode="auto">
                <a:xfrm>
                  <a:off x="5472" y="768"/>
                  <a:ext cx="186" cy="183"/>
                </a:xfrm>
                <a:prstGeom prst="rect">
                  <a:avLst/>
                </a:prstGeom>
                <a:noFill/>
                <a:ln w="9525">
                  <a:noFill/>
                  <a:miter lim="800000"/>
                  <a:headEnd/>
                  <a:tailEnd/>
                </a:ln>
                <a:effectLst/>
              </p:spPr>
            </p:pic>
            <p:pic>
              <p:nvPicPr>
                <p:cNvPr id="6168" name="Picture 24"/>
                <p:cNvPicPr>
                  <a:picLocks noChangeAspect="1" noChangeArrowheads="1"/>
                </p:cNvPicPr>
                <p:nvPr userDrawn="1"/>
              </p:nvPicPr>
              <p:blipFill>
                <a:blip r:embed="rId13" cstate="print"/>
                <a:srcRect/>
                <a:stretch>
                  <a:fillRect/>
                </a:stretch>
              </p:blipFill>
              <p:spPr bwMode="auto">
                <a:xfrm>
                  <a:off x="5574" y="1008"/>
                  <a:ext cx="186" cy="183"/>
                </a:xfrm>
                <a:prstGeom prst="rect">
                  <a:avLst/>
                </a:prstGeom>
                <a:noFill/>
                <a:ln w="9525">
                  <a:noFill/>
                  <a:miter lim="800000"/>
                  <a:headEnd/>
                  <a:tailEnd/>
                </a:ln>
                <a:effectLst/>
              </p:spPr>
            </p:pic>
            <p:pic>
              <p:nvPicPr>
                <p:cNvPr id="6169" name="Picture 25"/>
                <p:cNvPicPr>
                  <a:picLocks noChangeAspect="1" noChangeArrowheads="1"/>
                </p:cNvPicPr>
                <p:nvPr userDrawn="1"/>
              </p:nvPicPr>
              <p:blipFill>
                <a:blip r:embed="rId13" cstate="print"/>
                <a:srcRect/>
                <a:stretch>
                  <a:fillRect/>
                </a:stretch>
              </p:blipFill>
              <p:spPr bwMode="auto">
                <a:xfrm>
                  <a:off x="5574" y="1248"/>
                  <a:ext cx="186" cy="183"/>
                </a:xfrm>
                <a:prstGeom prst="rect">
                  <a:avLst/>
                </a:prstGeom>
                <a:noFill/>
                <a:ln w="9525">
                  <a:noFill/>
                  <a:miter lim="800000"/>
                  <a:headEnd/>
                  <a:tailEnd/>
                </a:ln>
                <a:effectLst/>
              </p:spPr>
            </p:pic>
          </p:grpSp>
          <p:grpSp>
            <p:nvGrpSpPr>
              <p:cNvPr id="6170" name="Group 26"/>
              <p:cNvGrpSpPr>
                <a:grpSpLocks/>
              </p:cNvGrpSpPr>
              <p:nvPr userDrawn="1"/>
            </p:nvGrpSpPr>
            <p:grpSpPr bwMode="auto">
              <a:xfrm>
                <a:off x="4944" y="1008"/>
                <a:ext cx="522" cy="2967"/>
                <a:chOff x="4944" y="1008"/>
                <a:chExt cx="522" cy="2967"/>
              </a:xfrm>
            </p:grpSpPr>
            <p:pic>
              <p:nvPicPr>
                <p:cNvPr id="6171" name="Picture 27"/>
                <p:cNvPicPr>
                  <a:picLocks noChangeAspect="1" noChangeArrowheads="1"/>
                </p:cNvPicPr>
                <p:nvPr userDrawn="1"/>
              </p:nvPicPr>
              <p:blipFill>
                <a:blip r:embed="rId13" cstate="print"/>
                <a:srcRect/>
                <a:stretch>
                  <a:fillRect/>
                </a:stretch>
              </p:blipFill>
              <p:spPr bwMode="auto">
                <a:xfrm>
                  <a:off x="5136" y="1008"/>
                  <a:ext cx="186" cy="183"/>
                </a:xfrm>
                <a:prstGeom prst="rect">
                  <a:avLst/>
                </a:prstGeom>
                <a:noFill/>
                <a:ln w="9525">
                  <a:noFill/>
                  <a:miter lim="800000"/>
                  <a:headEnd/>
                  <a:tailEnd/>
                </a:ln>
                <a:effectLst/>
              </p:spPr>
            </p:pic>
            <p:pic>
              <p:nvPicPr>
                <p:cNvPr id="6172" name="Picture 28"/>
                <p:cNvPicPr>
                  <a:picLocks noChangeAspect="1" noChangeArrowheads="1"/>
                </p:cNvPicPr>
                <p:nvPr userDrawn="1"/>
              </p:nvPicPr>
              <p:blipFill>
                <a:blip r:embed="rId13" cstate="print"/>
                <a:srcRect/>
                <a:stretch>
                  <a:fillRect/>
                </a:stretch>
              </p:blipFill>
              <p:spPr bwMode="auto">
                <a:xfrm>
                  <a:off x="5184" y="1200"/>
                  <a:ext cx="186" cy="183"/>
                </a:xfrm>
                <a:prstGeom prst="rect">
                  <a:avLst/>
                </a:prstGeom>
                <a:noFill/>
                <a:ln w="9525">
                  <a:noFill/>
                  <a:miter lim="800000"/>
                  <a:headEnd/>
                  <a:tailEnd/>
                </a:ln>
                <a:effectLst/>
              </p:spPr>
            </p:pic>
            <p:pic>
              <p:nvPicPr>
                <p:cNvPr id="6173" name="Picture 29"/>
                <p:cNvPicPr>
                  <a:picLocks noChangeAspect="1" noChangeArrowheads="1"/>
                </p:cNvPicPr>
                <p:nvPr userDrawn="1"/>
              </p:nvPicPr>
              <p:blipFill>
                <a:blip r:embed="rId13" cstate="print"/>
                <a:srcRect/>
                <a:stretch>
                  <a:fillRect/>
                </a:stretch>
              </p:blipFill>
              <p:spPr bwMode="auto">
                <a:xfrm>
                  <a:off x="5136" y="1584"/>
                  <a:ext cx="186" cy="183"/>
                </a:xfrm>
                <a:prstGeom prst="rect">
                  <a:avLst/>
                </a:prstGeom>
                <a:noFill/>
                <a:ln w="9525">
                  <a:noFill/>
                  <a:miter lim="800000"/>
                  <a:headEnd/>
                  <a:tailEnd/>
                </a:ln>
                <a:effectLst/>
              </p:spPr>
            </p:pic>
            <p:pic>
              <p:nvPicPr>
                <p:cNvPr id="6174" name="Picture 30"/>
                <p:cNvPicPr>
                  <a:picLocks noChangeAspect="1" noChangeArrowheads="1"/>
                </p:cNvPicPr>
                <p:nvPr userDrawn="1"/>
              </p:nvPicPr>
              <p:blipFill>
                <a:blip r:embed="rId13" cstate="print"/>
                <a:srcRect/>
                <a:stretch>
                  <a:fillRect/>
                </a:stretch>
              </p:blipFill>
              <p:spPr bwMode="auto">
                <a:xfrm>
                  <a:off x="5280" y="1728"/>
                  <a:ext cx="186" cy="183"/>
                </a:xfrm>
                <a:prstGeom prst="rect">
                  <a:avLst/>
                </a:prstGeom>
                <a:noFill/>
                <a:ln w="9525">
                  <a:noFill/>
                  <a:miter lim="800000"/>
                  <a:headEnd/>
                  <a:tailEnd/>
                </a:ln>
                <a:effectLst/>
              </p:spPr>
            </p:pic>
            <p:pic>
              <p:nvPicPr>
                <p:cNvPr id="6175" name="Picture 31"/>
                <p:cNvPicPr>
                  <a:picLocks noChangeAspect="1" noChangeArrowheads="1"/>
                </p:cNvPicPr>
                <p:nvPr userDrawn="1"/>
              </p:nvPicPr>
              <p:blipFill>
                <a:blip r:embed="rId13" cstate="print"/>
                <a:srcRect/>
                <a:stretch>
                  <a:fillRect/>
                </a:stretch>
              </p:blipFill>
              <p:spPr bwMode="auto">
                <a:xfrm>
                  <a:off x="5040" y="1824"/>
                  <a:ext cx="186" cy="183"/>
                </a:xfrm>
                <a:prstGeom prst="rect">
                  <a:avLst/>
                </a:prstGeom>
                <a:noFill/>
                <a:ln w="9525">
                  <a:noFill/>
                  <a:miter lim="800000"/>
                  <a:headEnd/>
                  <a:tailEnd/>
                </a:ln>
                <a:effectLst/>
              </p:spPr>
            </p:pic>
            <p:pic>
              <p:nvPicPr>
                <p:cNvPr id="6176" name="Picture 32"/>
                <p:cNvPicPr>
                  <a:picLocks noChangeAspect="1" noChangeArrowheads="1"/>
                </p:cNvPicPr>
                <p:nvPr userDrawn="1"/>
              </p:nvPicPr>
              <p:blipFill>
                <a:blip r:embed="rId13" cstate="print"/>
                <a:srcRect/>
                <a:stretch>
                  <a:fillRect/>
                </a:stretch>
              </p:blipFill>
              <p:spPr bwMode="auto">
                <a:xfrm>
                  <a:off x="5088" y="2016"/>
                  <a:ext cx="186" cy="183"/>
                </a:xfrm>
                <a:prstGeom prst="rect">
                  <a:avLst/>
                </a:prstGeom>
                <a:noFill/>
                <a:ln w="9525">
                  <a:noFill/>
                  <a:miter lim="800000"/>
                  <a:headEnd/>
                  <a:tailEnd/>
                </a:ln>
                <a:effectLst/>
              </p:spPr>
            </p:pic>
            <p:pic>
              <p:nvPicPr>
                <p:cNvPr id="6177" name="Picture 33"/>
                <p:cNvPicPr>
                  <a:picLocks noChangeAspect="1" noChangeArrowheads="1"/>
                </p:cNvPicPr>
                <p:nvPr userDrawn="1"/>
              </p:nvPicPr>
              <p:blipFill>
                <a:blip r:embed="rId13" cstate="print"/>
                <a:srcRect/>
                <a:stretch>
                  <a:fillRect/>
                </a:stretch>
              </p:blipFill>
              <p:spPr bwMode="auto">
                <a:xfrm>
                  <a:off x="5280" y="2064"/>
                  <a:ext cx="186" cy="183"/>
                </a:xfrm>
                <a:prstGeom prst="rect">
                  <a:avLst/>
                </a:prstGeom>
                <a:noFill/>
                <a:ln w="9525">
                  <a:noFill/>
                  <a:miter lim="800000"/>
                  <a:headEnd/>
                  <a:tailEnd/>
                </a:ln>
                <a:effectLst/>
              </p:spPr>
            </p:pic>
            <p:pic>
              <p:nvPicPr>
                <p:cNvPr id="6178" name="Picture 34"/>
                <p:cNvPicPr>
                  <a:picLocks noChangeAspect="1" noChangeArrowheads="1"/>
                </p:cNvPicPr>
                <p:nvPr userDrawn="1"/>
              </p:nvPicPr>
              <p:blipFill>
                <a:blip r:embed="rId13" cstate="print"/>
                <a:srcRect/>
                <a:stretch>
                  <a:fillRect/>
                </a:stretch>
              </p:blipFill>
              <p:spPr bwMode="auto">
                <a:xfrm>
                  <a:off x="5232" y="2352"/>
                  <a:ext cx="186" cy="183"/>
                </a:xfrm>
                <a:prstGeom prst="rect">
                  <a:avLst/>
                </a:prstGeom>
                <a:noFill/>
                <a:ln w="9525">
                  <a:noFill/>
                  <a:miter lim="800000"/>
                  <a:headEnd/>
                  <a:tailEnd/>
                </a:ln>
                <a:effectLst/>
              </p:spPr>
            </p:pic>
            <p:pic>
              <p:nvPicPr>
                <p:cNvPr id="6179" name="Picture 35"/>
                <p:cNvPicPr>
                  <a:picLocks noChangeAspect="1" noChangeArrowheads="1"/>
                </p:cNvPicPr>
                <p:nvPr userDrawn="1"/>
              </p:nvPicPr>
              <p:blipFill>
                <a:blip r:embed="rId13" cstate="print"/>
                <a:srcRect/>
                <a:stretch>
                  <a:fillRect/>
                </a:stretch>
              </p:blipFill>
              <p:spPr bwMode="auto">
                <a:xfrm>
                  <a:off x="4992" y="2208"/>
                  <a:ext cx="186" cy="183"/>
                </a:xfrm>
                <a:prstGeom prst="rect">
                  <a:avLst/>
                </a:prstGeom>
                <a:noFill/>
                <a:ln w="9525">
                  <a:noFill/>
                  <a:miter lim="800000"/>
                  <a:headEnd/>
                  <a:tailEnd/>
                </a:ln>
                <a:effectLst/>
              </p:spPr>
            </p:pic>
            <p:pic>
              <p:nvPicPr>
                <p:cNvPr id="6180" name="Picture 36"/>
                <p:cNvPicPr>
                  <a:picLocks noChangeAspect="1" noChangeArrowheads="1"/>
                </p:cNvPicPr>
                <p:nvPr userDrawn="1"/>
              </p:nvPicPr>
              <p:blipFill>
                <a:blip r:embed="rId13" cstate="print"/>
                <a:srcRect/>
                <a:stretch>
                  <a:fillRect/>
                </a:stretch>
              </p:blipFill>
              <p:spPr bwMode="auto">
                <a:xfrm>
                  <a:off x="4992" y="2448"/>
                  <a:ext cx="186" cy="183"/>
                </a:xfrm>
                <a:prstGeom prst="rect">
                  <a:avLst/>
                </a:prstGeom>
                <a:noFill/>
                <a:ln w="9525">
                  <a:noFill/>
                  <a:miter lim="800000"/>
                  <a:headEnd/>
                  <a:tailEnd/>
                </a:ln>
                <a:effectLst/>
              </p:spPr>
            </p:pic>
            <p:pic>
              <p:nvPicPr>
                <p:cNvPr id="6181" name="Picture 37"/>
                <p:cNvPicPr>
                  <a:picLocks noChangeAspect="1" noChangeArrowheads="1"/>
                </p:cNvPicPr>
                <p:nvPr userDrawn="1"/>
              </p:nvPicPr>
              <p:blipFill>
                <a:blip r:embed="rId13" cstate="print"/>
                <a:srcRect/>
                <a:stretch>
                  <a:fillRect/>
                </a:stretch>
              </p:blipFill>
              <p:spPr bwMode="auto">
                <a:xfrm>
                  <a:off x="5136" y="2592"/>
                  <a:ext cx="186" cy="183"/>
                </a:xfrm>
                <a:prstGeom prst="rect">
                  <a:avLst/>
                </a:prstGeom>
                <a:noFill/>
                <a:ln w="9525">
                  <a:noFill/>
                  <a:miter lim="800000"/>
                  <a:headEnd/>
                  <a:tailEnd/>
                </a:ln>
                <a:effectLst/>
              </p:spPr>
            </p:pic>
            <p:pic>
              <p:nvPicPr>
                <p:cNvPr id="6182" name="Picture 38"/>
                <p:cNvPicPr>
                  <a:picLocks noChangeAspect="1" noChangeArrowheads="1"/>
                </p:cNvPicPr>
                <p:nvPr userDrawn="1"/>
              </p:nvPicPr>
              <p:blipFill>
                <a:blip r:embed="rId13" cstate="print"/>
                <a:srcRect/>
                <a:stretch>
                  <a:fillRect/>
                </a:stretch>
              </p:blipFill>
              <p:spPr bwMode="auto">
                <a:xfrm>
                  <a:off x="5232" y="1392"/>
                  <a:ext cx="186" cy="183"/>
                </a:xfrm>
                <a:prstGeom prst="rect">
                  <a:avLst/>
                </a:prstGeom>
                <a:noFill/>
                <a:ln w="9525">
                  <a:noFill/>
                  <a:miter lim="800000"/>
                  <a:headEnd/>
                  <a:tailEnd/>
                </a:ln>
                <a:effectLst/>
              </p:spPr>
            </p:pic>
            <p:pic>
              <p:nvPicPr>
                <p:cNvPr id="6183" name="Picture 39"/>
                <p:cNvPicPr>
                  <a:picLocks noChangeAspect="1" noChangeArrowheads="1"/>
                </p:cNvPicPr>
                <p:nvPr userDrawn="1"/>
              </p:nvPicPr>
              <p:blipFill>
                <a:blip r:embed="rId13" cstate="print"/>
                <a:srcRect/>
                <a:stretch>
                  <a:fillRect/>
                </a:stretch>
              </p:blipFill>
              <p:spPr bwMode="auto">
                <a:xfrm>
                  <a:off x="4944" y="2736"/>
                  <a:ext cx="186" cy="183"/>
                </a:xfrm>
                <a:prstGeom prst="rect">
                  <a:avLst/>
                </a:prstGeom>
                <a:noFill/>
                <a:ln w="9525">
                  <a:noFill/>
                  <a:miter lim="800000"/>
                  <a:headEnd/>
                  <a:tailEnd/>
                </a:ln>
                <a:effectLst/>
              </p:spPr>
            </p:pic>
            <p:pic>
              <p:nvPicPr>
                <p:cNvPr id="6184" name="Picture 40"/>
                <p:cNvPicPr>
                  <a:picLocks noChangeAspect="1" noChangeArrowheads="1"/>
                </p:cNvPicPr>
                <p:nvPr userDrawn="1"/>
              </p:nvPicPr>
              <p:blipFill>
                <a:blip r:embed="rId13" cstate="print"/>
                <a:srcRect/>
                <a:stretch>
                  <a:fillRect/>
                </a:stretch>
              </p:blipFill>
              <p:spPr bwMode="auto">
                <a:xfrm>
                  <a:off x="4992" y="3072"/>
                  <a:ext cx="186" cy="183"/>
                </a:xfrm>
                <a:prstGeom prst="rect">
                  <a:avLst/>
                </a:prstGeom>
                <a:noFill/>
                <a:ln w="9525">
                  <a:noFill/>
                  <a:miter lim="800000"/>
                  <a:headEnd/>
                  <a:tailEnd/>
                </a:ln>
                <a:effectLst/>
              </p:spPr>
            </p:pic>
            <p:pic>
              <p:nvPicPr>
                <p:cNvPr id="6185" name="Picture 41"/>
                <p:cNvPicPr>
                  <a:picLocks noChangeAspect="1" noChangeArrowheads="1"/>
                </p:cNvPicPr>
                <p:nvPr userDrawn="1"/>
              </p:nvPicPr>
              <p:blipFill>
                <a:blip r:embed="rId13" cstate="print"/>
                <a:srcRect/>
                <a:stretch>
                  <a:fillRect/>
                </a:stretch>
              </p:blipFill>
              <p:spPr bwMode="auto">
                <a:xfrm>
                  <a:off x="5232" y="3312"/>
                  <a:ext cx="186" cy="183"/>
                </a:xfrm>
                <a:prstGeom prst="rect">
                  <a:avLst/>
                </a:prstGeom>
                <a:noFill/>
                <a:ln w="9525">
                  <a:noFill/>
                  <a:miter lim="800000"/>
                  <a:headEnd/>
                  <a:tailEnd/>
                </a:ln>
                <a:effectLst/>
              </p:spPr>
            </p:pic>
            <p:pic>
              <p:nvPicPr>
                <p:cNvPr id="6186" name="Picture 42"/>
                <p:cNvPicPr>
                  <a:picLocks noChangeAspect="1" noChangeArrowheads="1"/>
                </p:cNvPicPr>
                <p:nvPr userDrawn="1"/>
              </p:nvPicPr>
              <p:blipFill>
                <a:blip r:embed="rId13" cstate="print"/>
                <a:srcRect/>
                <a:stretch>
                  <a:fillRect/>
                </a:stretch>
              </p:blipFill>
              <p:spPr bwMode="auto">
                <a:xfrm>
                  <a:off x="4992" y="3408"/>
                  <a:ext cx="186" cy="183"/>
                </a:xfrm>
                <a:prstGeom prst="rect">
                  <a:avLst/>
                </a:prstGeom>
                <a:noFill/>
                <a:ln w="9525">
                  <a:noFill/>
                  <a:miter lim="800000"/>
                  <a:headEnd/>
                  <a:tailEnd/>
                </a:ln>
                <a:effectLst/>
              </p:spPr>
            </p:pic>
            <p:pic>
              <p:nvPicPr>
                <p:cNvPr id="6187" name="Picture 43"/>
                <p:cNvPicPr>
                  <a:picLocks noChangeAspect="1" noChangeArrowheads="1"/>
                </p:cNvPicPr>
                <p:nvPr userDrawn="1"/>
              </p:nvPicPr>
              <p:blipFill>
                <a:blip r:embed="rId13" cstate="print"/>
                <a:srcRect/>
                <a:stretch>
                  <a:fillRect/>
                </a:stretch>
              </p:blipFill>
              <p:spPr bwMode="auto">
                <a:xfrm>
                  <a:off x="5088" y="3552"/>
                  <a:ext cx="186" cy="183"/>
                </a:xfrm>
                <a:prstGeom prst="rect">
                  <a:avLst/>
                </a:prstGeom>
                <a:noFill/>
                <a:ln w="9525">
                  <a:noFill/>
                  <a:miter lim="800000"/>
                  <a:headEnd/>
                  <a:tailEnd/>
                </a:ln>
                <a:effectLst/>
              </p:spPr>
            </p:pic>
            <p:pic>
              <p:nvPicPr>
                <p:cNvPr id="6188" name="Picture 44"/>
                <p:cNvPicPr>
                  <a:picLocks noChangeAspect="1" noChangeArrowheads="1"/>
                </p:cNvPicPr>
                <p:nvPr userDrawn="1"/>
              </p:nvPicPr>
              <p:blipFill>
                <a:blip r:embed="rId13" cstate="print"/>
                <a:srcRect/>
                <a:stretch>
                  <a:fillRect/>
                </a:stretch>
              </p:blipFill>
              <p:spPr bwMode="auto">
                <a:xfrm>
                  <a:off x="4992" y="3792"/>
                  <a:ext cx="186" cy="183"/>
                </a:xfrm>
                <a:prstGeom prst="rect">
                  <a:avLst/>
                </a:prstGeom>
                <a:noFill/>
                <a:ln w="9525">
                  <a:noFill/>
                  <a:miter lim="800000"/>
                  <a:headEnd/>
                  <a:tailEnd/>
                </a:ln>
                <a:effectLst/>
              </p:spPr>
            </p:pic>
            <p:pic>
              <p:nvPicPr>
                <p:cNvPr id="6189" name="Picture 45"/>
                <p:cNvPicPr>
                  <a:picLocks noChangeAspect="1" noChangeArrowheads="1"/>
                </p:cNvPicPr>
                <p:nvPr userDrawn="1"/>
              </p:nvPicPr>
              <p:blipFill>
                <a:blip r:embed="rId13" cstate="print"/>
                <a:srcRect/>
                <a:stretch>
                  <a:fillRect/>
                </a:stretch>
              </p:blipFill>
              <p:spPr bwMode="auto">
                <a:xfrm>
                  <a:off x="5184" y="3696"/>
                  <a:ext cx="186" cy="183"/>
                </a:xfrm>
                <a:prstGeom prst="rect">
                  <a:avLst/>
                </a:prstGeom>
                <a:noFill/>
                <a:ln w="9525">
                  <a:noFill/>
                  <a:miter lim="800000"/>
                  <a:headEnd/>
                  <a:tailEnd/>
                </a:ln>
                <a:effectLst/>
              </p:spPr>
            </p:pic>
          </p:grpSp>
        </p:grpSp>
        <p:sp>
          <p:nvSpPr>
            <p:cNvPr id="6190"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tr-TR"/>
            </a:p>
          </p:txBody>
        </p:sp>
        <p:sp>
          <p:nvSpPr>
            <p:cNvPr id="6191"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tr-TR"/>
            </a:p>
          </p:txBody>
        </p:sp>
        <p:sp>
          <p:nvSpPr>
            <p:cNvPr id="6192"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tr-TR"/>
            </a:p>
          </p:txBody>
        </p:sp>
        <p:sp>
          <p:nvSpPr>
            <p:cNvPr id="6193"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endParaRPr lang="tr-TR"/>
            </a:p>
          </p:txBody>
        </p:sp>
        <p:sp>
          <p:nvSpPr>
            <p:cNvPr id="6194"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endParaRPr lang="tr-TR"/>
            </a:p>
          </p:txBody>
        </p:sp>
        <p:sp>
          <p:nvSpPr>
            <p:cNvPr id="6195"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tr-TR"/>
            </a:p>
          </p:txBody>
        </p:sp>
        <p:sp>
          <p:nvSpPr>
            <p:cNvPr id="6196"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tr-TR"/>
            </a:p>
          </p:txBody>
        </p:sp>
        <p:sp>
          <p:nvSpPr>
            <p:cNvPr id="6197"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tr-TR"/>
            </a:p>
          </p:txBody>
        </p:sp>
        <p:sp>
          <p:nvSpPr>
            <p:cNvPr id="6198"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endParaRPr kumimoji="1" lang="tr-TR"/>
            </a:p>
          </p:txBody>
        </p:sp>
        <p:sp>
          <p:nvSpPr>
            <p:cNvPr id="6199"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tr-TR"/>
            </a:p>
          </p:txBody>
        </p:sp>
        <p:sp>
          <p:nvSpPr>
            <p:cNvPr id="6200"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endParaRPr kumimoji="1" lang="tr-TR"/>
            </a:p>
          </p:txBody>
        </p:sp>
      </p:grpSp>
      <p:sp>
        <p:nvSpPr>
          <p:cNvPr id="6201"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202"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203"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tr-TR"/>
          </a:p>
        </p:txBody>
      </p:sp>
      <p:sp>
        <p:nvSpPr>
          <p:cNvPr id="6204"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tr-TR"/>
          </a:p>
        </p:txBody>
      </p:sp>
      <p:sp>
        <p:nvSpPr>
          <p:cNvPr id="6205"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E5450E19-4F13-45CE-B78C-039BA835A755}"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16"/>
        </a:buBlip>
        <a:defRPr sz="2800">
          <a:solidFill>
            <a:schemeClr val="tx1"/>
          </a:solidFill>
          <a:latin typeface="+mn-lt"/>
        </a:defRPr>
      </a:lvl2pPr>
      <a:lvl3pPr marL="1143000" indent="-228600" algn="l" rtl="0" fontAlgn="base">
        <a:spcBef>
          <a:spcPct val="20000"/>
        </a:spcBef>
        <a:spcAft>
          <a:spcPct val="0"/>
        </a:spcAft>
        <a:buSzPct val="70000"/>
        <a:buBlip>
          <a:blip r:embed="rId17"/>
        </a:buBlip>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tr-TR" sz="3600"/>
              <a:t>Ambalaj ve Ambalajlama Makinaları</a:t>
            </a:r>
          </a:p>
        </p:txBody>
      </p:sp>
      <p:sp>
        <p:nvSpPr>
          <p:cNvPr id="10243" name="Rectangle 3"/>
          <p:cNvSpPr>
            <a:spLocks noGrp="1" noChangeArrowheads="1"/>
          </p:cNvSpPr>
          <p:nvPr>
            <p:ph type="body" idx="1"/>
          </p:nvPr>
        </p:nvSpPr>
        <p:spPr/>
        <p:txBody>
          <a:bodyPr/>
          <a:lstStyle/>
          <a:p>
            <a:r>
              <a:rPr lang="tr-TR"/>
              <a:t>Gıda endüstrisinde kullanılan her türlü ambalaj, ambalajlanan gıdaların </a:t>
            </a:r>
            <a:r>
              <a:rPr lang="tr-TR">
                <a:solidFill>
                  <a:srgbClr val="FFFF00"/>
                </a:solidFill>
              </a:rPr>
              <a:t>raf ömrü bitimine kadar ürünlerin sağlıklı bir şekilde tüketiciye ulaşmasını sağlayan bir araç</a:t>
            </a:r>
            <a:r>
              <a:rPr lang="tr-TR"/>
              <a:t> olarak kabul  edilmektedir.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tr-TR" sz="3600"/>
              <a:t>Gıda ambalajı olarak camın tercih edilme sebepleri</a:t>
            </a:r>
          </a:p>
        </p:txBody>
      </p:sp>
      <p:sp>
        <p:nvSpPr>
          <p:cNvPr id="19459" name="Rectangle 3"/>
          <p:cNvSpPr>
            <a:spLocks noGrp="1" noChangeArrowheads="1"/>
          </p:cNvSpPr>
          <p:nvPr>
            <p:ph type="body" idx="1"/>
          </p:nvPr>
        </p:nvSpPr>
        <p:spPr/>
        <p:txBody>
          <a:bodyPr/>
          <a:lstStyle/>
          <a:p>
            <a:pPr>
              <a:lnSpc>
                <a:spcPct val="80000"/>
              </a:lnSpc>
            </a:pPr>
            <a:r>
              <a:rPr lang="tr-TR" sz="2800">
                <a:solidFill>
                  <a:srgbClr val="FFFFFF"/>
                </a:solidFill>
              </a:rPr>
              <a:t>Cam inert bir madde olduğundan gıdalarla tepkimeye girmez ve korozyona uğramaz. Bu nedenle gıdaların tat ve kokusunda değişim olmaz.</a:t>
            </a:r>
          </a:p>
          <a:p>
            <a:pPr>
              <a:lnSpc>
                <a:spcPct val="80000"/>
              </a:lnSpc>
            </a:pPr>
            <a:r>
              <a:rPr lang="tr-TR" sz="2800">
                <a:solidFill>
                  <a:srgbClr val="FFFFFF"/>
                </a:solidFill>
              </a:rPr>
              <a:t>Cam, geçirgen ve gözenekli değildir. Su buharı ve gazları geçirmediğinden ürünün nem miktarında değişim olmaz.</a:t>
            </a:r>
          </a:p>
          <a:p>
            <a:pPr>
              <a:lnSpc>
                <a:spcPct val="80000"/>
              </a:lnSpc>
            </a:pPr>
            <a:r>
              <a:rPr lang="tr-TR" sz="2800">
                <a:solidFill>
                  <a:srgbClr val="FFFFFF"/>
                </a:solidFill>
              </a:rPr>
              <a:t>Kokusuz ve temizdir.</a:t>
            </a:r>
          </a:p>
          <a:p>
            <a:pPr>
              <a:lnSpc>
                <a:spcPct val="80000"/>
              </a:lnSpc>
            </a:pPr>
            <a:r>
              <a:rPr lang="tr-TR" sz="2800">
                <a:solidFill>
                  <a:srgbClr val="FFFFFF"/>
                </a:solidFill>
              </a:rPr>
              <a:t>Şeffaftır, görünüm kolaylığı sağlar.</a:t>
            </a:r>
          </a:p>
          <a:p>
            <a:pPr>
              <a:lnSpc>
                <a:spcPct val="80000"/>
              </a:lnSpc>
            </a:pPr>
            <a:r>
              <a:rPr lang="tr-TR" sz="2800">
                <a:solidFill>
                  <a:srgbClr val="FFFFFF"/>
                </a:solidFill>
              </a:rPr>
              <a:t>Dayanıklıdır. </a:t>
            </a:r>
          </a:p>
          <a:p>
            <a:pPr>
              <a:lnSpc>
                <a:spcPct val="80000"/>
              </a:lnSpc>
            </a:pPr>
            <a:r>
              <a:rPr lang="tr-TR" sz="2800">
                <a:solidFill>
                  <a:srgbClr val="FFFFFF"/>
                </a:solidFill>
              </a:rPr>
              <a:t>Cam kapakları kolay açılıp kapanabilir.</a:t>
            </a:r>
          </a:p>
          <a:p>
            <a:pPr>
              <a:lnSpc>
                <a:spcPct val="80000"/>
              </a:lnSpc>
              <a:buFontTx/>
              <a:buNone/>
            </a:pPr>
            <a:endParaRPr lang="tr-TR" sz="28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tr-TR" sz="3600"/>
              <a:t>Gıda ambalajı olarak camın tercih edilme sebepleri</a:t>
            </a:r>
          </a:p>
        </p:txBody>
      </p:sp>
      <p:sp>
        <p:nvSpPr>
          <p:cNvPr id="20483" name="Rectangle 3"/>
          <p:cNvSpPr>
            <a:spLocks noGrp="1" noChangeArrowheads="1"/>
          </p:cNvSpPr>
          <p:nvPr>
            <p:ph type="body" idx="1"/>
          </p:nvPr>
        </p:nvSpPr>
        <p:spPr/>
        <p:txBody>
          <a:bodyPr/>
          <a:lstStyle/>
          <a:p>
            <a:pPr>
              <a:lnSpc>
                <a:spcPct val="90000"/>
              </a:lnSpc>
            </a:pPr>
            <a:r>
              <a:rPr lang="tr-TR">
                <a:solidFill>
                  <a:srgbClr val="FFFFFF"/>
                </a:solidFill>
              </a:rPr>
              <a:t>Çeşitli biçim, büyüklük ve renkte yapılabilir.</a:t>
            </a:r>
          </a:p>
          <a:p>
            <a:pPr>
              <a:lnSpc>
                <a:spcPct val="90000"/>
              </a:lnSpc>
            </a:pPr>
            <a:r>
              <a:rPr lang="tr-TR">
                <a:solidFill>
                  <a:srgbClr val="FFFFFF"/>
                </a:solidFill>
              </a:rPr>
              <a:t>Makinelerde yüksek dolum kapasitesine erişilebilir.</a:t>
            </a:r>
          </a:p>
          <a:p>
            <a:pPr>
              <a:lnSpc>
                <a:spcPct val="90000"/>
              </a:lnSpc>
            </a:pPr>
            <a:r>
              <a:rPr lang="tr-TR">
                <a:solidFill>
                  <a:srgbClr val="FFFFFF"/>
                </a:solidFill>
              </a:rPr>
              <a:t>Vakum dolum ve kapama yöntemi uygulanabilir.</a:t>
            </a:r>
          </a:p>
          <a:p>
            <a:pPr>
              <a:lnSpc>
                <a:spcPct val="90000"/>
              </a:lnSpc>
            </a:pPr>
            <a:r>
              <a:rPr lang="tr-TR">
                <a:solidFill>
                  <a:srgbClr val="FFFFFF"/>
                </a:solidFill>
              </a:rPr>
              <a:t>Gıdaların raf ömrü uzun olmaktadır.</a:t>
            </a:r>
          </a:p>
          <a:p>
            <a:pPr>
              <a:lnSpc>
                <a:spcPct val="90000"/>
              </a:lnSpc>
            </a:pPr>
            <a:r>
              <a:rPr lang="tr-TR">
                <a:solidFill>
                  <a:srgbClr val="FFFFFF"/>
                </a:solidFill>
              </a:rPr>
              <a:t>Boşaltıldıktan sonra tekrar kullanılabilir.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tr-TR" sz="3600"/>
              <a:t>Cam ambalaj kullanımının olumsuz yönleri</a:t>
            </a:r>
          </a:p>
        </p:txBody>
      </p:sp>
      <p:sp>
        <p:nvSpPr>
          <p:cNvPr id="21507" name="Rectangle 3"/>
          <p:cNvSpPr>
            <a:spLocks noGrp="1" noChangeArrowheads="1"/>
          </p:cNvSpPr>
          <p:nvPr>
            <p:ph type="body" idx="1"/>
          </p:nvPr>
        </p:nvSpPr>
        <p:spPr/>
        <p:txBody>
          <a:bodyPr/>
          <a:lstStyle/>
          <a:p>
            <a:pPr>
              <a:lnSpc>
                <a:spcPct val="90000"/>
              </a:lnSpc>
            </a:pPr>
            <a:r>
              <a:rPr lang="tr-TR" sz="2800">
                <a:solidFill>
                  <a:srgbClr val="FFFFFF"/>
                </a:solidFill>
              </a:rPr>
              <a:t>Cam ambalaj içini gösterdiğinden üreticinin kaba koyacağı hammaddeyi çok dikkatle seçmesi, iyi bir sınıflama yapması ve dolumunda özenli çalışılması gerekir.</a:t>
            </a:r>
          </a:p>
          <a:p>
            <a:pPr>
              <a:lnSpc>
                <a:spcPct val="90000"/>
              </a:lnSpc>
            </a:pPr>
            <a:r>
              <a:rPr lang="tr-TR" sz="2800">
                <a:solidFill>
                  <a:srgbClr val="FFFFFF"/>
                </a:solidFill>
              </a:rPr>
              <a:t>Cam ambalaj, metal kutulara kıyasla daha kırılabilir olduklarından bu özellik kullanımlarını kısıtlamaktadır.</a:t>
            </a:r>
          </a:p>
          <a:p>
            <a:pPr>
              <a:lnSpc>
                <a:spcPct val="90000"/>
              </a:lnSpc>
            </a:pPr>
            <a:r>
              <a:rPr lang="tr-TR" sz="2800">
                <a:solidFill>
                  <a:srgbClr val="FFFFFF"/>
                </a:solidFill>
              </a:rPr>
              <a:t>Cam ambalaj taşıma ve depolamada çok yer kaplayacağından maliyetleri artırmaktadır.</a:t>
            </a:r>
          </a:p>
          <a:p>
            <a:pPr>
              <a:lnSpc>
                <a:spcPct val="90000"/>
              </a:lnSpc>
            </a:pPr>
            <a:endParaRPr lang="tr-TR" sz="2800">
              <a:solidFill>
                <a:srgbClr val="FFFFFF"/>
              </a:solidFill>
            </a:endParaRPr>
          </a:p>
          <a:p>
            <a:pPr>
              <a:lnSpc>
                <a:spcPct val="90000"/>
              </a:lnSpc>
            </a:pPr>
            <a:endParaRPr lang="tr-TR" sz="28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tr-TR"/>
              <a:t>Metal ambalaj</a:t>
            </a:r>
          </a:p>
        </p:txBody>
      </p:sp>
      <p:sp>
        <p:nvSpPr>
          <p:cNvPr id="22531" name="Rectangle 3"/>
          <p:cNvSpPr>
            <a:spLocks noGrp="1" noChangeArrowheads="1"/>
          </p:cNvSpPr>
          <p:nvPr>
            <p:ph type="body" idx="1"/>
          </p:nvPr>
        </p:nvSpPr>
        <p:spPr/>
        <p:txBody>
          <a:bodyPr/>
          <a:lstStyle/>
          <a:p>
            <a:r>
              <a:rPr lang="tr-TR">
                <a:solidFill>
                  <a:srgbClr val="FFFFFF"/>
                </a:solidFill>
              </a:rPr>
              <a:t>Teneke kutu olarak bilinir.</a:t>
            </a:r>
          </a:p>
          <a:p>
            <a:r>
              <a:rPr lang="tr-TR">
                <a:solidFill>
                  <a:srgbClr val="FFFFFF"/>
                </a:solidFill>
              </a:rPr>
              <a:t>Bira ve diğer gazlı içeceklerin ambalajında alüminyum malzemeler yapılmış ve hermetik olarak kapatılmış kutuların kullanımı yaygınlaşmıştır.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tr-TR"/>
              <a:t>Kalaylı teneke</a:t>
            </a:r>
          </a:p>
        </p:txBody>
      </p:sp>
      <p:sp>
        <p:nvSpPr>
          <p:cNvPr id="23555" name="Rectangle 3"/>
          <p:cNvSpPr>
            <a:spLocks noGrp="1" noChangeArrowheads="1"/>
          </p:cNvSpPr>
          <p:nvPr>
            <p:ph type="body" idx="1"/>
          </p:nvPr>
        </p:nvSpPr>
        <p:spPr/>
        <p:txBody>
          <a:bodyPr/>
          <a:lstStyle/>
          <a:p>
            <a:r>
              <a:rPr lang="tr-TR" sz="2800">
                <a:solidFill>
                  <a:srgbClr val="FFFFFF"/>
                </a:solidFill>
              </a:rPr>
              <a:t>Konserve üretiminde sıklıkla kullanılmaktadır.</a:t>
            </a:r>
          </a:p>
          <a:p>
            <a:r>
              <a:rPr lang="tr-TR" sz="2800">
                <a:solidFill>
                  <a:srgbClr val="FFFFFF"/>
                </a:solidFill>
              </a:rPr>
              <a:t>Kalaylı teneke 0.1-0.3 mm kalınlıkta çelik saçların kalayla kaplanmasıyla elde edilir.</a:t>
            </a:r>
          </a:p>
          <a:p>
            <a:r>
              <a:rPr lang="tr-TR" sz="2800">
                <a:solidFill>
                  <a:srgbClr val="FFFFFF"/>
                </a:solidFill>
              </a:rPr>
              <a:t>Çelik saç gözenekli olduğundan kalayın aşınması ile gıda ile çeliğin teması artar.</a:t>
            </a:r>
          </a:p>
          <a:p>
            <a:r>
              <a:rPr lang="tr-TR" sz="2800">
                <a:solidFill>
                  <a:srgbClr val="FFFFFF"/>
                </a:solidFill>
              </a:rPr>
              <a:t>Teneke üretiminde kullanılan çelik tipinin gıdanın korozif etkisine göre seçilmesi gerekir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tr-TR"/>
              <a:t>Çelik tipleri 4 çeşittir</a:t>
            </a:r>
          </a:p>
        </p:txBody>
      </p:sp>
      <p:pic>
        <p:nvPicPr>
          <p:cNvPr id="90117" name="Picture 5" descr="SS851449"/>
          <p:cNvPicPr>
            <a:picLocks noChangeAspect="1" noChangeArrowheads="1"/>
          </p:cNvPicPr>
          <p:nvPr/>
        </p:nvPicPr>
        <p:blipFill>
          <a:blip r:embed="rId2" cstate="print"/>
          <a:srcRect/>
          <a:stretch>
            <a:fillRect/>
          </a:stretch>
        </p:blipFill>
        <p:spPr bwMode="auto">
          <a:xfrm>
            <a:off x="609600" y="1295400"/>
            <a:ext cx="5867400" cy="5181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tr-TR"/>
              <a:t>Kalaylı teneke</a:t>
            </a:r>
          </a:p>
        </p:txBody>
      </p:sp>
      <p:sp>
        <p:nvSpPr>
          <p:cNvPr id="24579" name="Rectangle 3"/>
          <p:cNvSpPr>
            <a:spLocks noGrp="1" noChangeArrowheads="1"/>
          </p:cNvSpPr>
          <p:nvPr>
            <p:ph type="body" idx="1"/>
          </p:nvPr>
        </p:nvSpPr>
        <p:spPr/>
        <p:txBody>
          <a:bodyPr/>
          <a:lstStyle/>
          <a:p>
            <a:pPr>
              <a:lnSpc>
                <a:spcPct val="80000"/>
              </a:lnSpc>
            </a:pPr>
            <a:r>
              <a:rPr lang="tr-TR" sz="2800">
                <a:solidFill>
                  <a:srgbClr val="FFFFFF"/>
                </a:solidFill>
              </a:rPr>
              <a:t>Çelik sacın kalayla kaplanma nedeni, korozyona dayanıklı olmasını sağlamaktadır. </a:t>
            </a:r>
          </a:p>
          <a:p>
            <a:pPr>
              <a:lnSpc>
                <a:spcPct val="80000"/>
              </a:lnSpc>
            </a:pPr>
            <a:r>
              <a:rPr lang="tr-TR" sz="2800">
                <a:solidFill>
                  <a:srgbClr val="FFFFFF"/>
                </a:solidFill>
              </a:rPr>
              <a:t>Ancak kalayın kendisi de korozyona dayanıklı değildir. </a:t>
            </a:r>
          </a:p>
          <a:p>
            <a:pPr>
              <a:lnSpc>
                <a:spcPct val="80000"/>
              </a:lnSpc>
            </a:pPr>
            <a:r>
              <a:rPr lang="tr-TR" sz="2800">
                <a:solidFill>
                  <a:srgbClr val="FFFFFF"/>
                </a:solidFill>
              </a:rPr>
              <a:t>Teneke ne kadar fazla miktarda kaplanmış ise konserve kutusu yapımına o kadar uygun kabul edilir.</a:t>
            </a:r>
          </a:p>
          <a:p>
            <a:pPr>
              <a:lnSpc>
                <a:spcPct val="80000"/>
              </a:lnSpc>
            </a:pPr>
            <a:r>
              <a:rPr lang="tr-TR" sz="2800">
                <a:solidFill>
                  <a:srgbClr val="FFFFFF"/>
                </a:solidFill>
              </a:rPr>
              <a:t>Konservecilikte içine konulacak gıda maddelerinin korozif özelliğine göre kalayla kaplanmış teneke seçmek zorunludur.</a:t>
            </a:r>
          </a:p>
          <a:p>
            <a:pPr>
              <a:lnSpc>
                <a:spcPct val="80000"/>
              </a:lnSpc>
            </a:pPr>
            <a:endParaRPr lang="tr-TR" sz="280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tr-TR"/>
              <a:t>Laklama</a:t>
            </a:r>
          </a:p>
        </p:txBody>
      </p:sp>
      <p:sp>
        <p:nvSpPr>
          <p:cNvPr id="25603" name="Rectangle 3"/>
          <p:cNvSpPr>
            <a:spLocks noGrp="1" noChangeArrowheads="1"/>
          </p:cNvSpPr>
          <p:nvPr>
            <p:ph type="body" idx="1"/>
          </p:nvPr>
        </p:nvSpPr>
        <p:spPr/>
        <p:txBody>
          <a:bodyPr/>
          <a:lstStyle/>
          <a:p>
            <a:pPr>
              <a:lnSpc>
                <a:spcPct val="90000"/>
              </a:lnSpc>
            </a:pPr>
            <a:r>
              <a:rPr lang="tr-TR">
                <a:solidFill>
                  <a:srgbClr val="FFFFFF"/>
                </a:solidFill>
              </a:rPr>
              <a:t>Teneke kutulardaki korozyonu en aza indirmek için, kalay kaplama tabakası, “lak” ile ifade edilen organik veya sentetik kaplama maddeleri ile kaplanır.</a:t>
            </a:r>
          </a:p>
          <a:p>
            <a:pPr>
              <a:lnSpc>
                <a:spcPct val="90000"/>
              </a:lnSpc>
            </a:pPr>
            <a:r>
              <a:rPr lang="tr-TR">
                <a:solidFill>
                  <a:srgbClr val="FFFFFF"/>
                </a:solidFill>
              </a:rPr>
              <a:t>Lak tabakası kutu yüzeyindeki metalleri korozyonundan korumakla birlikte gıdaya metal iyonlarının geçmesine de engel olmaktadır.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tr-TR"/>
              <a:t>Laklar</a:t>
            </a:r>
          </a:p>
        </p:txBody>
      </p:sp>
      <p:sp>
        <p:nvSpPr>
          <p:cNvPr id="26627" name="Rectangle 3"/>
          <p:cNvSpPr>
            <a:spLocks noGrp="1" noChangeArrowheads="1"/>
          </p:cNvSpPr>
          <p:nvPr>
            <p:ph type="body" idx="1"/>
          </p:nvPr>
        </p:nvSpPr>
        <p:spPr/>
        <p:txBody>
          <a:bodyPr/>
          <a:lstStyle/>
          <a:p>
            <a:r>
              <a:rPr lang="tr-TR">
                <a:solidFill>
                  <a:srgbClr val="FFFFFF"/>
                </a:solidFill>
              </a:rPr>
              <a:t>Lak gıdaya sağlık yönünden zararlı bir nitelik kazandırmamalı,</a:t>
            </a:r>
          </a:p>
          <a:p>
            <a:r>
              <a:rPr lang="tr-TR">
                <a:solidFill>
                  <a:srgbClr val="FFFFFF"/>
                </a:solidFill>
              </a:rPr>
              <a:t> gıdanın koku ve rengini değiştirmemeli</a:t>
            </a:r>
          </a:p>
          <a:p>
            <a:r>
              <a:rPr lang="tr-TR">
                <a:solidFill>
                  <a:srgbClr val="FFFFFF"/>
                </a:solidFill>
              </a:rPr>
              <a:t>sıcaklığa dayanıklı olmalıdır</a:t>
            </a:r>
          </a:p>
          <a:p>
            <a:r>
              <a:rPr lang="tr-TR">
                <a:solidFill>
                  <a:srgbClr val="FFFFFF"/>
                </a:solidFill>
              </a:rPr>
              <a:t>Esnek olmalıdır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tr-TR"/>
              <a:t>Laklar</a:t>
            </a:r>
          </a:p>
        </p:txBody>
      </p:sp>
      <p:sp>
        <p:nvSpPr>
          <p:cNvPr id="27651" name="Rectangle 3"/>
          <p:cNvSpPr>
            <a:spLocks noGrp="1" noChangeArrowheads="1"/>
          </p:cNvSpPr>
          <p:nvPr>
            <p:ph type="body" idx="1"/>
          </p:nvPr>
        </p:nvSpPr>
        <p:spPr/>
        <p:txBody>
          <a:bodyPr/>
          <a:lstStyle/>
          <a:p>
            <a:pPr>
              <a:lnSpc>
                <a:spcPct val="90000"/>
              </a:lnSpc>
            </a:pPr>
            <a:r>
              <a:rPr lang="tr-TR">
                <a:solidFill>
                  <a:srgbClr val="FFFFFF"/>
                </a:solidFill>
              </a:rPr>
              <a:t>Sıcaklık karşısında davranışları yönünden laklar </a:t>
            </a:r>
            <a:r>
              <a:rPr lang="tr-TR">
                <a:solidFill>
                  <a:srgbClr val="FFFF00"/>
                </a:solidFill>
              </a:rPr>
              <a:t>termoplastik </a:t>
            </a:r>
            <a:r>
              <a:rPr lang="tr-TR">
                <a:solidFill>
                  <a:srgbClr val="FFFFFF"/>
                </a:solidFill>
              </a:rPr>
              <a:t>ve </a:t>
            </a:r>
            <a:r>
              <a:rPr lang="tr-TR">
                <a:solidFill>
                  <a:srgbClr val="FFFF00"/>
                </a:solidFill>
              </a:rPr>
              <a:t>termosetting</a:t>
            </a:r>
            <a:r>
              <a:rPr lang="tr-TR">
                <a:solidFill>
                  <a:srgbClr val="FFFFFF"/>
                </a:solidFill>
              </a:rPr>
              <a:t> olarak ikiye ayrılır.</a:t>
            </a:r>
          </a:p>
          <a:p>
            <a:pPr>
              <a:lnSpc>
                <a:spcPct val="90000"/>
              </a:lnSpc>
            </a:pPr>
            <a:r>
              <a:rPr lang="tr-TR">
                <a:solidFill>
                  <a:srgbClr val="FFFF00"/>
                </a:solidFill>
              </a:rPr>
              <a:t>Oleoresin lakları</a:t>
            </a:r>
            <a:r>
              <a:rPr lang="tr-TR">
                <a:solidFill>
                  <a:srgbClr val="FFFFFF"/>
                </a:solidFill>
              </a:rPr>
              <a:t> (</a:t>
            </a:r>
            <a:r>
              <a:rPr lang="tr-TR">
                <a:solidFill>
                  <a:srgbClr val="FFFF00"/>
                </a:solidFill>
              </a:rPr>
              <a:t>doğal reçine ve çabuk kuruyan yağlardan oluşur</a:t>
            </a:r>
            <a:r>
              <a:rPr lang="tr-TR">
                <a:solidFill>
                  <a:srgbClr val="FFFFFF"/>
                </a:solidFill>
              </a:rPr>
              <a:t>) ile bazı sentetik laklar</a:t>
            </a:r>
            <a:r>
              <a:rPr lang="tr-TR" b="1">
                <a:solidFill>
                  <a:srgbClr val="FFFFFF"/>
                </a:solidFill>
              </a:rPr>
              <a:t> </a:t>
            </a:r>
            <a:r>
              <a:rPr lang="tr-TR" b="1" u="sng">
                <a:solidFill>
                  <a:srgbClr val="FFFF00"/>
                </a:solidFill>
              </a:rPr>
              <a:t>termoplastik </a:t>
            </a:r>
            <a:r>
              <a:rPr lang="tr-TR">
                <a:solidFill>
                  <a:srgbClr val="FFFF00"/>
                </a:solidFill>
              </a:rPr>
              <a:t>laklardır ve sıcaklığın etkisiyle </a:t>
            </a:r>
            <a:r>
              <a:rPr lang="tr-TR">
                <a:solidFill>
                  <a:srgbClr val="FFFFFF"/>
                </a:solidFill>
              </a:rPr>
              <a:t>yumuşarlar.</a:t>
            </a:r>
            <a:r>
              <a:rPr lang="tr-TR">
                <a:solidFill>
                  <a:srgbClr val="FFFF00"/>
                </a:solidFill>
              </a:rPr>
              <a:t> </a:t>
            </a:r>
            <a:r>
              <a:rPr lang="tr-TR" b="1" u="sng">
                <a:solidFill>
                  <a:srgbClr val="FFFF00"/>
                </a:solidFill>
              </a:rPr>
              <a:t>Termosetting</a:t>
            </a:r>
            <a:r>
              <a:rPr lang="tr-TR" b="1">
                <a:solidFill>
                  <a:srgbClr val="FFFF00"/>
                </a:solidFill>
              </a:rPr>
              <a:t> </a:t>
            </a:r>
            <a:r>
              <a:rPr lang="tr-TR">
                <a:solidFill>
                  <a:srgbClr val="FFFF00"/>
                </a:solidFill>
              </a:rPr>
              <a:t>laklar, ısıl işlem sırasında </a:t>
            </a:r>
            <a:r>
              <a:rPr lang="tr-TR">
                <a:solidFill>
                  <a:srgbClr val="FFFFFF"/>
                </a:solidFill>
              </a:rPr>
              <a:t>sertleşirler. </a:t>
            </a:r>
          </a:p>
          <a:p>
            <a:pPr>
              <a:lnSpc>
                <a:spcPct val="90000"/>
              </a:lnSpc>
            </a:pPr>
            <a:endParaRPr lang="tr-T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tr-TR" sz="3600"/>
              <a:t>Gıda ambalaj malzemelerinden beklenen özellikler</a:t>
            </a:r>
          </a:p>
        </p:txBody>
      </p:sp>
      <p:sp>
        <p:nvSpPr>
          <p:cNvPr id="11267" name="Rectangle 3"/>
          <p:cNvSpPr>
            <a:spLocks noGrp="1" noChangeArrowheads="1"/>
          </p:cNvSpPr>
          <p:nvPr>
            <p:ph type="body" idx="1"/>
          </p:nvPr>
        </p:nvSpPr>
        <p:spPr/>
        <p:txBody>
          <a:bodyPr/>
          <a:lstStyle/>
          <a:p>
            <a:r>
              <a:rPr lang="tr-TR" sz="2800"/>
              <a:t>İçine konulan gıdayı dış etkenlere karşı koruyabilmeli</a:t>
            </a:r>
          </a:p>
          <a:p>
            <a:r>
              <a:rPr lang="tr-TR" sz="2800"/>
              <a:t>Üretimi ve temini kolay olmalı</a:t>
            </a:r>
          </a:p>
          <a:p>
            <a:r>
              <a:rPr lang="tr-TR" sz="2800"/>
              <a:t>Kolayca şekil verilebilmeli</a:t>
            </a:r>
          </a:p>
          <a:p>
            <a:r>
              <a:rPr lang="tr-TR" sz="2800"/>
              <a:t>Ağırlığı az olmalı</a:t>
            </a:r>
          </a:p>
          <a:p>
            <a:r>
              <a:rPr lang="tr-TR" sz="2800"/>
              <a:t>Gıda ile uyuşmalı, </a:t>
            </a:r>
          </a:p>
          <a:p>
            <a:r>
              <a:rPr lang="tr-TR" sz="2800"/>
              <a:t>Gıdaya toksik nitelik kazandırmamalı</a:t>
            </a:r>
          </a:p>
          <a:p>
            <a:r>
              <a:rPr lang="tr-TR" sz="2800"/>
              <a:t>Estetik açıdan tüketici beğenisini kazandırmalı</a:t>
            </a:r>
          </a:p>
          <a:p>
            <a:endParaRPr lang="tr-T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tr-TR"/>
              <a:t>Laklar</a:t>
            </a:r>
          </a:p>
        </p:txBody>
      </p:sp>
      <p:sp>
        <p:nvSpPr>
          <p:cNvPr id="28675" name="Rectangle 3"/>
          <p:cNvSpPr>
            <a:spLocks noGrp="1" noChangeArrowheads="1"/>
          </p:cNvSpPr>
          <p:nvPr>
            <p:ph type="body" idx="1"/>
          </p:nvPr>
        </p:nvSpPr>
        <p:spPr/>
        <p:txBody>
          <a:bodyPr/>
          <a:lstStyle/>
          <a:p>
            <a:r>
              <a:rPr lang="tr-TR" sz="2800">
                <a:solidFill>
                  <a:srgbClr val="FFFFFF"/>
                </a:solidFill>
              </a:rPr>
              <a:t>Lakların içine bazı pigmentler ilave edilerek çeşitli nitelikler kazandırılabilir. </a:t>
            </a:r>
          </a:p>
          <a:p>
            <a:r>
              <a:rPr lang="tr-TR" sz="2800">
                <a:solidFill>
                  <a:srgbClr val="FFFFFF"/>
                </a:solidFill>
              </a:rPr>
              <a:t>Örneğin oleoresin laklara </a:t>
            </a:r>
            <a:r>
              <a:rPr lang="tr-TR" sz="2800">
                <a:solidFill>
                  <a:srgbClr val="FFFF00"/>
                </a:solidFill>
              </a:rPr>
              <a:t>çinkooksit </a:t>
            </a:r>
            <a:r>
              <a:rPr lang="tr-TR" sz="2800">
                <a:solidFill>
                  <a:srgbClr val="FFFFFF"/>
                </a:solidFill>
              </a:rPr>
              <a:t>ilavesiyle</a:t>
            </a:r>
            <a:r>
              <a:rPr lang="tr-TR" sz="2800">
                <a:solidFill>
                  <a:srgbClr val="FFFF00"/>
                </a:solidFill>
              </a:rPr>
              <a:t> kükürde </a:t>
            </a:r>
            <a:r>
              <a:rPr lang="tr-TR" sz="2800">
                <a:solidFill>
                  <a:srgbClr val="FFFFFF"/>
                </a:solidFill>
              </a:rPr>
              <a:t>dayanıklı lak elde edilir.</a:t>
            </a:r>
          </a:p>
          <a:p>
            <a:r>
              <a:rPr lang="tr-TR" sz="2800">
                <a:solidFill>
                  <a:srgbClr val="FFFF00"/>
                </a:solidFill>
              </a:rPr>
              <a:t>Kalaylı tenekelerin sadece kutu iç yüzeyleri değil dış yüzeyleri de laklanır.</a:t>
            </a:r>
          </a:p>
          <a:p>
            <a:r>
              <a:rPr lang="tr-TR" sz="2800">
                <a:solidFill>
                  <a:srgbClr val="FFFFFF"/>
                </a:solidFill>
              </a:rPr>
              <a:t>Bunda amaç, dış yüzeyi korozyondan korumak ve dekorasyondur. Dış laklamada ısıya karşı dayanıklı laklar kullanılır.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tr-TR"/>
              <a:t>Alüminyum kutu</a:t>
            </a:r>
          </a:p>
        </p:txBody>
      </p:sp>
      <p:sp>
        <p:nvSpPr>
          <p:cNvPr id="29699" name="Rectangle 3"/>
          <p:cNvSpPr>
            <a:spLocks noGrp="1" noChangeArrowheads="1"/>
          </p:cNvSpPr>
          <p:nvPr>
            <p:ph type="body" idx="1"/>
          </p:nvPr>
        </p:nvSpPr>
        <p:spPr/>
        <p:txBody>
          <a:bodyPr/>
          <a:lstStyle/>
          <a:p>
            <a:r>
              <a:rPr lang="tr-TR" sz="2800">
                <a:solidFill>
                  <a:srgbClr val="FFFFFF"/>
                </a:solidFill>
              </a:rPr>
              <a:t>Yaygın olarak kullanılmaktadır.</a:t>
            </a:r>
          </a:p>
          <a:p>
            <a:r>
              <a:rPr lang="tr-TR" sz="2800">
                <a:solidFill>
                  <a:srgbClr val="FFFFFF"/>
                </a:solidFill>
              </a:rPr>
              <a:t>Kalaylı tenekelere kıyasla daha pahalı olup, hafif ve yumuşaktır, kolay şekil verilir.</a:t>
            </a:r>
          </a:p>
          <a:p>
            <a:r>
              <a:rPr lang="tr-TR" sz="2800">
                <a:solidFill>
                  <a:srgbClr val="FFFFFF"/>
                </a:solidFill>
              </a:rPr>
              <a:t>Kalaylı teneke sertliğinin istenildiği yerlerde alüminyum alaşımları kullanılır. </a:t>
            </a:r>
          </a:p>
          <a:p>
            <a:r>
              <a:rPr lang="tr-TR" sz="2800">
                <a:solidFill>
                  <a:srgbClr val="FFFFFF"/>
                </a:solidFill>
              </a:rPr>
              <a:t>Alüminyum kutular  iç basınca dayanıklı olduklarından gazlı içecekler endüstrilerinde tercih edilirler.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tr-TR"/>
              <a:t>Kapak ve kapak tipleri</a:t>
            </a:r>
          </a:p>
        </p:txBody>
      </p:sp>
      <p:sp>
        <p:nvSpPr>
          <p:cNvPr id="30723" name="Rectangle 3"/>
          <p:cNvSpPr>
            <a:spLocks noGrp="1" noChangeArrowheads="1"/>
          </p:cNvSpPr>
          <p:nvPr>
            <p:ph type="body" idx="1"/>
          </p:nvPr>
        </p:nvSpPr>
        <p:spPr/>
        <p:txBody>
          <a:bodyPr/>
          <a:lstStyle/>
          <a:p>
            <a:r>
              <a:rPr lang="tr-TR">
                <a:solidFill>
                  <a:srgbClr val="FFFFFF"/>
                </a:solidFill>
              </a:rPr>
              <a:t>Cam kapların kapatılmasında ticari olarak kabul edilmiş yüzlerce ağız şekli ve bunların kapatılması için çeşitli biçimlerde metal, plastik, kauçuk, metal folyodan yapılmış çeşitli kapatma malzemeleri kullanılmaktadır.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tr-TR"/>
              <a:t>Vida dişli kapak</a:t>
            </a:r>
          </a:p>
        </p:txBody>
      </p:sp>
      <p:sp>
        <p:nvSpPr>
          <p:cNvPr id="33795" name="Rectangle 3"/>
          <p:cNvSpPr>
            <a:spLocks noGrp="1" noChangeArrowheads="1"/>
          </p:cNvSpPr>
          <p:nvPr>
            <p:ph type="body" idx="1"/>
          </p:nvPr>
        </p:nvSpPr>
        <p:spPr/>
        <p:txBody>
          <a:bodyPr/>
          <a:lstStyle/>
          <a:p>
            <a:pPr>
              <a:lnSpc>
                <a:spcPct val="80000"/>
              </a:lnSpc>
            </a:pPr>
            <a:r>
              <a:rPr lang="tr-TR" sz="2400">
                <a:solidFill>
                  <a:srgbClr val="FFFF00"/>
                </a:solidFill>
              </a:rPr>
              <a:t>Kalaylı teneke, plastik ya da alüminyumdan</a:t>
            </a:r>
            <a:r>
              <a:rPr lang="tr-TR" sz="2400">
                <a:solidFill>
                  <a:srgbClr val="FFFFFF"/>
                </a:solidFill>
              </a:rPr>
              <a:t> yapılır. </a:t>
            </a:r>
          </a:p>
          <a:p>
            <a:pPr>
              <a:lnSpc>
                <a:spcPct val="80000"/>
              </a:lnSpc>
            </a:pPr>
            <a:r>
              <a:rPr lang="tr-TR" sz="2400">
                <a:solidFill>
                  <a:srgbClr val="FFFFFF"/>
                </a:solidFill>
              </a:rPr>
              <a:t>Kapağın </a:t>
            </a:r>
            <a:r>
              <a:rPr lang="tr-TR" sz="2400">
                <a:solidFill>
                  <a:srgbClr val="FFFF00"/>
                </a:solidFill>
              </a:rPr>
              <a:t>içine plastik film, lak ya da mumla kaplanmış karton bir conta</a:t>
            </a:r>
            <a:r>
              <a:rPr lang="tr-TR" sz="2400">
                <a:solidFill>
                  <a:srgbClr val="FFFFFF"/>
                </a:solidFill>
              </a:rPr>
              <a:t> konulur. </a:t>
            </a:r>
          </a:p>
          <a:p>
            <a:pPr>
              <a:lnSpc>
                <a:spcPct val="80000"/>
              </a:lnSpc>
            </a:pPr>
            <a:r>
              <a:rPr lang="tr-TR" sz="2400">
                <a:solidFill>
                  <a:srgbClr val="FFFFFF"/>
                </a:solidFill>
              </a:rPr>
              <a:t>Vakum ya da sıcak dolumlarda plastik conta tercih edilir.</a:t>
            </a:r>
          </a:p>
          <a:p>
            <a:pPr>
              <a:lnSpc>
                <a:spcPct val="80000"/>
              </a:lnSpc>
            </a:pPr>
            <a:r>
              <a:rPr lang="tr-TR" sz="2400">
                <a:solidFill>
                  <a:srgbClr val="FFFFFF"/>
                </a:solidFill>
              </a:rPr>
              <a:t>Hazır kahve ve süt tozu gibi yüksek </a:t>
            </a:r>
            <a:r>
              <a:rPr lang="tr-TR" sz="2400">
                <a:solidFill>
                  <a:srgbClr val="FFFF00"/>
                </a:solidFill>
              </a:rPr>
              <a:t>higroskopik gıdalar</a:t>
            </a:r>
            <a:r>
              <a:rPr lang="tr-TR" sz="2400">
                <a:solidFill>
                  <a:srgbClr val="FFFFFF"/>
                </a:solidFill>
              </a:rPr>
              <a:t> konulacaksa, kavanoz ağzına dolumdan sonra sürülen yapıştırıcı kesin sızdırmazlık sağlar. </a:t>
            </a:r>
          </a:p>
          <a:p>
            <a:pPr>
              <a:lnSpc>
                <a:spcPct val="80000"/>
              </a:lnSpc>
            </a:pPr>
            <a:r>
              <a:rPr lang="tr-TR" sz="2400">
                <a:solidFill>
                  <a:srgbClr val="FFFFFF"/>
                </a:solidFill>
              </a:rPr>
              <a:t>Cam kavanozlarda, kabın ağzına yapıştırılan mumlu kağıt, metal kutularda kenetle birlikte kapatılan </a:t>
            </a:r>
            <a:r>
              <a:rPr lang="tr-TR" sz="2400">
                <a:solidFill>
                  <a:srgbClr val="FFFF00"/>
                </a:solidFill>
              </a:rPr>
              <a:t>alüminyum levha</a:t>
            </a:r>
            <a:r>
              <a:rPr lang="tr-TR" sz="2400">
                <a:solidFill>
                  <a:srgbClr val="FFFFFF"/>
                </a:solidFill>
              </a:rPr>
              <a:t> kutunun ilk kez açılmasına kadar muhafazasında çok iyi sonuç vermektedir.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tr-TR"/>
              <a:t>Bilezikli kapak</a:t>
            </a:r>
          </a:p>
        </p:txBody>
      </p:sp>
      <p:sp>
        <p:nvSpPr>
          <p:cNvPr id="34819" name="Rectangle 3"/>
          <p:cNvSpPr>
            <a:spLocks noGrp="1" noChangeArrowheads="1"/>
          </p:cNvSpPr>
          <p:nvPr>
            <p:ph type="body" idx="1"/>
          </p:nvPr>
        </p:nvSpPr>
        <p:spPr/>
        <p:txBody>
          <a:bodyPr/>
          <a:lstStyle/>
          <a:p>
            <a:r>
              <a:rPr lang="tr-TR">
                <a:solidFill>
                  <a:srgbClr val="FFFFFF"/>
                </a:solidFill>
              </a:rPr>
              <a:t>Alkollü içeceklerde yaygın olan bu kapak, </a:t>
            </a:r>
            <a:r>
              <a:rPr lang="tr-TR">
                <a:solidFill>
                  <a:srgbClr val="FFFF00"/>
                </a:solidFill>
              </a:rPr>
              <a:t>vida dişli kapağın</a:t>
            </a:r>
            <a:r>
              <a:rPr lang="tr-TR">
                <a:solidFill>
                  <a:srgbClr val="FFFFFF"/>
                </a:solidFill>
              </a:rPr>
              <a:t> bir varyasyonudur. </a:t>
            </a:r>
          </a:p>
          <a:p>
            <a:r>
              <a:rPr lang="tr-TR">
                <a:solidFill>
                  <a:srgbClr val="FFFFFF"/>
                </a:solidFill>
              </a:rPr>
              <a:t>Kapağın açılmış olduğu şişe boğazında kalan çember şeklindeki kuşaktan anlaşılır (Şekil 6.5.)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tr-TR"/>
              <a:t>Tırnaklı kapak</a:t>
            </a:r>
          </a:p>
        </p:txBody>
      </p:sp>
      <p:sp>
        <p:nvSpPr>
          <p:cNvPr id="35843" name="Rectangle 3"/>
          <p:cNvSpPr>
            <a:spLocks noGrp="1" noChangeArrowheads="1"/>
          </p:cNvSpPr>
          <p:nvPr>
            <p:ph type="body" idx="1"/>
          </p:nvPr>
        </p:nvSpPr>
        <p:spPr/>
        <p:txBody>
          <a:bodyPr/>
          <a:lstStyle/>
          <a:p>
            <a:pPr>
              <a:lnSpc>
                <a:spcPct val="90000"/>
              </a:lnSpc>
            </a:pPr>
            <a:r>
              <a:rPr lang="tr-TR">
                <a:solidFill>
                  <a:srgbClr val="FFFFFF"/>
                </a:solidFill>
              </a:rPr>
              <a:t>Özellikle </a:t>
            </a:r>
            <a:r>
              <a:rPr lang="tr-TR">
                <a:solidFill>
                  <a:srgbClr val="FFFF00"/>
                </a:solidFill>
              </a:rPr>
              <a:t>kavanozlarda</a:t>
            </a:r>
            <a:r>
              <a:rPr lang="tr-TR">
                <a:solidFill>
                  <a:srgbClr val="FFFFFF"/>
                </a:solidFill>
              </a:rPr>
              <a:t> ve  Bira şişelerinde kullanılmaktadır</a:t>
            </a:r>
          </a:p>
          <a:p>
            <a:pPr>
              <a:lnSpc>
                <a:spcPct val="90000"/>
              </a:lnSpc>
            </a:pPr>
            <a:r>
              <a:rPr lang="tr-TR">
                <a:solidFill>
                  <a:srgbClr val="FFFFFF"/>
                </a:solidFill>
              </a:rPr>
              <a:t>Kavanoz boğazında diş yoktur. 2,3,4 yada 6 adet cam çene yapılmıştır. </a:t>
            </a:r>
          </a:p>
          <a:p>
            <a:pPr>
              <a:lnSpc>
                <a:spcPct val="90000"/>
              </a:lnSpc>
            </a:pPr>
            <a:r>
              <a:rPr lang="tr-TR">
                <a:solidFill>
                  <a:srgbClr val="FFFFFF"/>
                </a:solidFill>
              </a:rPr>
              <a:t>Kapak el ayası ile kuvvetlice bastırılıp saat yönünün aksine çevrildiğinde açılabilir ve aynı şekilde ters yönde ve sızdırmaz bir şekilde kapatılabilir (Şekil 6.6.).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tr-TR"/>
              <a:t>Folyo kapak</a:t>
            </a:r>
          </a:p>
        </p:txBody>
      </p:sp>
      <p:sp>
        <p:nvSpPr>
          <p:cNvPr id="36867" name="Rectangle 3"/>
          <p:cNvSpPr>
            <a:spLocks noGrp="1" noChangeArrowheads="1"/>
          </p:cNvSpPr>
          <p:nvPr>
            <p:ph type="body" idx="1"/>
          </p:nvPr>
        </p:nvSpPr>
        <p:spPr/>
        <p:txBody>
          <a:bodyPr/>
          <a:lstStyle/>
          <a:p>
            <a:r>
              <a:rPr lang="tr-TR">
                <a:solidFill>
                  <a:srgbClr val="FFFFFF"/>
                </a:solidFill>
              </a:rPr>
              <a:t>Folyo kapak genellikle günlük tüketilen pastörize süt şişelerinin kapatılmasında kullanılmaktadır.</a:t>
            </a:r>
          </a:p>
          <a:p>
            <a:r>
              <a:rPr lang="tr-TR">
                <a:solidFill>
                  <a:srgbClr val="FFFFFF"/>
                </a:solidFill>
              </a:rPr>
              <a:t>Yuvarlak kesilmiş düz alüminyum folyo makinede şişe ağzına üstten kapatılır.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tr-TR"/>
              <a:t>Taç kapak</a:t>
            </a:r>
          </a:p>
        </p:txBody>
      </p:sp>
      <p:sp>
        <p:nvSpPr>
          <p:cNvPr id="37891" name="Rectangle 3"/>
          <p:cNvSpPr>
            <a:spLocks noGrp="1" noChangeArrowheads="1"/>
          </p:cNvSpPr>
          <p:nvPr>
            <p:ph type="body" idx="1"/>
          </p:nvPr>
        </p:nvSpPr>
        <p:spPr/>
        <p:txBody>
          <a:bodyPr/>
          <a:lstStyle/>
          <a:p>
            <a:pPr>
              <a:lnSpc>
                <a:spcPct val="90000"/>
              </a:lnSpc>
            </a:pPr>
            <a:r>
              <a:rPr lang="tr-TR">
                <a:solidFill>
                  <a:srgbClr val="FFFFFF"/>
                </a:solidFill>
              </a:rPr>
              <a:t>Gazlı içeceklerin ambalajında kullanılan taç kapak kesin sızdırmazlık sağlayan ve iç basınca dayanıklı bir kapaktır.</a:t>
            </a:r>
          </a:p>
          <a:p>
            <a:pPr>
              <a:lnSpc>
                <a:spcPct val="90000"/>
              </a:lnSpc>
            </a:pPr>
            <a:r>
              <a:rPr lang="tr-TR">
                <a:solidFill>
                  <a:srgbClr val="FFFFFF"/>
                </a:solidFill>
              </a:rPr>
              <a:t>Metalden yapılmış ve laklanmış olan kapağın içinde, gıda ile temas eden yüzeyde laklı kağıt, plastik ve alüminyum folyo kaplanmış mantar conta bulunur.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tr-TR" sz="3600"/>
              <a:t>Mantar-tel kombinasyonlu kapak</a:t>
            </a:r>
          </a:p>
        </p:txBody>
      </p:sp>
      <p:sp>
        <p:nvSpPr>
          <p:cNvPr id="38915" name="Rectangle 3"/>
          <p:cNvSpPr>
            <a:spLocks noGrp="1" noChangeArrowheads="1"/>
          </p:cNvSpPr>
          <p:nvPr>
            <p:ph type="body" idx="1"/>
          </p:nvPr>
        </p:nvSpPr>
        <p:spPr/>
        <p:txBody>
          <a:bodyPr/>
          <a:lstStyle/>
          <a:p>
            <a:r>
              <a:rPr lang="tr-TR">
                <a:solidFill>
                  <a:srgbClr val="FFFFFF"/>
                </a:solidFill>
              </a:rPr>
              <a:t>Şampanya gibi içeceklerde gazın yapıda korunması ve ürüne özgü özelliklerin standardize edilmesi için mantar tel kombinasyonlu kapaklar kullanılır.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tr-TR"/>
              <a:t>Esnek ambalajlar</a:t>
            </a:r>
          </a:p>
        </p:txBody>
      </p:sp>
      <p:sp>
        <p:nvSpPr>
          <p:cNvPr id="39939" name="Rectangle 3"/>
          <p:cNvSpPr>
            <a:spLocks noGrp="1" noChangeArrowheads="1"/>
          </p:cNvSpPr>
          <p:nvPr>
            <p:ph type="body" idx="1"/>
          </p:nvPr>
        </p:nvSpPr>
        <p:spPr/>
        <p:txBody>
          <a:bodyPr/>
          <a:lstStyle/>
          <a:p>
            <a:pPr>
              <a:lnSpc>
                <a:spcPct val="90000"/>
              </a:lnSpc>
            </a:pPr>
            <a:r>
              <a:rPr lang="tr-TR">
                <a:solidFill>
                  <a:srgbClr val="FFFFFF"/>
                </a:solidFill>
              </a:rPr>
              <a:t>Esnek ambalaj, gıda ambalajlanması için gerekli teknolojik ve hijyenik özelliklere sahip olması yanında hafif, ucuz ve görünüm geçirgenliği gibi özellikleri ile şekerli ürünler, taze işlenmiş ya da dondurulmuş et ürünleri, peynir, dehidre ürünler, taze, dondurulmuş ve kurutulmuş meyve ve sebzelerin ambalajında yaygın olarak kullanılmaktadır.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tr-TR" sz="3600"/>
              <a:t>Gıda ambalaj malzemelerinden beklenen özellikler</a:t>
            </a:r>
          </a:p>
        </p:txBody>
      </p:sp>
      <p:sp>
        <p:nvSpPr>
          <p:cNvPr id="12291" name="Rectangle 3"/>
          <p:cNvSpPr>
            <a:spLocks noGrp="1" noChangeArrowheads="1"/>
          </p:cNvSpPr>
          <p:nvPr>
            <p:ph type="body" idx="1"/>
          </p:nvPr>
        </p:nvSpPr>
        <p:spPr/>
        <p:txBody>
          <a:bodyPr/>
          <a:lstStyle/>
          <a:p>
            <a:r>
              <a:rPr lang="tr-TR" sz="2800">
                <a:solidFill>
                  <a:srgbClr val="FFFFFF"/>
                </a:solidFill>
              </a:rPr>
              <a:t>Fonksiyonel şekil ve ölçüde olmalı</a:t>
            </a:r>
          </a:p>
          <a:p>
            <a:r>
              <a:rPr lang="tr-TR" sz="2800">
                <a:solidFill>
                  <a:srgbClr val="FFFFFF"/>
                </a:solidFill>
              </a:rPr>
              <a:t>Kolay açılır ve kapanır olmalı</a:t>
            </a:r>
          </a:p>
          <a:p>
            <a:r>
              <a:rPr lang="tr-TR" sz="2800">
                <a:solidFill>
                  <a:srgbClr val="FFFFFF"/>
                </a:solidFill>
              </a:rPr>
              <a:t>Kolay yok edilebilirlik yada gerektiğinde tekrar kullanılabilirlik özelliği göstermeli</a:t>
            </a:r>
          </a:p>
          <a:p>
            <a:r>
              <a:rPr lang="tr-TR" sz="2800">
                <a:solidFill>
                  <a:srgbClr val="FFFFFF"/>
                </a:solidFill>
              </a:rPr>
              <a:t>Depolanması kolay ve optimum yer kaplayacak şekilde olmalı</a:t>
            </a:r>
          </a:p>
          <a:p>
            <a:r>
              <a:rPr lang="tr-TR" sz="2800">
                <a:solidFill>
                  <a:srgbClr val="FFFFFF"/>
                </a:solidFill>
              </a:rPr>
              <a:t>Yasalara uygun ve etiket bilgilerinin üzerine rahatça aktarılabileceği niteliklerde olmalıdır.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tr-TR" sz="3600"/>
              <a:t>Esnek ambalaj malzemelerinin özellikleri</a:t>
            </a:r>
          </a:p>
        </p:txBody>
      </p:sp>
      <p:sp>
        <p:nvSpPr>
          <p:cNvPr id="40963" name="Rectangle 3"/>
          <p:cNvSpPr>
            <a:spLocks noGrp="1" noChangeArrowheads="1"/>
          </p:cNvSpPr>
          <p:nvPr>
            <p:ph type="body" idx="1"/>
          </p:nvPr>
        </p:nvSpPr>
        <p:spPr/>
        <p:txBody>
          <a:bodyPr/>
          <a:lstStyle/>
          <a:p>
            <a:pPr>
              <a:lnSpc>
                <a:spcPct val="90000"/>
              </a:lnSpc>
            </a:pPr>
            <a:r>
              <a:rPr lang="tr-TR" sz="2400">
                <a:solidFill>
                  <a:srgbClr val="FFFFFF"/>
                </a:solidFill>
              </a:rPr>
              <a:t>Rutubet ve sıcaklık değişimlerine karşı boyutlarını değiştirmezler.</a:t>
            </a:r>
          </a:p>
          <a:p>
            <a:pPr>
              <a:lnSpc>
                <a:spcPct val="90000"/>
              </a:lnSpc>
            </a:pPr>
            <a:r>
              <a:rPr lang="tr-TR" sz="2400">
                <a:solidFill>
                  <a:srgbClr val="FFFFFF"/>
                </a:solidFill>
              </a:rPr>
              <a:t>Sıcaklık uygulamasına uygundurlar.</a:t>
            </a:r>
          </a:p>
          <a:p>
            <a:pPr>
              <a:lnSpc>
                <a:spcPct val="90000"/>
              </a:lnSpc>
            </a:pPr>
            <a:r>
              <a:rPr lang="tr-TR" sz="2400">
                <a:solidFill>
                  <a:srgbClr val="FFFFFF"/>
                </a:solidFill>
              </a:rPr>
              <a:t>Sızdırmaz şekilde kapatılabilirler.</a:t>
            </a:r>
          </a:p>
          <a:p>
            <a:pPr>
              <a:lnSpc>
                <a:spcPct val="90000"/>
              </a:lnSpc>
            </a:pPr>
            <a:r>
              <a:rPr lang="tr-TR" sz="2400">
                <a:solidFill>
                  <a:srgbClr val="FFFFFF"/>
                </a:solidFill>
              </a:rPr>
              <a:t>Yağlara karşı dayanıklıdırlar.</a:t>
            </a:r>
          </a:p>
          <a:p>
            <a:pPr>
              <a:lnSpc>
                <a:spcPct val="90000"/>
              </a:lnSpc>
            </a:pPr>
            <a:r>
              <a:rPr lang="tr-TR" sz="2400">
                <a:solidFill>
                  <a:srgbClr val="FFFFFF"/>
                </a:solidFill>
              </a:rPr>
              <a:t>Islak ve kuru koşullara uygundurlar.</a:t>
            </a:r>
          </a:p>
          <a:p>
            <a:pPr>
              <a:lnSpc>
                <a:spcPct val="90000"/>
              </a:lnSpc>
            </a:pPr>
            <a:r>
              <a:rPr lang="tr-TR" sz="2400">
                <a:solidFill>
                  <a:srgbClr val="FFFFFF"/>
                </a:solidFill>
              </a:rPr>
              <a:t>Maliyetleri düşüktür.</a:t>
            </a:r>
          </a:p>
          <a:p>
            <a:pPr>
              <a:lnSpc>
                <a:spcPct val="90000"/>
              </a:lnSpc>
            </a:pPr>
            <a:r>
              <a:rPr lang="tr-TR" sz="2400">
                <a:solidFill>
                  <a:srgbClr val="FFFFFF"/>
                </a:solidFill>
              </a:rPr>
              <a:t>Yırtılmaya, darbeye karşı dayanıklıdırlar.</a:t>
            </a:r>
          </a:p>
          <a:p>
            <a:pPr>
              <a:lnSpc>
                <a:spcPct val="90000"/>
              </a:lnSpc>
            </a:pPr>
            <a:r>
              <a:rPr lang="tr-TR" sz="2400">
                <a:solidFill>
                  <a:srgbClr val="FFFFFF"/>
                </a:solidFill>
              </a:rPr>
              <a:t>Tat ve koku bulaşması söz konusu değildir. </a:t>
            </a:r>
          </a:p>
          <a:p>
            <a:pPr>
              <a:lnSpc>
                <a:spcPct val="90000"/>
              </a:lnSpc>
            </a:pPr>
            <a:r>
              <a:rPr lang="tr-TR" sz="2400">
                <a:solidFill>
                  <a:srgbClr val="FFFFFF"/>
                </a:solidFill>
              </a:rPr>
              <a:t>Parlak görünümlüdür.</a:t>
            </a:r>
          </a:p>
          <a:p>
            <a:pPr>
              <a:lnSpc>
                <a:spcPct val="90000"/>
              </a:lnSpc>
            </a:pPr>
            <a:r>
              <a:rPr lang="tr-TR" sz="2400">
                <a:solidFill>
                  <a:srgbClr val="FFFFFF"/>
                </a:solidFill>
              </a:rPr>
              <a:t>Baskı yapılmasına uygundurlar.</a:t>
            </a:r>
          </a:p>
          <a:p>
            <a:pPr>
              <a:lnSpc>
                <a:spcPct val="90000"/>
              </a:lnSpc>
            </a:pPr>
            <a:endParaRPr lang="tr-TR" sz="240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tr-TR"/>
              <a:t>Esnek ambalajlar</a:t>
            </a:r>
          </a:p>
        </p:txBody>
      </p:sp>
      <p:sp>
        <p:nvSpPr>
          <p:cNvPr id="41987" name="Rectangle 3"/>
          <p:cNvSpPr>
            <a:spLocks noGrp="1" noChangeArrowheads="1"/>
          </p:cNvSpPr>
          <p:nvPr>
            <p:ph type="body" idx="1"/>
          </p:nvPr>
        </p:nvSpPr>
        <p:spPr/>
        <p:txBody>
          <a:bodyPr/>
          <a:lstStyle/>
          <a:p>
            <a:r>
              <a:rPr lang="tr-TR">
                <a:solidFill>
                  <a:srgbClr val="FFFFFF"/>
                </a:solidFill>
              </a:rPr>
              <a:t>Tek katlı plastikler</a:t>
            </a:r>
          </a:p>
          <a:p>
            <a:r>
              <a:rPr lang="tr-TR">
                <a:solidFill>
                  <a:srgbClr val="FFFFFF"/>
                </a:solidFill>
              </a:rPr>
              <a:t>Çok katlı ambalaj malzemeleri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tr-TR"/>
              <a:t>Tek katlı ambalaj malzemeleri</a:t>
            </a:r>
          </a:p>
        </p:txBody>
      </p:sp>
      <p:sp>
        <p:nvSpPr>
          <p:cNvPr id="91139" name="Rectangle 3"/>
          <p:cNvSpPr>
            <a:spLocks noGrp="1" noChangeArrowheads="1"/>
          </p:cNvSpPr>
          <p:nvPr>
            <p:ph type="body" idx="1"/>
          </p:nvPr>
        </p:nvSpPr>
        <p:spPr/>
        <p:txBody>
          <a:bodyPr/>
          <a:lstStyle/>
          <a:p>
            <a:r>
              <a:rPr lang="tr-TR" sz="2400"/>
              <a:t>En çok kullanılan malzeme plastiktir. En bilinen ve yaygın kullanılanları aşağıda verilmiştir.</a:t>
            </a:r>
          </a:p>
          <a:p>
            <a:pPr>
              <a:buFontTx/>
              <a:buNone/>
            </a:pPr>
            <a:endParaRPr lang="tr-TR" sz="2400"/>
          </a:p>
        </p:txBody>
      </p:sp>
      <p:pic>
        <p:nvPicPr>
          <p:cNvPr id="91140" name="Picture 4"/>
          <p:cNvPicPr>
            <a:picLocks noChangeAspect="1" noChangeArrowheads="1"/>
          </p:cNvPicPr>
          <p:nvPr/>
        </p:nvPicPr>
        <p:blipFill>
          <a:blip r:embed="rId2" cstate="print"/>
          <a:srcRect l="3580" r="6041"/>
          <a:stretch>
            <a:fillRect/>
          </a:stretch>
        </p:blipFill>
        <p:spPr bwMode="auto">
          <a:xfrm>
            <a:off x="381000" y="2667000"/>
            <a:ext cx="7162800" cy="380682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p:cNvPicPr>
            <a:picLocks noChangeAspect="1" noChangeArrowheads="1"/>
          </p:cNvPicPr>
          <p:nvPr/>
        </p:nvPicPr>
        <p:blipFill>
          <a:blip r:embed="rId2" cstate="print"/>
          <a:srcRect l="3061" t="35222" r="3061"/>
          <a:stretch>
            <a:fillRect/>
          </a:stretch>
        </p:blipFill>
        <p:spPr bwMode="auto">
          <a:xfrm>
            <a:off x="457200" y="533400"/>
            <a:ext cx="7010400" cy="591502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tr-TR"/>
              <a:t>Çok katlı ambalaj malzemeleri</a:t>
            </a:r>
          </a:p>
        </p:txBody>
      </p:sp>
      <p:sp>
        <p:nvSpPr>
          <p:cNvPr id="52227" name="Rectangle 3"/>
          <p:cNvSpPr>
            <a:spLocks noGrp="1" noChangeArrowheads="1"/>
          </p:cNvSpPr>
          <p:nvPr>
            <p:ph type="body" idx="1"/>
          </p:nvPr>
        </p:nvSpPr>
        <p:spPr/>
        <p:txBody>
          <a:bodyPr/>
          <a:lstStyle/>
          <a:p>
            <a:pPr>
              <a:lnSpc>
                <a:spcPct val="80000"/>
              </a:lnSpc>
            </a:pPr>
            <a:r>
              <a:rPr lang="tr-TR" sz="2400">
                <a:solidFill>
                  <a:srgbClr val="FFFFFF"/>
                </a:solidFill>
              </a:rPr>
              <a:t>Gofret, hazır çorba, pudding gibi gıdaların ambalajlanmasında yaygın olarak kullanılan </a:t>
            </a:r>
            <a:r>
              <a:rPr lang="tr-TR" sz="2400">
                <a:solidFill>
                  <a:srgbClr val="FFFF00"/>
                </a:solidFill>
              </a:rPr>
              <a:t>Kağıt/Polietilen/Al-folyo/Polietilen</a:t>
            </a:r>
            <a:r>
              <a:rPr lang="tr-TR" sz="2400">
                <a:solidFill>
                  <a:srgbClr val="FFFFFF"/>
                </a:solidFill>
              </a:rPr>
              <a:t>’den oluşan çok katlı malzemeleri örnek olarak verilebilir.</a:t>
            </a:r>
          </a:p>
          <a:p>
            <a:pPr>
              <a:lnSpc>
                <a:spcPct val="80000"/>
              </a:lnSpc>
            </a:pPr>
            <a:r>
              <a:rPr lang="tr-TR" sz="2400">
                <a:solidFill>
                  <a:srgbClr val="FFFFFF"/>
                </a:solidFill>
              </a:rPr>
              <a:t>Çok katlı ambalajlar çeşitli kombinasyonlarda hazırlanabilir. </a:t>
            </a:r>
          </a:p>
          <a:p>
            <a:pPr>
              <a:lnSpc>
                <a:spcPct val="80000"/>
              </a:lnSpc>
            </a:pPr>
            <a:r>
              <a:rPr lang="tr-TR" sz="2400">
                <a:solidFill>
                  <a:srgbClr val="FFFFFF"/>
                </a:solidFill>
              </a:rPr>
              <a:t>Ambalajda kullanılan </a:t>
            </a:r>
            <a:r>
              <a:rPr lang="tr-TR" sz="2400">
                <a:solidFill>
                  <a:srgbClr val="FFFF00"/>
                </a:solidFill>
              </a:rPr>
              <a:t>alüminyum folyo ışık geçişine engel olmakta, yağ geçirmezlik özelliğine sahip olmakta, ürün aromasını korumakta</a:t>
            </a:r>
            <a:r>
              <a:rPr lang="tr-TR" sz="2400">
                <a:solidFill>
                  <a:srgbClr val="FFFFFF"/>
                </a:solidFill>
              </a:rPr>
              <a:t>, inert gaz ile dolum imkanı sağlamakta ve çeşitli sterilizasyon yöntemlerine uygun olmakta ve işlenmiş uzun ömürlü ürünlerin ambalajında kullanılabilmektedir.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tr-TR"/>
              <a:t>Laminantlar</a:t>
            </a:r>
          </a:p>
        </p:txBody>
      </p:sp>
      <p:sp>
        <p:nvSpPr>
          <p:cNvPr id="54275" name="Rectangle 3"/>
          <p:cNvSpPr>
            <a:spLocks noGrp="1" noChangeArrowheads="1"/>
          </p:cNvSpPr>
          <p:nvPr>
            <p:ph type="body" idx="1"/>
          </p:nvPr>
        </p:nvSpPr>
        <p:spPr/>
        <p:txBody>
          <a:bodyPr/>
          <a:lstStyle/>
          <a:p>
            <a:r>
              <a:rPr lang="tr-TR">
                <a:solidFill>
                  <a:srgbClr val="FFFFFF"/>
                </a:solidFill>
              </a:rPr>
              <a:t>İki veya daha fazla sayıdaki malzemenin, bir yapıştırıcı yardımıyla, ısıl işlem ve basınç uygulanarak yeni bir malzeme haline getirilmesine laminasyon ve bu şekilde elde edilen ambalaj malzemelerine laminant adı verilir.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tr-TR"/>
              <a:t>Metal folyolar</a:t>
            </a:r>
          </a:p>
        </p:txBody>
      </p:sp>
      <p:sp>
        <p:nvSpPr>
          <p:cNvPr id="75779" name="Rectangle 3"/>
          <p:cNvSpPr>
            <a:spLocks noGrp="1" noChangeArrowheads="1"/>
          </p:cNvSpPr>
          <p:nvPr>
            <p:ph type="body" idx="1"/>
          </p:nvPr>
        </p:nvSpPr>
        <p:spPr/>
        <p:txBody>
          <a:bodyPr/>
          <a:lstStyle/>
          <a:p>
            <a:r>
              <a:rPr lang="tr-TR">
                <a:solidFill>
                  <a:srgbClr val="FFFFFF"/>
                </a:solidFill>
              </a:rPr>
              <a:t>Alüminyum folyo olarak bilinirler.</a:t>
            </a:r>
          </a:p>
          <a:p>
            <a:r>
              <a:rPr lang="tr-TR">
                <a:solidFill>
                  <a:srgbClr val="FFFFFF"/>
                </a:solidFill>
              </a:rPr>
              <a:t>Genellikle şekerli gıdalar, tuzsuz </a:t>
            </a:r>
            <a:r>
              <a:rPr lang="tr-TR">
                <a:solidFill>
                  <a:srgbClr val="FFFF00"/>
                </a:solidFill>
              </a:rPr>
              <a:t>etler, tereyağı ve margarine uygun</a:t>
            </a:r>
            <a:r>
              <a:rPr lang="tr-TR">
                <a:solidFill>
                  <a:srgbClr val="FFFFFF"/>
                </a:solidFill>
              </a:rPr>
              <a:t> olan ve korozyona neden olmayan malzemedir.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tr-TR"/>
              <a:t>Kağıt ve kartonlar</a:t>
            </a:r>
          </a:p>
        </p:txBody>
      </p:sp>
      <p:sp>
        <p:nvSpPr>
          <p:cNvPr id="76803" name="Rectangle 3"/>
          <p:cNvSpPr>
            <a:spLocks noGrp="1" noChangeArrowheads="1"/>
          </p:cNvSpPr>
          <p:nvPr>
            <p:ph type="body" idx="1"/>
          </p:nvPr>
        </p:nvSpPr>
        <p:spPr/>
        <p:txBody>
          <a:bodyPr/>
          <a:lstStyle/>
          <a:p>
            <a:pPr>
              <a:lnSpc>
                <a:spcPct val="90000"/>
              </a:lnSpc>
            </a:pPr>
            <a:r>
              <a:rPr lang="tr-TR">
                <a:solidFill>
                  <a:srgbClr val="FFFFFF"/>
                </a:solidFill>
              </a:rPr>
              <a:t>Kağıt ve karton, odun pulpu, kullanılmış kağıt ve katkı maddeleri karışımından yapılır. </a:t>
            </a:r>
          </a:p>
          <a:p>
            <a:pPr>
              <a:lnSpc>
                <a:spcPct val="90000"/>
              </a:lnSpc>
            </a:pPr>
            <a:r>
              <a:rPr lang="tr-TR">
                <a:solidFill>
                  <a:srgbClr val="FFFF00"/>
                </a:solidFill>
              </a:rPr>
              <a:t>Kraft kağıdı</a:t>
            </a:r>
            <a:r>
              <a:rPr lang="tr-TR">
                <a:solidFill>
                  <a:srgbClr val="FFFFFF"/>
                </a:solidFill>
              </a:rPr>
              <a:t> nem çekici özellikte olup, </a:t>
            </a:r>
            <a:r>
              <a:rPr lang="tr-TR">
                <a:solidFill>
                  <a:srgbClr val="FFFF00"/>
                </a:solidFill>
              </a:rPr>
              <a:t>et, kanatlı ve balık</a:t>
            </a:r>
            <a:r>
              <a:rPr lang="tr-TR">
                <a:solidFill>
                  <a:srgbClr val="FFFFFF"/>
                </a:solidFill>
              </a:rPr>
              <a:t> ürünlerinin ambalajında kullanılır.</a:t>
            </a:r>
          </a:p>
          <a:p>
            <a:pPr>
              <a:lnSpc>
                <a:spcPct val="90000"/>
              </a:lnSpc>
            </a:pPr>
            <a:r>
              <a:rPr lang="tr-TR">
                <a:solidFill>
                  <a:srgbClr val="FFFFFF"/>
                </a:solidFill>
              </a:rPr>
              <a:t>Çok katmanlı kraft kağıdı ise </a:t>
            </a:r>
            <a:r>
              <a:rPr lang="tr-TR">
                <a:solidFill>
                  <a:srgbClr val="FFFF00"/>
                </a:solidFill>
              </a:rPr>
              <a:t>hububat, tuz, un, süt tozu</a:t>
            </a:r>
            <a:r>
              <a:rPr lang="tr-TR">
                <a:solidFill>
                  <a:srgbClr val="FFFFFF"/>
                </a:solidFill>
              </a:rPr>
              <a:t> gibi gıdaların ambalajına uygundur.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tr-TR"/>
              <a:t>Etiketleme</a:t>
            </a:r>
          </a:p>
        </p:txBody>
      </p:sp>
      <p:sp>
        <p:nvSpPr>
          <p:cNvPr id="78851" name="Rectangle 3"/>
          <p:cNvSpPr>
            <a:spLocks noGrp="1" noChangeArrowheads="1"/>
          </p:cNvSpPr>
          <p:nvPr>
            <p:ph type="body" idx="1"/>
          </p:nvPr>
        </p:nvSpPr>
        <p:spPr/>
        <p:txBody>
          <a:bodyPr/>
          <a:lstStyle/>
          <a:p>
            <a:r>
              <a:rPr lang="tr-TR">
                <a:solidFill>
                  <a:srgbClr val="FFFFFF"/>
                </a:solidFill>
              </a:rPr>
              <a:t>Gıda ambalajında etiket, ürünün tanıtılması, tanımlanması, markası ve üreticisinin belirlenmesi, kullanma ya da hazırlanma bilgileri ve gıda ile ilgili yasa ve tüzüklerin belirlediği miktar, bileşim, fiyat, üretim ve son kullanma tarihleri gibi bilgilerin yazılması </a:t>
            </a:r>
            <a:r>
              <a:rPr lang="tr-TR">
                <a:solidFill>
                  <a:srgbClr val="FFFF00"/>
                </a:solidFill>
              </a:rPr>
              <a:t>yönünden büyük önem</a:t>
            </a:r>
            <a:r>
              <a:rPr lang="tr-TR">
                <a:solidFill>
                  <a:srgbClr val="FFFFFF"/>
                </a:solidFill>
              </a:rPr>
              <a:t> taşır.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tr-TR" sz="3600"/>
              <a:t>Yıkama, doldurma ve kapama makineleri</a:t>
            </a:r>
          </a:p>
        </p:txBody>
      </p:sp>
      <p:sp>
        <p:nvSpPr>
          <p:cNvPr id="80899" name="Rectangle 3"/>
          <p:cNvSpPr>
            <a:spLocks noGrp="1" noChangeArrowheads="1"/>
          </p:cNvSpPr>
          <p:nvPr>
            <p:ph type="body" idx="1"/>
          </p:nvPr>
        </p:nvSpPr>
        <p:spPr/>
        <p:txBody>
          <a:bodyPr/>
          <a:lstStyle/>
          <a:p>
            <a:pPr>
              <a:lnSpc>
                <a:spcPct val="90000"/>
              </a:lnSpc>
            </a:pPr>
            <a:r>
              <a:rPr lang="tr-TR" sz="2800">
                <a:solidFill>
                  <a:srgbClr val="FFFFFF"/>
                </a:solidFill>
              </a:rPr>
              <a:t>Gıdaların ambalajında kullanılacak olan kaplar taşınma ve depolama sırasında tozlanır ve mikrobiyolojik yönden de kirlenmiş olabilir. </a:t>
            </a:r>
          </a:p>
          <a:p>
            <a:pPr>
              <a:lnSpc>
                <a:spcPct val="90000"/>
              </a:lnSpc>
            </a:pPr>
            <a:r>
              <a:rPr lang="tr-TR" sz="2800">
                <a:solidFill>
                  <a:srgbClr val="FFFFFF"/>
                </a:solidFill>
              </a:rPr>
              <a:t>Bu nedenle ambalaj malzemeleri temizlenmek üzere yıkama hattına verilir. </a:t>
            </a:r>
          </a:p>
          <a:p>
            <a:pPr>
              <a:lnSpc>
                <a:spcPct val="90000"/>
              </a:lnSpc>
            </a:pPr>
            <a:r>
              <a:rPr lang="tr-TR" sz="2800">
                <a:solidFill>
                  <a:srgbClr val="FFFFFF"/>
                </a:solidFill>
              </a:rPr>
              <a:t>Yıkama hattından sonra dolum-kapama makinelerine gelen ambalajlar işçilerce </a:t>
            </a:r>
            <a:r>
              <a:rPr lang="tr-TR" sz="2800">
                <a:solidFill>
                  <a:srgbClr val="FFFF00"/>
                </a:solidFill>
              </a:rPr>
              <a:t>çıplak gözle veya duyarlı elektronik</a:t>
            </a:r>
            <a:r>
              <a:rPr lang="tr-TR" sz="2800">
                <a:solidFill>
                  <a:srgbClr val="FFFFFF"/>
                </a:solidFill>
              </a:rPr>
              <a:t> gözle kontrol edilir. Uygun olmayanlar hattan uzaklaştırılır.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tr-TR" sz="2400" b="1"/>
              <a:t>GIDA AMBALAJINDAN BEKLENEN ÖZELLİKLER</a:t>
            </a:r>
            <a:br>
              <a:rPr lang="tr-TR" sz="2400" b="1"/>
            </a:br>
            <a:r>
              <a:rPr lang="tr-TR" sz="3600">
                <a:solidFill>
                  <a:srgbClr val="FFFF00"/>
                </a:solidFill>
              </a:rPr>
              <a:t>Geçirgenlik</a:t>
            </a:r>
          </a:p>
        </p:txBody>
      </p:sp>
      <p:sp>
        <p:nvSpPr>
          <p:cNvPr id="13315" name="Rectangle 3"/>
          <p:cNvSpPr>
            <a:spLocks noGrp="1" noChangeArrowheads="1"/>
          </p:cNvSpPr>
          <p:nvPr>
            <p:ph type="body" idx="1"/>
          </p:nvPr>
        </p:nvSpPr>
        <p:spPr/>
        <p:txBody>
          <a:bodyPr/>
          <a:lstStyle/>
          <a:p>
            <a:pPr>
              <a:lnSpc>
                <a:spcPct val="90000"/>
              </a:lnSpc>
            </a:pPr>
            <a:r>
              <a:rPr lang="tr-TR" sz="2400">
                <a:solidFill>
                  <a:srgbClr val="FFFFFF"/>
                </a:solidFill>
              </a:rPr>
              <a:t>Geçirgenlik, ambalaj malzemesinden beklenen amaca göre farklılıklar gösterir.</a:t>
            </a:r>
          </a:p>
          <a:p>
            <a:pPr>
              <a:lnSpc>
                <a:spcPct val="90000"/>
              </a:lnSpc>
            </a:pPr>
            <a:r>
              <a:rPr lang="tr-TR" sz="2400">
                <a:solidFill>
                  <a:srgbClr val="FFFFFF"/>
                </a:solidFill>
              </a:rPr>
              <a:t>Malzeme, mikro ve makro organizmaların ambalaj içine girmesini ve bunların gıdaya zarar vermesini önlemelidir.</a:t>
            </a:r>
          </a:p>
          <a:p>
            <a:pPr>
              <a:lnSpc>
                <a:spcPct val="90000"/>
              </a:lnSpc>
            </a:pPr>
            <a:r>
              <a:rPr lang="tr-TR" sz="2400">
                <a:solidFill>
                  <a:srgbClr val="FFFFFF"/>
                </a:solidFill>
              </a:rPr>
              <a:t>Bunun yanında nem, yağ, gaz ve kokuyu geçirmemelidir. </a:t>
            </a:r>
          </a:p>
          <a:p>
            <a:pPr>
              <a:lnSpc>
                <a:spcPct val="90000"/>
              </a:lnSpc>
            </a:pPr>
            <a:r>
              <a:rPr lang="tr-TR" sz="2400">
                <a:solidFill>
                  <a:srgbClr val="FFFFFF"/>
                </a:solidFill>
              </a:rPr>
              <a:t>Gıdadaki vitamin kayıplarını engellemek için kısa dalga boyundaki ışığı geçirmeyecek şekilde renklendirilmiş olmalıdır. </a:t>
            </a:r>
          </a:p>
          <a:p>
            <a:pPr>
              <a:lnSpc>
                <a:spcPct val="90000"/>
              </a:lnSpc>
            </a:pPr>
            <a:r>
              <a:rPr lang="tr-TR" sz="2400">
                <a:solidFill>
                  <a:srgbClr val="FFFFFF"/>
                </a:solidFill>
              </a:rPr>
              <a:t>Işığa karşı duyarlı gıda ambalajları aracılığıyla ışıktan korunmalıdır.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descr="SS851453"/>
          <p:cNvPicPr>
            <a:picLocks noChangeAspect="1" noChangeArrowheads="1"/>
          </p:cNvPicPr>
          <p:nvPr/>
        </p:nvPicPr>
        <p:blipFill>
          <a:blip r:embed="rId2" cstate="print"/>
          <a:srcRect/>
          <a:stretch>
            <a:fillRect/>
          </a:stretch>
        </p:blipFill>
        <p:spPr bwMode="auto">
          <a:xfrm>
            <a:off x="304800" y="0"/>
            <a:ext cx="8077200" cy="4270375"/>
          </a:xfrm>
          <a:prstGeom prst="rect">
            <a:avLst/>
          </a:prstGeom>
          <a:noFill/>
        </p:spPr>
      </p:pic>
      <p:pic>
        <p:nvPicPr>
          <p:cNvPr id="94213" name="Picture 5" descr="SS851455"/>
          <p:cNvPicPr>
            <a:picLocks noChangeAspect="1" noChangeArrowheads="1"/>
          </p:cNvPicPr>
          <p:nvPr/>
        </p:nvPicPr>
        <p:blipFill>
          <a:blip r:embed="rId3" cstate="print"/>
          <a:srcRect/>
          <a:stretch>
            <a:fillRect/>
          </a:stretch>
        </p:blipFill>
        <p:spPr bwMode="auto">
          <a:xfrm>
            <a:off x="4267200" y="4192588"/>
            <a:ext cx="4171950" cy="266541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tr-TR" sz="3600"/>
              <a:t>Yıkama, doldurma ve kapama makineleri</a:t>
            </a:r>
          </a:p>
        </p:txBody>
      </p:sp>
      <p:sp>
        <p:nvSpPr>
          <p:cNvPr id="81923" name="Rectangle 3"/>
          <p:cNvSpPr>
            <a:spLocks noGrp="1" noChangeArrowheads="1"/>
          </p:cNvSpPr>
          <p:nvPr>
            <p:ph type="body" idx="1"/>
          </p:nvPr>
        </p:nvSpPr>
        <p:spPr/>
        <p:txBody>
          <a:bodyPr/>
          <a:lstStyle/>
          <a:p>
            <a:pPr>
              <a:lnSpc>
                <a:spcPct val="80000"/>
              </a:lnSpc>
            </a:pPr>
            <a:r>
              <a:rPr lang="tr-TR" sz="2800">
                <a:solidFill>
                  <a:srgbClr val="FFFFFF"/>
                </a:solidFill>
              </a:rPr>
              <a:t>Dolum gıdanın miktarı veya hacminin duyarlı  olarak ayarlanabildiği </a:t>
            </a:r>
            <a:r>
              <a:rPr lang="tr-TR" sz="2800">
                <a:solidFill>
                  <a:srgbClr val="FFFF00"/>
                </a:solidFill>
              </a:rPr>
              <a:t>tam otomatik doldurma-kapama makineleri</a:t>
            </a:r>
            <a:r>
              <a:rPr lang="tr-TR" sz="2800">
                <a:solidFill>
                  <a:srgbClr val="FFFFFF"/>
                </a:solidFill>
              </a:rPr>
              <a:t> ile yapılmaktadır.</a:t>
            </a:r>
          </a:p>
          <a:p>
            <a:pPr>
              <a:lnSpc>
                <a:spcPct val="80000"/>
              </a:lnSpc>
            </a:pPr>
            <a:r>
              <a:rPr lang="tr-TR" sz="2800">
                <a:solidFill>
                  <a:srgbClr val="FFFFFF"/>
                </a:solidFill>
              </a:rPr>
              <a:t>Konserve gıdaların kutulara doldurulmasında dolgu sıvısı dış yüzeyi ile kapak arasında </a:t>
            </a:r>
            <a:r>
              <a:rPr lang="tr-TR" sz="2800">
                <a:solidFill>
                  <a:srgbClr val="FFFF00"/>
                </a:solidFill>
              </a:rPr>
              <a:t>tepe boşluğu</a:t>
            </a:r>
            <a:r>
              <a:rPr lang="tr-TR" sz="2800">
                <a:solidFill>
                  <a:srgbClr val="FFFFFF"/>
                </a:solidFill>
              </a:rPr>
              <a:t> denilen bir boşluk bırakılmalıdır. </a:t>
            </a:r>
          </a:p>
          <a:p>
            <a:pPr>
              <a:lnSpc>
                <a:spcPct val="80000"/>
              </a:lnSpc>
            </a:pPr>
            <a:r>
              <a:rPr lang="tr-TR" sz="2800">
                <a:solidFill>
                  <a:srgbClr val="FFFFFF"/>
                </a:solidFill>
              </a:rPr>
              <a:t>Tepe boşluğu, ısıl işlem sırasında kap içindekilerin </a:t>
            </a:r>
            <a:r>
              <a:rPr lang="tr-TR" sz="2800">
                <a:solidFill>
                  <a:srgbClr val="FFFF00"/>
                </a:solidFill>
              </a:rPr>
              <a:t>genleşmesini dengelemekte</a:t>
            </a:r>
            <a:r>
              <a:rPr lang="tr-TR" sz="2800">
                <a:solidFill>
                  <a:srgbClr val="FFFFFF"/>
                </a:solidFill>
              </a:rPr>
              <a:t>, </a:t>
            </a:r>
            <a:r>
              <a:rPr lang="tr-TR" sz="2800">
                <a:solidFill>
                  <a:srgbClr val="FFFF00"/>
                </a:solidFill>
              </a:rPr>
              <a:t>kabın şişmesini, deformasyonunu ve kapak sızıntısını engellemektedir</a:t>
            </a:r>
            <a:endParaRPr lang="tr-TR" sz="280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tr-TR"/>
              <a:t>Hava çıkarma </a:t>
            </a:r>
          </a:p>
        </p:txBody>
      </p:sp>
      <p:sp>
        <p:nvSpPr>
          <p:cNvPr id="83971" name="Rectangle 3"/>
          <p:cNvSpPr>
            <a:spLocks noGrp="1" noChangeArrowheads="1"/>
          </p:cNvSpPr>
          <p:nvPr>
            <p:ph type="body" idx="1"/>
          </p:nvPr>
        </p:nvSpPr>
        <p:spPr/>
        <p:txBody>
          <a:bodyPr/>
          <a:lstStyle/>
          <a:p>
            <a:pPr>
              <a:lnSpc>
                <a:spcPct val="90000"/>
              </a:lnSpc>
            </a:pPr>
            <a:r>
              <a:rPr lang="tr-TR" sz="2800">
                <a:solidFill>
                  <a:srgbClr val="FFFFFF"/>
                </a:solidFill>
              </a:rPr>
              <a:t>Konserve gıdalarda içerde kalan havanın çıkarılması önemlidir. Böylece gıdada oksijenle hızlanan korozyon ve gıdada oluşabilecek istenmeyen değişimler önlenmiş olacaktır. </a:t>
            </a:r>
          </a:p>
          <a:p>
            <a:pPr>
              <a:lnSpc>
                <a:spcPct val="90000"/>
              </a:lnSpc>
            </a:pPr>
            <a:r>
              <a:rPr lang="tr-TR" sz="2800">
                <a:solidFill>
                  <a:srgbClr val="FFFFFF"/>
                </a:solidFill>
              </a:rPr>
              <a:t>Hava çıkarma işlemi;</a:t>
            </a:r>
          </a:p>
          <a:p>
            <a:pPr>
              <a:lnSpc>
                <a:spcPct val="90000"/>
              </a:lnSpc>
            </a:pPr>
            <a:r>
              <a:rPr lang="tr-TR" sz="2800">
                <a:solidFill>
                  <a:srgbClr val="FFFFFF"/>
                </a:solidFill>
              </a:rPr>
              <a:t>1) Sıcak dolumla,</a:t>
            </a:r>
          </a:p>
          <a:p>
            <a:pPr>
              <a:lnSpc>
                <a:spcPct val="90000"/>
              </a:lnSpc>
            </a:pPr>
            <a:r>
              <a:rPr lang="tr-TR" sz="2800">
                <a:solidFill>
                  <a:srgbClr val="FFFFFF"/>
                </a:solidFill>
              </a:rPr>
              <a:t>2) Termik yöntemle,</a:t>
            </a:r>
          </a:p>
          <a:p>
            <a:pPr>
              <a:lnSpc>
                <a:spcPct val="90000"/>
              </a:lnSpc>
            </a:pPr>
            <a:r>
              <a:rPr lang="tr-TR" sz="2800">
                <a:solidFill>
                  <a:srgbClr val="FFFFFF"/>
                </a:solidFill>
              </a:rPr>
              <a:t>3) Mekanik yöntemle </a:t>
            </a:r>
          </a:p>
          <a:p>
            <a:pPr>
              <a:lnSpc>
                <a:spcPct val="90000"/>
              </a:lnSpc>
            </a:pPr>
            <a:r>
              <a:rPr lang="tr-TR" sz="2800">
                <a:solidFill>
                  <a:srgbClr val="FFFFFF"/>
                </a:solidFill>
              </a:rPr>
              <a:t>4) Buhar enjeksion ile yapılır.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tr-TR" sz="3600"/>
              <a:t>Gıdaların kontrolü ve modifiye atmosferde depolama</a:t>
            </a:r>
          </a:p>
        </p:txBody>
      </p:sp>
      <p:sp>
        <p:nvSpPr>
          <p:cNvPr id="65539" name="Rectangle 3"/>
          <p:cNvSpPr>
            <a:spLocks noGrp="1" noChangeArrowheads="1"/>
          </p:cNvSpPr>
          <p:nvPr>
            <p:ph type="body" idx="1"/>
          </p:nvPr>
        </p:nvSpPr>
        <p:spPr/>
        <p:txBody>
          <a:bodyPr/>
          <a:lstStyle/>
          <a:p>
            <a:r>
              <a:rPr lang="tr-TR">
                <a:solidFill>
                  <a:srgbClr val="FFFFFF"/>
                </a:solidFill>
              </a:rPr>
              <a:t>Kontrollü ve modifiye atmosfer, gıdanın depolama, taşıma ve ambalajlanması sırasında etkileşimde bulunduğu </a:t>
            </a:r>
            <a:r>
              <a:rPr lang="tr-TR">
                <a:solidFill>
                  <a:srgbClr val="FFFF00"/>
                </a:solidFill>
              </a:rPr>
              <a:t>havanın uzaklaştırılması</a:t>
            </a:r>
            <a:r>
              <a:rPr lang="tr-TR">
                <a:solidFill>
                  <a:srgbClr val="FFFFFF"/>
                </a:solidFill>
              </a:rPr>
              <a:t>, </a:t>
            </a:r>
            <a:r>
              <a:rPr lang="tr-TR">
                <a:solidFill>
                  <a:srgbClr val="FFFF00"/>
                </a:solidFill>
              </a:rPr>
              <a:t>karbondioksit, azot ve etilen</a:t>
            </a:r>
            <a:r>
              <a:rPr lang="tr-TR">
                <a:solidFill>
                  <a:srgbClr val="FFFFFF"/>
                </a:solidFill>
              </a:rPr>
              <a:t> gibi gazların ise ortama verilmesi ile yapılan işlemdir.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tr-TR"/>
              <a:t>Kontrollü atmosferde depolama</a:t>
            </a:r>
          </a:p>
        </p:txBody>
      </p:sp>
      <p:sp>
        <p:nvSpPr>
          <p:cNvPr id="66563" name="Rectangle 3"/>
          <p:cNvSpPr>
            <a:spLocks noGrp="1" noChangeArrowheads="1"/>
          </p:cNvSpPr>
          <p:nvPr>
            <p:ph type="body" idx="1"/>
          </p:nvPr>
        </p:nvSpPr>
        <p:spPr/>
        <p:txBody>
          <a:bodyPr/>
          <a:lstStyle/>
          <a:p>
            <a:r>
              <a:rPr lang="tr-TR" b="1" u="sng">
                <a:solidFill>
                  <a:srgbClr val="FFFFFF"/>
                </a:solidFill>
              </a:rPr>
              <a:t>Kontrollü atmosferde</a:t>
            </a:r>
            <a:r>
              <a:rPr lang="tr-TR">
                <a:solidFill>
                  <a:srgbClr val="FFFFFF"/>
                </a:solidFill>
              </a:rPr>
              <a:t> depolama uygulanmasında, </a:t>
            </a:r>
            <a:r>
              <a:rPr lang="tr-TR">
                <a:solidFill>
                  <a:srgbClr val="FFFF00"/>
                </a:solidFill>
              </a:rPr>
              <a:t>ortamdaki oksijen oranı azaltılıp, CO</a:t>
            </a:r>
            <a:r>
              <a:rPr lang="tr-TR" baseline="-25000">
                <a:solidFill>
                  <a:srgbClr val="FFFF00"/>
                </a:solidFill>
              </a:rPr>
              <a:t>2</a:t>
            </a:r>
            <a:r>
              <a:rPr lang="tr-TR">
                <a:solidFill>
                  <a:srgbClr val="FFFF00"/>
                </a:solidFill>
              </a:rPr>
              <a:t> oranı yükseltilerek solunum yavaşlatılmakta</a:t>
            </a:r>
            <a:r>
              <a:rPr lang="tr-TR">
                <a:solidFill>
                  <a:srgbClr val="FFFFFF"/>
                </a:solidFill>
              </a:rPr>
              <a:t> ve ortam koşulları sürekli kontrol edilerek atmosfer kompozisyonu sabit tutulmaktadır.</a:t>
            </a:r>
          </a:p>
          <a:p>
            <a:pPr>
              <a:buFontTx/>
              <a:buNone/>
            </a:pPr>
            <a:endParaRPr lang="tr-TR">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tr-TR" sz="3600"/>
              <a:t>Modifiye atmosferde ambalajlama</a:t>
            </a:r>
          </a:p>
        </p:txBody>
      </p:sp>
      <p:sp>
        <p:nvSpPr>
          <p:cNvPr id="67587" name="Rectangle 3"/>
          <p:cNvSpPr>
            <a:spLocks noGrp="1" noChangeArrowheads="1"/>
          </p:cNvSpPr>
          <p:nvPr>
            <p:ph type="body" idx="1"/>
          </p:nvPr>
        </p:nvSpPr>
        <p:spPr/>
        <p:txBody>
          <a:bodyPr/>
          <a:lstStyle/>
          <a:p>
            <a:r>
              <a:rPr lang="tr-TR" b="1" u="sng">
                <a:solidFill>
                  <a:srgbClr val="FFFFFF"/>
                </a:solidFill>
              </a:rPr>
              <a:t>Modifiye atmosferde</a:t>
            </a:r>
            <a:r>
              <a:rPr lang="tr-TR">
                <a:solidFill>
                  <a:srgbClr val="FFFFFF"/>
                </a:solidFill>
              </a:rPr>
              <a:t> ambalajlama yönteminde ise, belirli gaz geçirgenlik özelliklerine sahip bir ambalaj içinde istenen atmosfer koşulları sağlanmaktadır.</a:t>
            </a:r>
          </a:p>
          <a:p>
            <a:r>
              <a:rPr lang="tr-TR">
                <a:solidFill>
                  <a:srgbClr val="FFFFFF"/>
                </a:solidFill>
              </a:rPr>
              <a:t>Et ve mamüllerinin, peynir, meyve ve sebzelerin ambalajlanmasında başarı ile uygulanmaktadır.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tr-TR" sz="3600"/>
              <a:t>Ambalajlamada çizgi (bar) kod sistemi</a:t>
            </a:r>
          </a:p>
        </p:txBody>
      </p:sp>
      <p:sp>
        <p:nvSpPr>
          <p:cNvPr id="68611" name="Rectangle 3"/>
          <p:cNvSpPr>
            <a:spLocks noGrp="1" noChangeArrowheads="1"/>
          </p:cNvSpPr>
          <p:nvPr>
            <p:ph type="body" idx="1"/>
          </p:nvPr>
        </p:nvSpPr>
        <p:spPr/>
        <p:txBody>
          <a:bodyPr/>
          <a:lstStyle/>
          <a:p>
            <a:pPr>
              <a:lnSpc>
                <a:spcPct val="80000"/>
              </a:lnSpc>
            </a:pPr>
            <a:r>
              <a:rPr lang="tr-TR" sz="2800">
                <a:solidFill>
                  <a:srgbClr val="FFFF00"/>
                </a:solidFill>
              </a:rPr>
              <a:t>Çizgi kod,</a:t>
            </a:r>
            <a:r>
              <a:rPr lang="tr-TR" sz="2800">
                <a:solidFill>
                  <a:srgbClr val="FFFFFF"/>
                </a:solidFill>
              </a:rPr>
              <a:t> bir birim malın hangi ülke ve işletmede üretildiğini ya da ambalajlandığını, malın cinsini ve özelliklerini tanımlamak amacıyla, önceden belirlenmiş kurallara uygun, </a:t>
            </a:r>
            <a:r>
              <a:rPr lang="tr-TR" sz="2800">
                <a:solidFill>
                  <a:srgbClr val="FFFF00"/>
                </a:solidFill>
              </a:rPr>
              <a:t>çeşitli kalınlıklarda birbirlerine paralel dikey</a:t>
            </a:r>
            <a:r>
              <a:rPr lang="tr-TR" sz="2800">
                <a:solidFill>
                  <a:srgbClr val="FFFFFF"/>
                </a:solidFill>
              </a:rPr>
              <a:t> çizgiler ve bu çizgiler </a:t>
            </a:r>
            <a:r>
              <a:rPr lang="tr-TR" sz="2800">
                <a:solidFill>
                  <a:srgbClr val="FFFF00"/>
                </a:solidFill>
              </a:rPr>
              <a:t>arasında çeşitli genişliklerde boşluklardan</a:t>
            </a:r>
            <a:r>
              <a:rPr lang="tr-TR" sz="2800">
                <a:solidFill>
                  <a:srgbClr val="FFFFFF"/>
                </a:solidFill>
              </a:rPr>
              <a:t> oluşan bir işaretleme sistemidir.</a:t>
            </a:r>
          </a:p>
          <a:p>
            <a:pPr>
              <a:lnSpc>
                <a:spcPct val="80000"/>
              </a:lnSpc>
            </a:pPr>
            <a:r>
              <a:rPr lang="tr-TR" sz="2800">
                <a:solidFill>
                  <a:srgbClr val="FFFFFF"/>
                </a:solidFill>
              </a:rPr>
              <a:t>Diğer bir ifade ile ambalaj üzerine özel aygıtlarla basılan </a:t>
            </a:r>
            <a:r>
              <a:rPr lang="tr-TR" sz="2800">
                <a:solidFill>
                  <a:srgbClr val="FFFF00"/>
                </a:solidFill>
              </a:rPr>
              <a:t>çizgi kod, optik okuyuculu kalem yardımıyla okunabilen bir şifredir.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tr-TR"/>
              <a:t>Ürün kod sistemleri</a:t>
            </a:r>
          </a:p>
        </p:txBody>
      </p:sp>
      <p:sp>
        <p:nvSpPr>
          <p:cNvPr id="69635" name="Rectangle 3"/>
          <p:cNvSpPr>
            <a:spLocks noGrp="1" noChangeArrowheads="1"/>
          </p:cNvSpPr>
          <p:nvPr>
            <p:ph type="body" idx="1"/>
          </p:nvPr>
        </p:nvSpPr>
        <p:spPr/>
        <p:txBody>
          <a:bodyPr/>
          <a:lstStyle/>
          <a:p>
            <a:pPr>
              <a:lnSpc>
                <a:spcPct val="90000"/>
              </a:lnSpc>
            </a:pPr>
            <a:r>
              <a:rPr lang="tr-TR" sz="2800">
                <a:solidFill>
                  <a:srgbClr val="FFFFFF"/>
                </a:solidFill>
              </a:rPr>
              <a:t>Dünyada EAN (European Article number) ve UPC (Uniform product code) olmak üzere iki kod sistemi kullanılmaktadır.</a:t>
            </a:r>
          </a:p>
          <a:p>
            <a:pPr>
              <a:lnSpc>
                <a:spcPct val="90000"/>
              </a:lnSpc>
            </a:pPr>
            <a:r>
              <a:rPr lang="tr-TR" sz="2800">
                <a:solidFill>
                  <a:srgbClr val="FFFFFF"/>
                </a:solidFill>
              </a:rPr>
              <a:t>Ülkemizde EAN sistemi uygulanmaktadır.</a:t>
            </a:r>
          </a:p>
          <a:p>
            <a:pPr>
              <a:lnSpc>
                <a:spcPct val="90000"/>
              </a:lnSpc>
            </a:pPr>
            <a:r>
              <a:rPr lang="tr-TR" sz="2800">
                <a:solidFill>
                  <a:srgbClr val="FFFFFF"/>
                </a:solidFill>
              </a:rPr>
              <a:t>EAN-13 ile ifade edilen kod sisteminde 13 haneli bir çizgi kod sistemi bulunmaktadır. </a:t>
            </a:r>
          </a:p>
          <a:p>
            <a:pPr>
              <a:lnSpc>
                <a:spcPct val="90000"/>
              </a:lnSpc>
            </a:pPr>
            <a:r>
              <a:rPr lang="tr-TR" sz="2800">
                <a:solidFill>
                  <a:srgbClr val="FFFFFF"/>
                </a:solidFill>
              </a:rPr>
              <a:t>İlk 3 hanesi ülke kodunu gösterir. </a:t>
            </a:r>
            <a:r>
              <a:rPr lang="tr-TR" sz="2800">
                <a:solidFill>
                  <a:srgbClr val="FFFF00"/>
                </a:solidFill>
              </a:rPr>
              <a:t>Ülkemizin kodu 869’dur.</a:t>
            </a:r>
          </a:p>
          <a:p>
            <a:pPr>
              <a:lnSpc>
                <a:spcPct val="90000"/>
              </a:lnSpc>
            </a:pPr>
            <a:r>
              <a:rPr lang="tr-TR" sz="2800">
                <a:solidFill>
                  <a:srgbClr val="FFFFFF"/>
                </a:solidFill>
              </a:rPr>
              <a:t>Sonra gelen </a:t>
            </a:r>
            <a:r>
              <a:rPr lang="tr-TR" sz="2800">
                <a:solidFill>
                  <a:srgbClr val="FFFF00"/>
                </a:solidFill>
              </a:rPr>
              <a:t>4 hane firma</a:t>
            </a:r>
            <a:r>
              <a:rPr lang="tr-TR" sz="2800">
                <a:solidFill>
                  <a:srgbClr val="FFFFFF"/>
                </a:solidFill>
              </a:rPr>
              <a:t>, bunu izleyen </a:t>
            </a:r>
            <a:r>
              <a:rPr lang="tr-TR" sz="2800">
                <a:solidFill>
                  <a:srgbClr val="FFFF00"/>
                </a:solidFill>
              </a:rPr>
              <a:t>5 </a:t>
            </a:r>
            <a:r>
              <a:rPr lang="tr-TR" sz="2800">
                <a:solidFill>
                  <a:srgbClr val="FFFFFF"/>
                </a:solidFill>
              </a:rPr>
              <a:t>hane ise </a:t>
            </a:r>
            <a:r>
              <a:rPr lang="tr-TR" sz="2800">
                <a:solidFill>
                  <a:srgbClr val="FFFF00"/>
                </a:solidFill>
              </a:rPr>
              <a:t>ürün kodunu</a:t>
            </a:r>
            <a:r>
              <a:rPr lang="tr-TR" sz="2800">
                <a:solidFill>
                  <a:srgbClr val="FFFFFF"/>
                </a:solidFill>
              </a:rPr>
              <a:t> oluşturur.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tr-TR"/>
              <a:t>Ürün kodu</a:t>
            </a:r>
          </a:p>
        </p:txBody>
      </p:sp>
      <p:sp>
        <p:nvSpPr>
          <p:cNvPr id="70659" name="Rectangle 3"/>
          <p:cNvSpPr>
            <a:spLocks noGrp="1" noChangeArrowheads="1"/>
          </p:cNvSpPr>
          <p:nvPr>
            <p:ph type="body" idx="1"/>
          </p:nvPr>
        </p:nvSpPr>
        <p:spPr/>
        <p:txBody>
          <a:bodyPr/>
          <a:lstStyle/>
          <a:p>
            <a:pPr>
              <a:lnSpc>
                <a:spcPct val="90000"/>
              </a:lnSpc>
            </a:pPr>
            <a:r>
              <a:rPr lang="tr-TR">
                <a:solidFill>
                  <a:srgbClr val="FFFF00"/>
                </a:solidFill>
              </a:rPr>
              <a:t>Ürün kodu, üretici ve ya satıcı kuruluş tarafından ürünü tanıtmak amacıyla verilen numarayı gösterir</a:t>
            </a:r>
            <a:r>
              <a:rPr lang="tr-TR">
                <a:solidFill>
                  <a:srgbClr val="FFFFFF"/>
                </a:solidFill>
              </a:rPr>
              <a:t>.</a:t>
            </a:r>
          </a:p>
          <a:p>
            <a:pPr>
              <a:lnSpc>
                <a:spcPct val="90000"/>
              </a:lnSpc>
            </a:pPr>
            <a:r>
              <a:rPr lang="tr-TR">
                <a:solidFill>
                  <a:srgbClr val="FFFFFF"/>
                </a:solidFill>
              </a:rPr>
              <a:t>Sistemde yer alan 13. ve tek haneli sayı ise kontrol basamağıdır.</a:t>
            </a:r>
          </a:p>
          <a:p>
            <a:pPr>
              <a:lnSpc>
                <a:spcPct val="90000"/>
              </a:lnSpc>
            </a:pPr>
            <a:r>
              <a:rPr lang="tr-TR">
                <a:solidFill>
                  <a:srgbClr val="FFFFFF"/>
                </a:solidFill>
              </a:rPr>
              <a:t>EAN-8 çizgi kod sisteminde ise,ürün kodu 4 ve kontrol sayısı 1 hanelidir. Burada işletme kodu yoktur (Şekil 6.34., sy 453).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 y="228600"/>
            <a:ext cx="8839200" cy="653752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tr-TR">
                <a:solidFill>
                  <a:srgbClr val="FFFF00"/>
                </a:solidFill>
              </a:rPr>
              <a:t>Dayanıklılık</a:t>
            </a:r>
          </a:p>
        </p:txBody>
      </p:sp>
      <p:sp>
        <p:nvSpPr>
          <p:cNvPr id="14339" name="Rectangle 3"/>
          <p:cNvSpPr>
            <a:spLocks noGrp="1" noChangeArrowheads="1"/>
          </p:cNvSpPr>
          <p:nvPr>
            <p:ph type="body" idx="1"/>
          </p:nvPr>
        </p:nvSpPr>
        <p:spPr/>
        <p:txBody>
          <a:bodyPr/>
          <a:lstStyle/>
          <a:p>
            <a:r>
              <a:rPr lang="tr-TR">
                <a:solidFill>
                  <a:srgbClr val="FFFFFF"/>
                </a:solidFill>
              </a:rPr>
              <a:t>Mekanik hasarlar gıdaların taşınması sırasında oluşmaktadır. </a:t>
            </a:r>
          </a:p>
          <a:p>
            <a:r>
              <a:rPr lang="tr-TR">
                <a:solidFill>
                  <a:srgbClr val="FFFFFF"/>
                </a:solidFill>
              </a:rPr>
              <a:t>Bu nedenle ambalaj malzemesi gerektiğinde sert, koruyucu özellikte olmalıdır.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tr-TR"/>
              <a:t>Ambalajların sınıflandırılması</a:t>
            </a:r>
          </a:p>
        </p:txBody>
      </p:sp>
      <p:sp>
        <p:nvSpPr>
          <p:cNvPr id="15363" name="Rectangle 3"/>
          <p:cNvSpPr>
            <a:spLocks noGrp="1" noChangeArrowheads="1"/>
          </p:cNvSpPr>
          <p:nvPr>
            <p:ph type="body" idx="1"/>
          </p:nvPr>
        </p:nvSpPr>
        <p:spPr/>
        <p:txBody>
          <a:bodyPr/>
          <a:lstStyle/>
          <a:p>
            <a:pPr>
              <a:lnSpc>
                <a:spcPct val="90000"/>
              </a:lnSpc>
            </a:pPr>
            <a:r>
              <a:rPr lang="tr-TR" sz="2400">
                <a:solidFill>
                  <a:srgbClr val="FFFFFF"/>
                </a:solidFill>
              </a:rPr>
              <a:t>1) Sert ambalajlar</a:t>
            </a:r>
          </a:p>
          <a:p>
            <a:pPr lvl="1">
              <a:lnSpc>
                <a:spcPct val="90000"/>
              </a:lnSpc>
            </a:pPr>
            <a:r>
              <a:rPr lang="tr-TR" sz="2000">
                <a:solidFill>
                  <a:srgbClr val="FFFF00"/>
                </a:solidFill>
              </a:rPr>
              <a:t>Cam ambalaj :</a:t>
            </a:r>
            <a:r>
              <a:rPr lang="tr-TR" sz="2000">
                <a:solidFill>
                  <a:srgbClr val="FFFFFF"/>
                </a:solidFill>
              </a:rPr>
              <a:t> Yıkama, doldurma kapama, kasa boşaltma, kasa yıkama ve kasalama makineleri</a:t>
            </a:r>
          </a:p>
          <a:p>
            <a:pPr lvl="1">
              <a:lnSpc>
                <a:spcPct val="90000"/>
              </a:lnSpc>
            </a:pPr>
            <a:r>
              <a:rPr lang="tr-TR" sz="2000">
                <a:solidFill>
                  <a:srgbClr val="FFFF00"/>
                </a:solidFill>
              </a:rPr>
              <a:t>Metal ambalaj:</a:t>
            </a:r>
            <a:r>
              <a:rPr lang="tr-TR" sz="2000">
                <a:solidFill>
                  <a:srgbClr val="FFFFFF"/>
                </a:solidFill>
              </a:rPr>
              <a:t> Kutu imalat, doldurma-kapama ve etiketleme makineleri</a:t>
            </a:r>
          </a:p>
          <a:p>
            <a:pPr lvl="1">
              <a:lnSpc>
                <a:spcPct val="90000"/>
              </a:lnSpc>
              <a:buFontTx/>
              <a:buNone/>
            </a:pPr>
            <a:r>
              <a:rPr lang="tr-TR" sz="2000">
                <a:solidFill>
                  <a:srgbClr val="FFFFFF"/>
                </a:solidFill>
              </a:rPr>
              <a:t>2) </a:t>
            </a:r>
            <a:r>
              <a:rPr lang="tr-TR" sz="2400">
                <a:solidFill>
                  <a:srgbClr val="FFFFFF"/>
                </a:solidFill>
              </a:rPr>
              <a:t>Esnek ambalajlar</a:t>
            </a:r>
          </a:p>
          <a:p>
            <a:pPr lvl="1">
              <a:lnSpc>
                <a:spcPct val="90000"/>
              </a:lnSpc>
              <a:buFontTx/>
              <a:buNone/>
            </a:pPr>
            <a:r>
              <a:rPr lang="tr-TR" sz="2000">
                <a:solidFill>
                  <a:srgbClr val="FFFFFF"/>
                </a:solidFill>
              </a:rPr>
              <a:t>	</a:t>
            </a:r>
            <a:r>
              <a:rPr lang="tr-TR" sz="2000">
                <a:solidFill>
                  <a:srgbClr val="FFFF00"/>
                </a:solidFill>
              </a:rPr>
              <a:t>Plastik ambalaj :</a:t>
            </a:r>
            <a:r>
              <a:rPr lang="tr-TR" sz="2000">
                <a:solidFill>
                  <a:srgbClr val="FFFFFF"/>
                </a:solidFill>
              </a:rPr>
              <a:t> Şekilleme, doldurma-kapama makineleri</a:t>
            </a:r>
          </a:p>
          <a:p>
            <a:pPr lvl="1">
              <a:lnSpc>
                <a:spcPct val="90000"/>
              </a:lnSpc>
              <a:buFontTx/>
              <a:buNone/>
            </a:pPr>
            <a:r>
              <a:rPr lang="tr-TR" sz="2000">
                <a:solidFill>
                  <a:srgbClr val="FFFFFF"/>
                </a:solidFill>
              </a:rPr>
              <a:t>	</a:t>
            </a:r>
            <a:r>
              <a:rPr lang="tr-TR" sz="2000">
                <a:solidFill>
                  <a:srgbClr val="FFFF00"/>
                </a:solidFill>
              </a:rPr>
              <a:t>Metal folyo ambalaj :</a:t>
            </a:r>
            <a:r>
              <a:rPr lang="tr-TR" sz="2000">
                <a:solidFill>
                  <a:srgbClr val="FFFFFF"/>
                </a:solidFill>
              </a:rPr>
              <a:t> Doldurma-kapama makineleri</a:t>
            </a:r>
          </a:p>
          <a:p>
            <a:pPr lvl="1">
              <a:lnSpc>
                <a:spcPct val="90000"/>
              </a:lnSpc>
              <a:buFontTx/>
              <a:buNone/>
            </a:pPr>
            <a:r>
              <a:rPr lang="tr-TR" sz="2000">
                <a:solidFill>
                  <a:srgbClr val="FFFFFF"/>
                </a:solidFill>
              </a:rPr>
              <a:t>	</a:t>
            </a:r>
            <a:r>
              <a:rPr lang="tr-TR" sz="2000">
                <a:solidFill>
                  <a:srgbClr val="FFFF00"/>
                </a:solidFill>
              </a:rPr>
              <a:t>Kağıt ve karton ambalaj :</a:t>
            </a:r>
            <a:r>
              <a:rPr lang="tr-TR" sz="2000">
                <a:solidFill>
                  <a:srgbClr val="FFFFFF"/>
                </a:solidFill>
              </a:rPr>
              <a:t> Doldurma-kapam makineleri</a:t>
            </a:r>
          </a:p>
          <a:p>
            <a:pPr lvl="1">
              <a:lnSpc>
                <a:spcPct val="90000"/>
              </a:lnSpc>
              <a:buFontTx/>
              <a:buNone/>
            </a:pPr>
            <a:r>
              <a:rPr lang="tr-TR" sz="2400">
                <a:solidFill>
                  <a:srgbClr val="FFFFFF"/>
                </a:solidFill>
              </a:rPr>
              <a:t>3)</a:t>
            </a:r>
            <a:r>
              <a:rPr lang="tr-TR" sz="2000">
                <a:solidFill>
                  <a:srgbClr val="FFFFFF"/>
                </a:solidFill>
              </a:rPr>
              <a:t> </a:t>
            </a:r>
            <a:r>
              <a:rPr lang="tr-TR" sz="2400">
                <a:solidFill>
                  <a:srgbClr val="FFFFFF"/>
                </a:solidFill>
              </a:rPr>
              <a:t>Çok katlı ambalajlar :</a:t>
            </a:r>
            <a:r>
              <a:rPr lang="tr-TR" sz="2000">
                <a:solidFill>
                  <a:srgbClr val="FFFFFF"/>
                </a:solidFill>
              </a:rPr>
              <a:t> Şekilleme, doldurma-kapama makineleri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tr-TR"/>
              <a:t>Sert ambalaj</a:t>
            </a:r>
          </a:p>
        </p:txBody>
      </p:sp>
      <p:sp>
        <p:nvSpPr>
          <p:cNvPr id="16387" name="Rectangle 3"/>
          <p:cNvSpPr>
            <a:spLocks noGrp="1" noChangeArrowheads="1"/>
          </p:cNvSpPr>
          <p:nvPr>
            <p:ph type="body" idx="1"/>
          </p:nvPr>
        </p:nvSpPr>
        <p:spPr/>
        <p:txBody>
          <a:bodyPr/>
          <a:lstStyle/>
          <a:p>
            <a:r>
              <a:rPr lang="tr-TR">
                <a:solidFill>
                  <a:srgbClr val="FFFFFF"/>
                </a:solidFill>
              </a:rPr>
              <a:t>Gıdaların cam ve metal malzemelerden yapılmış kaplara konulması sert ambalaj olarak tanımlanabilir.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tr-TR"/>
              <a:t>Cam ambalaj</a:t>
            </a:r>
          </a:p>
        </p:txBody>
      </p:sp>
      <p:sp>
        <p:nvSpPr>
          <p:cNvPr id="17411" name="Rectangle 3"/>
          <p:cNvSpPr>
            <a:spLocks noGrp="1" noChangeArrowheads="1"/>
          </p:cNvSpPr>
          <p:nvPr>
            <p:ph type="body" idx="1"/>
          </p:nvPr>
        </p:nvSpPr>
        <p:spPr/>
        <p:txBody>
          <a:bodyPr/>
          <a:lstStyle/>
          <a:p>
            <a:r>
              <a:rPr lang="tr-TR">
                <a:solidFill>
                  <a:srgbClr val="FFFFFF"/>
                </a:solidFill>
              </a:rPr>
              <a:t>Cam, kum, soda, kireç ve diğer endüstriyel katkı maddeleri karışımının 1500 C’ye kadar  ısıtılarak eritilmesiyle elde edilir.</a:t>
            </a:r>
          </a:p>
          <a:p>
            <a:r>
              <a:rPr lang="tr-TR">
                <a:solidFill>
                  <a:srgbClr val="FFFFFF"/>
                </a:solidFill>
              </a:rPr>
              <a:t>Erimiş cama üfleme (şişirme), çekme, presleme ve dökme gibi yöntemlerle şekil verilir.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tr-TR" sz="3600"/>
              <a:t/>
            </a:r>
            <a:br>
              <a:rPr lang="tr-TR" sz="3600"/>
            </a:br>
            <a:r>
              <a:rPr lang="tr-TR" sz="3600"/>
              <a:t>Cam ambalajlar</a:t>
            </a:r>
          </a:p>
        </p:txBody>
      </p:sp>
      <p:sp>
        <p:nvSpPr>
          <p:cNvPr id="47107" name="Rectangle 3"/>
          <p:cNvSpPr>
            <a:spLocks noGrp="1" noChangeArrowheads="1"/>
          </p:cNvSpPr>
          <p:nvPr>
            <p:ph type="body" idx="1"/>
          </p:nvPr>
        </p:nvSpPr>
        <p:spPr/>
        <p:txBody>
          <a:bodyPr/>
          <a:lstStyle/>
          <a:p>
            <a:pPr>
              <a:lnSpc>
                <a:spcPct val="90000"/>
              </a:lnSpc>
            </a:pPr>
            <a:r>
              <a:rPr lang="tr-TR" sz="2800">
                <a:solidFill>
                  <a:srgbClr val="FFFFFF"/>
                </a:solidFill>
              </a:rPr>
              <a:t>Cam kaplar ağızlarına göre </a:t>
            </a:r>
            <a:r>
              <a:rPr lang="tr-TR" sz="2800">
                <a:solidFill>
                  <a:srgbClr val="FFFF00"/>
                </a:solidFill>
              </a:rPr>
              <a:t>dar boğazlı</a:t>
            </a:r>
            <a:r>
              <a:rPr lang="tr-TR" sz="2800">
                <a:solidFill>
                  <a:srgbClr val="FFFFFF"/>
                </a:solidFill>
              </a:rPr>
              <a:t> ve </a:t>
            </a:r>
            <a:r>
              <a:rPr lang="tr-TR" sz="2800">
                <a:solidFill>
                  <a:srgbClr val="FFFF00"/>
                </a:solidFill>
              </a:rPr>
              <a:t>geniş boğazlı</a:t>
            </a:r>
            <a:r>
              <a:rPr lang="tr-TR" sz="2800">
                <a:solidFill>
                  <a:srgbClr val="FFFFFF"/>
                </a:solidFill>
              </a:rPr>
              <a:t> olarak adlandırılırlar.</a:t>
            </a:r>
          </a:p>
          <a:p>
            <a:pPr>
              <a:lnSpc>
                <a:spcPct val="90000"/>
              </a:lnSpc>
            </a:pPr>
            <a:r>
              <a:rPr lang="tr-TR" sz="2800">
                <a:solidFill>
                  <a:srgbClr val="FFFFFF"/>
                </a:solidFill>
              </a:rPr>
              <a:t>Geniş ağızlı cam kaplar genellikle bebek mamaları, süt tozu, meyve ve sebze konserveleri, bal tereyağı, hazır kahve ve krema, reçel, jöle, mayonez ve turşu konserveleri ambalajında kullanılır.</a:t>
            </a:r>
          </a:p>
          <a:p>
            <a:pPr>
              <a:lnSpc>
                <a:spcPct val="90000"/>
              </a:lnSpc>
            </a:pPr>
            <a:r>
              <a:rPr lang="tr-TR" sz="2800">
                <a:solidFill>
                  <a:srgbClr val="FFFFFF"/>
                </a:solidFill>
              </a:rPr>
              <a:t>Dar ağızlı cam kaplar ise genellikle süt, ketçap, meyve suları, salata sosları, yağlar, su, sirke, alkollü ve alkolsüz içkiler ile sade ve gazlı içeceklerin ambalajında kullanılır.</a:t>
            </a:r>
          </a:p>
        </p:txBody>
      </p:sp>
    </p:spTree>
  </p:cSld>
  <p:clrMapOvr>
    <a:masterClrMapping/>
  </p:clrMapOvr>
</p:sld>
</file>

<file path=ppt/theme/theme1.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Kimono</Template>
  <TotalTime>1197</TotalTime>
  <Words>1948</Words>
  <Application>Microsoft Office PowerPoint</Application>
  <PresentationFormat>Ekran Gösterisi (4:3)</PresentationFormat>
  <Paragraphs>186</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Kimono</vt:lpstr>
      <vt:lpstr>Ambalaj ve Ambalajlama Makinaları</vt:lpstr>
      <vt:lpstr>Gıda ambalaj malzemelerinden beklenen özellikler</vt:lpstr>
      <vt:lpstr>Gıda ambalaj malzemelerinden beklenen özellikler</vt:lpstr>
      <vt:lpstr>GIDA AMBALAJINDAN BEKLENEN ÖZELLİKLER Geçirgenlik</vt:lpstr>
      <vt:lpstr>Dayanıklılık</vt:lpstr>
      <vt:lpstr>Ambalajların sınıflandırılması</vt:lpstr>
      <vt:lpstr>Sert ambalaj</vt:lpstr>
      <vt:lpstr>Cam ambalaj</vt:lpstr>
      <vt:lpstr> Cam ambalajlar</vt:lpstr>
      <vt:lpstr>Gıda ambalajı olarak camın tercih edilme sebepleri</vt:lpstr>
      <vt:lpstr>Gıda ambalajı olarak camın tercih edilme sebepleri</vt:lpstr>
      <vt:lpstr>Cam ambalaj kullanımının olumsuz yönleri</vt:lpstr>
      <vt:lpstr>Metal ambalaj</vt:lpstr>
      <vt:lpstr>Kalaylı teneke</vt:lpstr>
      <vt:lpstr>Çelik tipleri 4 çeşittir</vt:lpstr>
      <vt:lpstr>Kalaylı teneke</vt:lpstr>
      <vt:lpstr>Laklama</vt:lpstr>
      <vt:lpstr>Laklar</vt:lpstr>
      <vt:lpstr>Laklar</vt:lpstr>
      <vt:lpstr>Laklar</vt:lpstr>
      <vt:lpstr>Alüminyum kutu</vt:lpstr>
      <vt:lpstr>Kapak ve kapak tipleri</vt:lpstr>
      <vt:lpstr>Vida dişli kapak</vt:lpstr>
      <vt:lpstr>Bilezikli kapak</vt:lpstr>
      <vt:lpstr>Tırnaklı kapak</vt:lpstr>
      <vt:lpstr>Folyo kapak</vt:lpstr>
      <vt:lpstr>Taç kapak</vt:lpstr>
      <vt:lpstr>Mantar-tel kombinasyonlu kapak</vt:lpstr>
      <vt:lpstr>Esnek ambalajlar</vt:lpstr>
      <vt:lpstr>Esnek ambalaj malzemelerinin özellikleri</vt:lpstr>
      <vt:lpstr>Esnek ambalajlar</vt:lpstr>
      <vt:lpstr>Tek katlı ambalaj malzemeleri</vt:lpstr>
      <vt:lpstr>Slayt 33</vt:lpstr>
      <vt:lpstr>Çok katlı ambalaj malzemeleri</vt:lpstr>
      <vt:lpstr>Laminantlar</vt:lpstr>
      <vt:lpstr>Metal folyolar</vt:lpstr>
      <vt:lpstr>Kağıt ve kartonlar</vt:lpstr>
      <vt:lpstr>Etiketleme</vt:lpstr>
      <vt:lpstr>Yıkama, doldurma ve kapama makineleri</vt:lpstr>
      <vt:lpstr>Slayt 40</vt:lpstr>
      <vt:lpstr>Yıkama, doldurma ve kapama makineleri</vt:lpstr>
      <vt:lpstr>Hava çıkarma </vt:lpstr>
      <vt:lpstr>Gıdaların kontrolü ve modifiye atmosferde depolama</vt:lpstr>
      <vt:lpstr>Kontrollü atmosferde depolama</vt:lpstr>
      <vt:lpstr>Modifiye atmosferde ambalajlama</vt:lpstr>
      <vt:lpstr>Ambalajlamada çizgi (bar) kod sistemi</vt:lpstr>
      <vt:lpstr>Ürün kod sistemleri</vt:lpstr>
      <vt:lpstr>Ürün kodu</vt:lpstr>
      <vt:lpstr>Slayt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Müdür_Yardımcısı</dc:creator>
  <cp:lastModifiedBy>Müdür_Yardımcısı</cp:lastModifiedBy>
  <cp:revision>94</cp:revision>
  <cp:lastPrinted>1601-01-01T00:00:00Z</cp:lastPrinted>
  <dcterms:created xsi:type="dcterms:W3CDTF">1601-01-01T00:00:00Z</dcterms:created>
  <dcterms:modified xsi:type="dcterms:W3CDTF">2018-02-23T11:39:33Z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