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0" r:id="rId3"/>
    <p:sldId id="259" r:id="rId4"/>
    <p:sldId id="267" r:id="rId5"/>
    <p:sldId id="261" r:id="rId6"/>
    <p:sldId id="263" r:id="rId7"/>
    <p:sldId id="264" r:id="rId8"/>
    <p:sldId id="268" r:id="rId9"/>
    <p:sldId id="269" r:id="rId10"/>
    <p:sldId id="270"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smtClean="0"/>
              <a:t>işletme TÜRLERİ</a:t>
            </a:r>
            <a:r>
              <a:rPr lang="tr-TR" dirty="0"/>
              <a:t/>
            </a:r>
            <a:br>
              <a:rPr lang="tr-TR" dirty="0"/>
            </a:br>
            <a:r>
              <a:rPr lang="tr-TR" dirty="0" smtClean="0"/>
              <a:t>Hukuki </a:t>
            </a:r>
            <a:r>
              <a:rPr lang="tr-TR" dirty="0"/>
              <a:t>Yapılarına Göre İşletmeler</a:t>
            </a:r>
            <a:br>
              <a:rPr lang="tr-TR" dirty="0"/>
            </a:b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9</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smtClean="0"/>
              <a:t/>
            </a:r>
            <a:br>
              <a:rPr lang="tr-TR" sz="2800" dirty="0" smtClean="0"/>
            </a:br>
            <a:r>
              <a:rPr lang="tr-TR" sz="2800" dirty="0" smtClean="0"/>
              <a:t>Şirket </a:t>
            </a:r>
            <a:r>
              <a:rPr lang="tr-TR" sz="2800" dirty="0"/>
              <a:t>Türü Sayısı (2018 Ekim itibariyle)</a:t>
            </a:r>
            <a:br>
              <a:rPr lang="tr-TR" sz="2800" dirty="0"/>
            </a:br>
            <a:endParaRPr lang="tr-TR" sz="2800" dirty="0"/>
          </a:p>
        </p:txBody>
      </p:sp>
      <p:sp>
        <p:nvSpPr>
          <p:cNvPr id="3" name="İçerik Yer Tutucusu 2"/>
          <p:cNvSpPr>
            <a:spLocks noGrp="1"/>
          </p:cNvSpPr>
          <p:nvPr>
            <p:ph idx="1"/>
          </p:nvPr>
        </p:nvSpPr>
        <p:spPr/>
        <p:txBody>
          <a:bodyPr>
            <a:normAutofit/>
          </a:bodyPr>
          <a:lstStyle/>
          <a:p>
            <a:r>
              <a:rPr lang="tr-TR" dirty="0" smtClean="0"/>
              <a:t>Anonim </a:t>
            </a:r>
            <a:r>
              <a:rPr lang="tr-TR" dirty="0"/>
              <a:t>Şirket 127.676</a:t>
            </a:r>
          </a:p>
          <a:p>
            <a:r>
              <a:rPr lang="tr-TR" dirty="0"/>
              <a:t>Limited Şirket 789.140</a:t>
            </a:r>
          </a:p>
          <a:p>
            <a:r>
              <a:rPr lang="tr-TR" dirty="0" err="1"/>
              <a:t>Kollektif</a:t>
            </a:r>
            <a:r>
              <a:rPr lang="tr-TR" dirty="0"/>
              <a:t> Şirket 10.743</a:t>
            </a:r>
          </a:p>
          <a:p>
            <a:r>
              <a:rPr lang="tr-TR" dirty="0"/>
              <a:t>Komandit Şirket 1783</a:t>
            </a:r>
          </a:p>
          <a:p>
            <a:r>
              <a:rPr lang="tr-TR" dirty="0"/>
              <a:t>Kooperatif 35.817</a:t>
            </a:r>
          </a:p>
          <a:p>
            <a:r>
              <a:rPr lang="tr-TR" dirty="0"/>
              <a:t>Gerçek Kişi Ticari İşletme 723.251</a:t>
            </a:r>
          </a:p>
          <a:p>
            <a:r>
              <a:rPr lang="tr-TR" dirty="0"/>
              <a:t>Toplam 1.688.140</a:t>
            </a:r>
          </a:p>
          <a:p>
            <a:endParaRPr lang="tr-TR" dirty="0"/>
          </a:p>
        </p:txBody>
      </p:sp>
    </p:spTree>
    <p:extLst>
      <p:ext uri="{BB962C8B-B14F-4D97-AF65-F5344CB8AC3E}">
        <p14:creationId xmlns:p14="http://schemas.microsoft.com/office/powerpoint/2010/main" val="116170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8" y="552271"/>
            <a:ext cx="9603275" cy="1049235"/>
          </a:xfrm>
        </p:spPr>
        <p:txBody>
          <a:bodyPr>
            <a:normAutofit/>
          </a:bodyPr>
          <a:lstStyle/>
          <a:p>
            <a:pPr algn="ctr"/>
            <a:r>
              <a:rPr lang="tr-TR" dirty="0"/>
              <a:t/>
            </a:r>
            <a:br>
              <a:rPr lang="tr-TR" dirty="0"/>
            </a:br>
            <a:r>
              <a:rPr lang="tr-TR" dirty="0"/>
              <a:t>Tek Kişi </a:t>
            </a:r>
            <a:r>
              <a:rPr lang="tr-TR" dirty="0" smtClean="0"/>
              <a:t>İşletmeleri</a:t>
            </a: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Tek </a:t>
            </a:r>
            <a:r>
              <a:rPr lang="tr-TR" dirty="0"/>
              <a:t>kişi işletmeleri en basit, en eski ve uygulamada en çok görülen işletme biçimidir. İşletmenin tek sahibi vardır. Bu nedenle işletme sahibi işletme faaliyetleri konusunda her türlü kararı alır, uygular ve denetler. Ortaya çıkabilecek işletme riskleri tümüyle kendisine aittir. Kurulmaları ve sona ermeleri yasal açıdan kolaydır. Sermayelerinin yetersiz olması ve alacaklılara karşı sınırsız sorumluluk üstlenmeleri, büyümelerine engeldir.</a:t>
            </a:r>
          </a:p>
        </p:txBody>
      </p:sp>
    </p:spTree>
    <p:extLst>
      <p:ext uri="{BB962C8B-B14F-4D97-AF65-F5344CB8AC3E}">
        <p14:creationId xmlns:p14="http://schemas.microsoft.com/office/powerpoint/2010/main" val="52877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smtClean="0"/>
              <a:t>şirket unsurları</a:t>
            </a:r>
            <a:r>
              <a:rPr lang="tr-TR" sz="2800" dirty="0"/>
              <a:t/>
            </a:r>
            <a:br>
              <a:rPr lang="tr-TR" sz="2800" dirty="0"/>
            </a:b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85000" lnSpcReduction="10000"/>
          </a:bodyPr>
          <a:lstStyle/>
          <a:p>
            <a:pPr marL="0" indent="0">
              <a:buNone/>
            </a:pPr>
            <a:endParaRPr lang="tr-TR" dirty="0" smtClean="0"/>
          </a:p>
          <a:p>
            <a:r>
              <a:rPr lang="tr-TR" dirty="0"/>
              <a:t>Borçlar Kanunu’nun (BK) 620. maddesine göre şirket; iki ya da daha fazla kişinin emeklerini ve mallarını ortak bir amaca erişmek üzere birleştirmeyi üstlendikleri sözleşmelerdir.  Bu tanım şirkete ait şu unsurları içermektedir:</a:t>
            </a:r>
          </a:p>
          <a:p>
            <a:r>
              <a:rPr lang="tr-TR" dirty="0"/>
              <a:t>Kişi unsuru</a:t>
            </a:r>
          </a:p>
          <a:p>
            <a:r>
              <a:rPr lang="tr-TR" dirty="0"/>
              <a:t>Sözleşme unsuru</a:t>
            </a:r>
          </a:p>
          <a:p>
            <a:r>
              <a:rPr lang="tr-TR" dirty="0"/>
              <a:t>Sermaye unsuru</a:t>
            </a:r>
          </a:p>
          <a:p>
            <a:r>
              <a:rPr lang="tr-TR" dirty="0"/>
              <a:t>Ortak amaç unsuru</a:t>
            </a:r>
          </a:p>
          <a:p>
            <a:r>
              <a:rPr lang="tr-TR" dirty="0"/>
              <a:t>Ortak amaç için birlikte çaba unsuru</a:t>
            </a:r>
          </a:p>
          <a:p>
            <a:endParaRPr lang="tr-TR" dirty="0"/>
          </a:p>
        </p:txBody>
      </p:sp>
    </p:spTree>
    <p:extLst>
      <p:ext uri="{BB962C8B-B14F-4D97-AF65-F5344CB8AC3E}">
        <p14:creationId xmlns:p14="http://schemas.microsoft.com/office/powerpoint/2010/main" val="86347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
            </a:r>
            <a:br>
              <a:rPr lang="tr-TR" dirty="0"/>
            </a:br>
            <a:r>
              <a:rPr lang="tr-TR" dirty="0" smtClean="0"/>
              <a:t>adi şirket</a:t>
            </a:r>
            <a:endParaRPr lang="tr-TR" dirty="0"/>
          </a:p>
        </p:txBody>
      </p:sp>
      <p:sp>
        <p:nvSpPr>
          <p:cNvPr id="8" name="İçerik Yer Tutucusu 7"/>
          <p:cNvSpPr>
            <a:spLocks noGrp="1"/>
          </p:cNvSpPr>
          <p:nvPr>
            <p:ph idx="1"/>
          </p:nvPr>
        </p:nvSpPr>
        <p:spPr/>
        <p:txBody>
          <a:bodyPr>
            <a:normAutofit/>
          </a:bodyPr>
          <a:lstStyle/>
          <a:p>
            <a:r>
              <a:rPr lang="tr-TR" dirty="0"/>
              <a:t>Adi Şirketler: İki veya daha fazla kişinin ortak bir amacı gerçekleştirmek için mal ve emeklerini ortaya koyarak oluşturdukları şirket türüdür. Adi şirket sahibinden ayrı bir varlığı olmayan şirketlerdir. En basit şirket modelidir. Borçlar Kanununa tabi olan adi şirketlerin tüzel kişilikleri bulunmamaktadır. Bu nedenle kendilerine ait mal varlıkları üzerinde ortaklarının müşterek mülkiyeti vardır. Şirketle ve şirketin malvarlığı ile ilgili hukuki eylem ve işlemlerde tüm ortaklar birlikte hareket etmek zorundadırlar.</a:t>
            </a:r>
          </a:p>
        </p:txBody>
      </p:sp>
    </p:spTree>
    <p:extLst>
      <p:ext uri="{BB962C8B-B14F-4D97-AF65-F5344CB8AC3E}">
        <p14:creationId xmlns:p14="http://schemas.microsoft.com/office/powerpoint/2010/main" val="2979358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Ticaret </a:t>
            </a:r>
            <a:r>
              <a:rPr lang="tr-TR" sz="2800" dirty="0" smtClean="0"/>
              <a:t>Şirketleri</a:t>
            </a: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85000" lnSpcReduction="10000"/>
          </a:bodyPr>
          <a:lstStyle/>
          <a:p>
            <a:pPr marL="0" indent="0">
              <a:buNone/>
            </a:pPr>
            <a:endParaRPr lang="tr-TR" dirty="0" smtClean="0"/>
          </a:p>
          <a:p>
            <a:r>
              <a:rPr lang="tr-TR" dirty="0" smtClean="0"/>
              <a:t>Ticaret </a:t>
            </a:r>
            <a:r>
              <a:rPr lang="tr-TR" dirty="0"/>
              <a:t>şirketleri özelliklerine göre ikiye ayrılır.</a:t>
            </a:r>
          </a:p>
          <a:p>
            <a:endParaRPr lang="tr-TR" dirty="0"/>
          </a:p>
          <a:p>
            <a:r>
              <a:rPr lang="tr-TR" b="1" dirty="0" smtClean="0"/>
              <a:t>Şahıs </a:t>
            </a:r>
            <a:r>
              <a:rPr lang="tr-TR" b="1" dirty="0"/>
              <a:t>Şirketleri: </a:t>
            </a:r>
            <a:r>
              <a:rPr lang="tr-TR" b="1" dirty="0" smtClean="0"/>
              <a:t> </a:t>
            </a:r>
            <a:r>
              <a:rPr lang="tr-TR" dirty="0" smtClean="0"/>
              <a:t>Tüzel </a:t>
            </a:r>
            <a:r>
              <a:rPr lang="tr-TR" dirty="0"/>
              <a:t>kişiliğe sahip ve ortakların sorumlulukları sınırsız olan şirket türleridir. Ortak ekonomik bir çıkar veya çıkarların gereği olarak sayısı belli kişilerin kurdukları ve sorumlulukları kişisel olan ortaklıklara şahıs şirketleri denir. Ortakların sayısı genelde azdır ve ortaklığın devri de oldukça zordur. Kişi şirketlerinde ortakların hepsi uygun görmeden ortaklık payı başkalarına satılmaz veya devredilemez. Şirketten ayrılan bir ortağın şirket ilişkilerinden dolayı üçüncü kişilere olan sorumluluğu bir süre daha devam eder. Ortaklar, gerçek kişilerdir ve şirket borçlarına karşı sınırsız (bütün mal varlığı ile) sorumludurlar. Şahıs şirketleri </a:t>
            </a:r>
            <a:r>
              <a:rPr lang="tr-TR" dirty="0" err="1"/>
              <a:t>TTK'ya</a:t>
            </a:r>
            <a:r>
              <a:rPr lang="tr-TR" dirty="0"/>
              <a:t> göre ikiye ayrılır. </a:t>
            </a:r>
            <a:r>
              <a:rPr lang="tr-TR" dirty="0" err="1"/>
              <a:t>Kollektif</a:t>
            </a:r>
            <a:r>
              <a:rPr lang="tr-TR" dirty="0"/>
              <a:t> şirket ve Komandit şirket.</a:t>
            </a:r>
          </a:p>
        </p:txBody>
      </p:sp>
    </p:spTree>
    <p:extLst>
      <p:ext uri="{BB962C8B-B14F-4D97-AF65-F5344CB8AC3E}">
        <p14:creationId xmlns:p14="http://schemas.microsoft.com/office/powerpoint/2010/main" val="221952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625842"/>
            <a:ext cx="9603275" cy="1049235"/>
          </a:xfrm>
        </p:spPr>
        <p:txBody>
          <a:bodyPr>
            <a:normAutofit/>
          </a:bodyPr>
          <a:lstStyle/>
          <a:p>
            <a:pPr algn="ctr"/>
            <a:r>
              <a:rPr lang="tr-TR" dirty="0"/>
              <a:t/>
            </a:r>
            <a:br>
              <a:rPr lang="tr-TR" dirty="0"/>
            </a:br>
            <a:r>
              <a:rPr lang="tr-TR" dirty="0"/>
              <a:t>Ticaret Şirketleri</a:t>
            </a:r>
          </a:p>
        </p:txBody>
      </p:sp>
      <p:sp>
        <p:nvSpPr>
          <p:cNvPr id="3" name="İçerik Yer Tutucusu 2"/>
          <p:cNvSpPr>
            <a:spLocks noGrp="1"/>
          </p:cNvSpPr>
          <p:nvPr>
            <p:ph idx="1"/>
          </p:nvPr>
        </p:nvSpPr>
        <p:spPr/>
        <p:txBody>
          <a:bodyPr>
            <a:normAutofit fontScale="85000" lnSpcReduction="10000"/>
          </a:bodyPr>
          <a:lstStyle/>
          <a:p>
            <a:pPr marL="0" indent="0">
              <a:buNone/>
            </a:pPr>
            <a:endParaRPr lang="tr-TR" dirty="0"/>
          </a:p>
          <a:p>
            <a:r>
              <a:rPr lang="tr-TR" b="1" dirty="0"/>
              <a:t>Sermaye Şirketleri: </a:t>
            </a:r>
            <a:r>
              <a:rPr lang="tr-TR" dirty="0"/>
              <a:t>Sermaye şirketlerinde, ortakların sorumlulukları şirkete getirmeyi taahhüt ettikleri sermaye miktarıyla sınırlıdır. Bu tür şirketlerde ortaklardan birinin ayrılmasıyla ortaklık bozulmaz. Ortakların şirketteki ortaklık payları kişisel değildir. Bu paylar başkasına satılabilir veya devredilebilir.</a:t>
            </a:r>
          </a:p>
          <a:p>
            <a:r>
              <a:rPr lang="tr-TR" dirty="0"/>
              <a:t>Sermaye şirketlerinin en önemli özelliklerinden biri de sermayeye ortak olmak ile şirketin yönetimiyle ilgilenmenin birbirinden ayrılmış olmasıdır. Ortakların ikinci planda kalmaları ve asıl olanın şirkete getirilen sermaye olması nedeniyle bu tür ortaklıklara sermaye şirketleri denir. Şirket, gücünü ve itibarını sermayesi ve yönetiminden alır. Şirket alacaklarına karşı şirket mal varlığı bir güvence oluşturur. TTK’ da yer alan sermaye şirketleri Anonim, </a:t>
            </a:r>
            <a:r>
              <a:rPr lang="tr-TR" dirty="0" err="1"/>
              <a:t>limited</a:t>
            </a:r>
            <a:r>
              <a:rPr lang="tr-TR" dirty="0"/>
              <a:t>, sermayesi paylara bölünmüş (hisseli) komandit şirket olmak üzere üç tanedir. </a:t>
            </a:r>
          </a:p>
        </p:txBody>
      </p:sp>
    </p:spTree>
    <p:extLst>
      <p:ext uri="{BB962C8B-B14F-4D97-AF65-F5344CB8AC3E}">
        <p14:creationId xmlns:p14="http://schemas.microsoft.com/office/powerpoint/2010/main" val="27704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a:t>Anonim </a:t>
            </a:r>
            <a:r>
              <a:rPr lang="tr-TR" sz="2800" dirty="0" smtClean="0"/>
              <a:t>Şirketler</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En </a:t>
            </a:r>
            <a:r>
              <a:rPr lang="tr-TR" dirty="0"/>
              <a:t>az bir gerçek ya da tüzel kişi tarafından kurulan ve paylara bölünmüş bir temel sermayesi, ekonomik amaç ve konusu bulunup, borçlarından ötürü yalnızca şirketin varlığı kadarıyla sorumlu olan ortaklıklara anonim şirket denir. En önemli özellikleri şunlardır</a:t>
            </a:r>
            <a:r>
              <a:rPr lang="tr-TR" dirty="0" smtClean="0"/>
              <a:t>:</a:t>
            </a:r>
            <a:endParaRPr lang="tr-TR" dirty="0"/>
          </a:p>
          <a:p>
            <a:r>
              <a:rPr lang="tr-TR" dirty="0"/>
              <a:t>- Ortak sayısı en az bir olmalıdır. Ortaklar gerçek veya tüzel kişi olabilir.</a:t>
            </a:r>
          </a:p>
          <a:p>
            <a:r>
              <a:rPr lang="tr-TR" dirty="0"/>
              <a:t>- Şirketin temel sermayesi belli olmalı ve bu miktarın en az tutarı elli bin TL olmalıdır.</a:t>
            </a:r>
          </a:p>
          <a:p>
            <a:r>
              <a:rPr lang="tr-TR" dirty="0"/>
              <a:t>- Şirketin temel sermayesi eşit paylara bölünmüştür.</a:t>
            </a:r>
          </a:p>
          <a:p>
            <a:r>
              <a:rPr lang="tr-TR" dirty="0"/>
              <a:t>- Şirketin ticari unvanı bulunmalı ve çalışma konusu belli olmalıdır.</a:t>
            </a:r>
          </a:p>
          <a:p>
            <a:r>
              <a:rPr lang="tr-TR" dirty="0"/>
              <a:t>- Şirketin üçüncü kişilere olan sorumluluğu şirketin varlığı ile sınırlıdır.</a:t>
            </a:r>
          </a:p>
          <a:p>
            <a:r>
              <a:rPr lang="tr-TR" dirty="0"/>
              <a:t>- Şirket ortaklarının üçüncü kişilere karşı finansal sorumluluğu şirkete getirdikleri sermaye miktarıyla sınırlıdır.</a:t>
            </a:r>
          </a:p>
        </p:txBody>
      </p:sp>
    </p:spTree>
    <p:extLst>
      <p:ext uri="{BB962C8B-B14F-4D97-AF65-F5344CB8AC3E}">
        <p14:creationId xmlns:p14="http://schemas.microsoft.com/office/powerpoint/2010/main" val="121650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400" dirty="0"/>
              <a:t/>
            </a:r>
            <a:br>
              <a:rPr lang="tr-TR" sz="2400" dirty="0"/>
            </a:br>
            <a:r>
              <a:rPr lang="tr-TR" sz="2400" dirty="0"/>
              <a:t>Limited </a:t>
            </a:r>
            <a:r>
              <a:rPr lang="tr-TR" sz="2400" dirty="0" smtClean="0"/>
              <a:t>Şirketler</a:t>
            </a:r>
            <a:endParaRPr lang="tr-TR" sz="2400" dirty="0"/>
          </a:p>
        </p:txBody>
      </p:sp>
      <p:sp>
        <p:nvSpPr>
          <p:cNvPr id="3" name="İçerik Yer Tutucusu 2"/>
          <p:cNvSpPr>
            <a:spLocks noGrp="1"/>
          </p:cNvSpPr>
          <p:nvPr>
            <p:ph idx="1"/>
          </p:nvPr>
        </p:nvSpPr>
        <p:spPr/>
        <p:txBody>
          <a:bodyPr>
            <a:normAutofit fontScale="70000" lnSpcReduction="20000"/>
          </a:bodyPr>
          <a:lstStyle/>
          <a:p>
            <a:r>
              <a:rPr lang="tr-TR" dirty="0" smtClean="0"/>
              <a:t>Ekonomik </a:t>
            </a:r>
            <a:r>
              <a:rPr lang="tr-TR" dirty="0"/>
              <a:t>amaç ve konular için bir gerçek ya da tüzel kişi tarafından bir ticaret </a:t>
            </a:r>
            <a:r>
              <a:rPr lang="tr-TR" dirty="0" err="1"/>
              <a:t>ünvanı</a:t>
            </a:r>
            <a:r>
              <a:rPr lang="tr-TR" dirty="0"/>
              <a:t> altında kurulmuş olup ortaklarının sorumluluğu şirkete getirmeyi taahhüt ettikleri sermaye ile sınırlı ve temel sermayesi belli olan şirketlere “ </a:t>
            </a:r>
            <a:r>
              <a:rPr lang="tr-TR" dirty="0" err="1"/>
              <a:t>limited</a:t>
            </a:r>
            <a:r>
              <a:rPr lang="tr-TR" dirty="0"/>
              <a:t> şirket " denir. En belirgin özelikleri şunlardır:</a:t>
            </a:r>
          </a:p>
          <a:p>
            <a:r>
              <a:rPr lang="tr-TR" dirty="0"/>
              <a:t>- Ortak sayısı en az bir en fazla ellidir.</a:t>
            </a:r>
          </a:p>
          <a:p>
            <a:r>
              <a:rPr lang="tr-TR" dirty="0"/>
              <a:t>- Temel sermayesi en az on bin YTL olmalıdır.</a:t>
            </a:r>
          </a:p>
          <a:p>
            <a:r>
              <a:rPr lang="tr-TR" dirty="0"/>
              <a:t>- Bankacılık, sigortacılık ve borsa bankerliği ile uğraşamazlar.</a:t>
            </a:r>
          </a:p>
          <a:p>
            <a:r>
              <a:rPr lang="tr-TR" dirty="0"/>
              <a:t>- Şirkete getirilen sermaye için hisse senedi çıkarılamaz.</a:t>
            </a:r>
          </a:p>
          <a:p>
            <a:r>
              <a:rPr lang="tr-TR" dirty="0"/>
              <a:t>- Ortaklık payının tutarı ne olursa olsun, her ortağın bir payı bulunur.</a:t>
            </a:r>
          </a:p>
          <a:p>
            <a:r>
              <a:rPr lang="tr-TR" dirty="0"/>
              <a:t>- Ortaklık payının devri, genelde diğer ortakların iznini gerektirir.</a:t>
            </a:r>
          </a:p>
          <a:p>
            <a:r>
              <a:rPr lang="tr-TR" dirty="0"/>
              <a:t>- Şirketin temel sermayesi, şirkete ilişkin zarf, kâğıt ve başka basılı evraklarda belirtilmiş olmalı ve şirket unvanının "</a:t>
            </a:r>
            <a:r>
              <a:rPr lang="tr-TR" dirty="0" err="1"/>
              <a:t>limited</a:t>
            </a:r>
            <a:r>
              <a:rPr lang="tr-TR" dirty="0"/>
              <a:t> şirket" kelimesini taşıması şarttır.</a:t>
            </a:r>
          </a:p>
          <a:p>
            <a:endParaRPr lang="tr-TR" dirty="0"/>
          </a:p>
        </p:txBody>
      </p:sp>
    </p:spTree>
    <p:extLst>
      <p:ext uri="{BB962C8B-B14F-4D97-AF65-F5344CB8AC3E}">
        <p14:creationId xmlns:p14="http://schemas.microsoft.com/office/powerpoint/2010/main" val="814518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a:t/>
            </a:r>
            <a:br>
              <a:rPr lang="tr-TR" sz="2400" dirty="0"/>
            </a:br>
            <a:r>
              <a:rPr lang="tr-TR" sz="2400" dirty="0" smtClean="0"/>
              <a:t>Kooperatifler</a:t>
            </a:r>
            <a:r>
              <a:rPr lang="tr-TR" sz="2400" dirty="0"/>
              <a:t/>
            </a:r>
            <a:br>
              <a:rPr lang="tr-TR" sz="2400" dirty="0"/>
            </a:br>
            <a:r>
              <a:rPr lang="tr-TR" sz="2400" dirty="0"/>
              <a:t/>
            </a:r>
            <a:br>
              <a:rPr lang="tr-TR" sz="2400" dirty="0"/>
            </a:br>
            <a:endParaRPr lang="tr-TR" sz="2400" dirty="0"/>
          </a:p>
        </p:txBody>
      </p:sp>
      <p:sp>
        <p:nvSpPr>
          <p:cNvPr id="3" name="İçerik Yer Tutucusu 2"/>
          <p:cNvSpPr>
            <a:spLocks noGrp="1"/>
          </p:cNvSpPr>
          <p:nvPr>
            <p:ph idx="1"/>
          </p:nvPr>
        </p:nvSpPr>
        <p:spPr/>
        <p:txBody>
          <a:bodyPr>
            <a:normAutofit/>
          </a:bodyPr>
          <a:lstStyle/>
          <a:p>
            <a:r>
              <a:rPr lang="tr-TR" dirty="0" smtClean="0"/>
              <a:t>Kooperatif</a:t>
            </a:r>
            <a:r>
              <a:rPr lang="tr-TR" dirty="0"/>
              <a:t>, insan ihtiyaçlarının karşılıklı yardımlaşma yoluyla giderilmesini sağlamak ve ortakların çıkarlarını korumak amacıyla oluşturulan ekonomik kuruluştur. Kooperatifler kanununa göre kooperatif ise: Tüzel kişiliğe sahip olmak üzere ortaklarının belirli ekonomik çıkarlarını ve özellikle meslek ve geçimlerine ilişkin gereksinimlerini karşılıklı yardım, dayanışma ve kefalet suretiyle sağlayıp korumak amacıyla gerçek ve kamu tüzel kişileri ile özel idareler, belediyeler, köyler, cemiyetler ve dernekler tarafından kurulan değişir ortaklı ve değişir sermayeli kuruluşlara "kooperatif" denir. </a:t>
            </a:r>
          </a:p>
          <a:p>
            <a:endParaRPr lang="tr-TR" dirty="0"/>
          </a:p>
        </p:txBody>
      </p:sp>
    </p:spTree>
    <p:extLst>
      <p:ext uri="{BB962C8B-B14F-4D97-AF65-F5344CB8AC3E}">
        <p14:creationId xmlns:p14="http://schemas.microsoft.com/office/powerpoint/2010/main" val="185982809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305</TotalTime>
  <Words>827</Words>
  <Application>Microsoft Office PowerPoint</Application>
  <PresentationFormat>Geniş ekran</PresentationFormat>
  <Paragraphs>53</Paragraphs>
  <Slides>10</Slides>
  <Notes>0</Notes>
  <HiddenSlides>0</HiddenSlides>
  <MMClips>0</MMClips>
  <ScaleCrop>false</ScaleCrop>
  <HeadingPairs>
    <vt:vector size="8" baseType="variant">
      <vt:variant>
        <vt:lpstr>Kullanılan Yazı Tipleri</vt:lpstr>
      </vt:variant>
      <vt:variant>
        <vt:i4>2</vt:i4>
      </vt:variant>
      <vt:variant>
        <vt:lpstr>Tema</vt:lpstr>
      </vt:variant>
      <vt:variant>
        <vt:i4>1</vt:i4>
      </vt:variant>
      <vt:variant>
        <vt:lpstr>Eklenmiş OLE Hizmet Programları</vt:lpstr>
      </vt:variant>
      <vt:variant>
        <vt:i4>1</vt:i4>
      </vt:variant>
      <vt:variant>
        <vt:lpstr>Slayt Başlıkları</vt:lpstr>
      </vt:variant>
      <vt:variant>
        <vt:i4>10</vt:i4>
      </vt:variant>
    </vt:vector>
  </HeadingPairs>
  <TitlesOfParts>
    <vt:vector size="14" baseType="lpstr">
      <vt:lpstr>Arial</vt:lpstr>
      <vt:lpstr>Gill Sans MT</vt:lpstr>
      <vt:lpstr>Gallery</vt:lpstr>
      <vt:lpstr>Paintbrush Resmi</vt:lpstr>
      <vt:lpstr>işletme TÜRLERİ Hukuki Yapılarına Göre İşletmeler </vt:lpstr>
      <vt:lpstr> Tek Kişi İşletmeleri</vt:lpstr>
      <vt:lpstr> şirket unsurları  </vt:lpstr>
      <vt:lpstr> adi şirket</vt:lpstr>
      <vt:lpstr> Ticaret Şirketleri </vt:lpstr>
      <vt:lpstr> Ticaret Şirketleri</vt:lpstr>
      <vt:lpstr> Anonim Şirketler</vt:lpstr>
      <vt:lpstr> Limited Şirketler</vt:lpstr>
      <vt:lpstr> Kooperatifler  </vt:lpstr>
      <vt:lpstr> Şirket Türü Sayısı (2018 Ekim itibariyle)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13</cp:revision>
  <dcterms:created xsi:type="dcterms:W3CDTF">2020-01-16T09:17:34Z</dcterms:created>
  <dcterms:modified xsi:type="dcterms:W3CDTF">2020-01-16T14:23:11Z</dcterms:modified>
</cp:coreProperties>
</file>