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88" r:id="rId13"/>
    <p:sldId id="267" r:id="rId14"/>
    <p:sldId id="268" r:id="rId15"/>
    <p:sldId id="269" r:id="rId16"/>
    <p:sldId id="270" r:id="rId17"/>
    <p:sldId id="271" r:id="rId18"/>
    <p:sldId id="272" r:id="rId19"/>
    <p:sldId id="273" r:id="rId20"/>
    <p:sldId id="289" r:id="rId21"/>
    <p:sldId id="274" r:id="rId22"/>
    <p:sldId id="290" r:id="rId23"/>
    <p:sldId id="275" r:id="rId24"/>
    <p:sldId id="276" r:id="rId25"/>
    <p:sldId id="277" r:id="rId26"/>
    <p:sldId id="278" r:id="rId27"/>
    <p:sldId id="279" r:id="rId28"/>
    <p:sldId id="280" r:id="rId29"/>
    <p:sldId id="281" r:id="rId30"/>
    <p:sldId id="282" r:id="rId31"/>
    <p:sldId id="283" r:id="rId32"/>
    <p:sldId id="284" r:id="rId33"/>
    <p:sldId id="291" r:id="rId34"/>
    <p:sldId id="285" r:id="rId35"/>
    <p:sldId id="286" r:id="rId36"/>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663300"/>
    <a:srgbClr val="FF00FF"/>
    <a:srgbClr val="0066FF"/>
    <a:srgbClr val="33CC33"/>
    <a:srgbClr val="86A31D"/>
    <a:srgbClr val="66FF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433" autoAdjust="0"/>
    <p:restoredTop sz="94660"/>
  </p:normalViewPr>
  <p:slideViewPr>
    <p:cSldViewPr>
      <p:cViewPr>
        <p:scale>
          <a:sx n="96" d="100"/>
          <a:sy n="96" d="100"/>
        </p:scale>
        <p:origin x="-414"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3.4.2015</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3.4.2015</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3.4.2015</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3.4.2015</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D9F75050-0E15-4C5B-92B0-66D068882F1F}" type="datetimeFigureOut">
              <a:rPr lang="tr-TR" smtClean="0"/>
              <a:pPr/>
              <a:t>3.4.2015</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D9F75050-0E15-4C5B-92B0-66D068882F1F}" type="datetimeFigureOut">
              <a:rPr lang="tr-TR" smtClean="0"/>
              <a:pPr/>
              <a:t>3.4.2015</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D9F75050-0E15-4C5B-92B0-66D068882F1F}" type="datetimeFigureOut">
              <a:rPr lang="tr-TR" smtClean="0"/>
              <a:pPr/>
              <a:t>3.4.2015</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D9F75050-0E15-4C5B-92B0-66D068882F1F}" type="datetimeFigureOut">
              <a:rPr lang="tr-TR" smtClean="0"/>
              <a:pPr/>
              <a:t>3.4.2015</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9F75050-0E15-4C5B-92B0-66D068882F1F}" type="datetimeFigureOut">
              <a:rPr lang="tr-TR" smtClean="0"/>
              <a:pPr/>
              <a:t>3.4.2015</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3.4.2015</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3.4.2015</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9F75050-0E15-4C5B-92B0-66D068882F1F}" type="datetimeFigureOut">
              <a:rPr lang="tr-TR" smtClean="0"/>
              <a:pPr/>
              <a:t>3.4.2015</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DEFA8C-F947-479F-BE07-76B6B3F80BF1}"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5842" name="Picture 2" descr="https://encrypted-tbn3.gstatic.com/images?q=tbn:ANd9GcSRLynr3H7N0yUT1YY7rXR553ve3M-b6Al1_rLVruyZB4v1iABHjQ"/>
          <p:cNvPicPr>
            <a:picLocks noChangeAspect="1" noChangeArrowheads="1"/>
          </p:cNvPicPr>
          <p:nvPr/>
        </p:nvPicPr>
        <p:blipFill>
          <a:blip r:embed="rId2" cstate="print"/>
          <a:srcRect/>
          <a:stretch>
            <a:fillRect/>
          </a:stretch>
        </p:blipFill>
        <p:spPr bwMode="auto">
          <a:xfrm>
            <a:off x="0" y="0"/>
            <a:ext cx="9144000" cy="6858000"/>
          </a:xfrm>
          <a:prstGeom prst="rect">
            <a:avLst/>
          </a:prstGeom>
          <a:noFill/>
        </p:spPr>
      </p:pic>
      <p:sp>
        <p:nvSpPr>
          <p:cNvPr id="2" name="1 Başlık"/>
          <p:cNvSpPr>
            <a:spLocks noGrp="1"/>
          </p:cNvSpPr>
          <p:nvPr>
            <p:ph type="ctrTitle"/>
          </p:nvPr>
        </p:nvSpPr>
        <p:spPr>
          <a:xfrm>
            <a:off x="755576" y="332656"/>
            <a:ext cx="7772400" cy="1470025"/>
          </a:xfrm>
        </p:spPr>
        <p:txBody>
          <a:bodyPr>
            <a:normAutofit/>
          </a:bodyPr>
          <a:lstStyle/>
          <a:p>
            <a:r>
              <a:rPr lang="tr-TR" b="1" dirty="0" smtClean="0">
                <a:solidFill>
                  <a:schemeClr val="bg1"/>
                </a:solidFill>
              </a:rPr>
              <a:t>Kulüp Çalışanları ve </a:t>
            </a:r>
            <a:r>
              <a:rPr lang="tr-TR" b="1" dirty="0" smtClean="0">
                <a:solidFill>
                  <a:schemeClr val="bg1"/>
                </a:solidFill>
              </a:rPr>
              <a:t>Yöneticileri için  sürdürülebilirlik </a:t>
            </a:r>
            <a:endParaRPr lang="tr-TR" dirty="0">
              <a:solidFill>
                <a:schemeClr val="bg1"/>
              </a:solidFill>
            </a:endParaRPr>
          </a:p>
        </p:txBody>
      </p:sp>
      <p:sp>
        <p:nvSpPr>
          <p:cNvPr id="3" name="2 Alt Başlık"/>
          <p:cNvSpPr>
            <a:spLocks noGrp="1"/>
          </p:cNvSpPr>
          <p:nvPr>
            <p:ph type="subTitle" idx="1"/>
          </p:nvPr>
        </p:nvSpPr>
        <p:spPr/>
        <p:txBody>
          <a:bodyPr/>
          <a:lstStyle/>
          <a:p>
            <a:endParaRPr lang="tr-TR"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b="1" dirty="0" smtClean="0">
                <a:solidFill>
                  <a:srgbClr val="FF0000"/>
                </a:solidFill>
              </a:rPr>
              <a:t>Organizasyon Kuralları ve İşlevleri</a:t>
            </a:r>
            <a:r>
              <a:rPr lang="tr-TR" dirty="0" smtClean="0">
                <a:solidFill>
                  <a:srgbClr val="FF0000"/>
                </a:solidFill>
              </a:rPr>
              <a:t/>
            </a:r>
            <a:br>
              <a:rPr lang="tr-TR" dirty="0" smtClean="0">
                <a:solidFill>
                  <a:srgbClr val="FF0000"/>
                </a:solidFill>
              </a:rPr>
            </a:br>
            <a:endParaRPr lang="tr-TR" dirty="0">
              <a:solidFill>
                <a:srgbClr val="FF0000"/>
              </a:solidFill>
            </a:endParaRPr>
          </a:p>
        </p:txBody>
      </p:sp>
      <p:sp>
        <p:nvSpPr>
          <p:cNvPr id="3" name="2 İçerik Yer Tutucusu"/>
          <p:cNvSpPr>
            <a:spLocks noGrp="1"/>
          </p:cNvSpPr>
          <p:nvPr>
            <p:ph idx="1"/>
          </p:nvPr>
        </p:nvSpPr>
        <p:spPr/>
        <p:txBody>
          <a:bodyPr>
            <a:normAutofit fontScale="85000" lnSpcReduction="20000"/>
          </a:bodyPr>
          <a:lstStyle/>
          <a:p>
            <a:pPr lvl="0"/>
            <a:r>
              <a:rPr lang="tr-TR" dirty="0" smtClean="0">
                <a:solidFill>
                  <a:srgbClr val="00B0F0"/>
                </a:solidFill>
              </a:rPr>
              <a:t>Kurulum ve bakım için ödenek oluşturmak;</a:t>
            </a:r>
          </a:p>
          <a:p>
            <a:pPr lvl="0"/>
            <a:r>
              <a:rPr lang="tr-TR" dirty="0" smtClean="0">
                <a:solidFill>
                  <a:srgbClr val="00B0F0"/>
                </a:solidFill>
              </a:rPr>
              <a:t>Kurulumu yapılan yerlerin (giyinme kabinleri, tuvaletler v.b) düzenli olarak temizlendiğinden emin olmak.</a:t>
            </a:r>
          </a:p>
          <a:p>
            <a:pPr lvl="0"/>
            <a:r>
              <a:rPr lang="tr-TR" dirty="0" smtClean="0">
                <a:solidFill>
                  <a:srgbClr val="00B0F0"/>
                </a:solidFill>
              </a:rPr>
              <a:t>İdari işlerde geri dönüşümlü, klorlanmamış kağıt kullanmak</a:t>
            </a:r>
          </a:p>
          <a:p>
            <a:pPr lvl="0"/>
            <a:r>
              <a:rPr lang="tr-TR" dirty="0" smtClean="0">
                <a:solidFill>
                  <a:srgbClr val="00B0F0"/>
                </a:solidFill>
              </a:rPr>
              <a:t>Eğer mümkün ise kağıtların her iki tarafını da kullanmak.</a:t>
            </a:r>
          </a:p>
          <a:p>
            <a:pPr lvl="0"/>
            <a:r>
              <a:rPr lang="tr-TR" dirty="0" smtClean="0">
                <a:solidFill>
                  <a:srgbClr val="00B0F0"/>
                </a:solidFill>
              </a:rPr>
              <a:t>Çalışma saatleri dışında elektrikli aletlerin ve elektriklerin kapatılmasını sağlamak.</a:t>
            </a:r>
          </a:p>
          <a:p>
            <a:pPr lvl="0"/>
            <a:r>
              <a:rPr lang="tr-TR" dirty="0" smtClean="0">
                <a:solidFill>
                  <a:srgbClr val="00B0F0"/>
                </a:solidFill>
              </a:rPr>
              <a:t>Elektrikli aletlerin kullanılmadığı durumlarda tamamen kapatılmasını sağlamak (bilgisayarlar, televizyon, video ve DVD);</a:t>
            </a:r>
          </a:p>
          <a:p>
            <a:endParaRPr lang="tr-TR" dirty="0" smtClean="0">
              <a:solidFill>
                <a:srgbClr val="00B0F0"/>
              </a:solidFill>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b="1" dirty="0" smtClean="0">
                <a:solidFill>
                  <a:srgbClr val="00B0F0"/>
                </a:solidFill>
              </a:rPr>
              <a:t>Organizasyon Kuralları ve İşlevleri</a:t>
            </a:r>
            <a:r>
              <a:rPr lang="tr-TR" dirty="0" smtClean="0">
                <a:solidFill>
                  <a:srgbClr val="00B0F0"/>
                </a:solidFill>
              </a:rPr>
              <a:t/>
            </a:r>
            <a:br>
              <a:rPr lang="tr-TR" dirty="0" smtClean="0">
                <a:solidFill>
                  <a:srgbClr val="00B0F0"/>
                </a:solidFill>
              </a:rPr>
            </a:br>
            <a:endParaRPr lang="tr-TR" dirty="0">
              <a:solidFill>
                <a:srgbClr val="00B0F0"/>
              </a:solidFill>
            </a:endParaRPr>
          </a:p>
        </p:txBody>
      </p:sp>
      <p:sp>
        <p:nvSpPr>
          <p:cNvPr id="3" name="2 İçerik Yer Tutucusu"/>
          <p:cNvSpPr>
            <a:spLocks noGrp="1"/>
          </p:cNvSpPr>
          <p:nvPr>
            <p:ph idx="1"/>
          </p:nvPr>
        </p:nvSpPr>
        <p:spPr/>
        <p:txBody>
          <a:bodyPr>
            <a:normAutofit fontScale="77500" lnSpcReduction="20000"/>
          </a:bodyPr>
          <a:lstStyle/>
          <a:p>
            <a:pPr lvl="0"/>
            <a:r>
              <a:rPr lang="tr-TR" dirty="0" smtClean="0">
                <a:solidFill>
                  <a:srgbClr val="7030A0"/>
                </a:solidFill>
              </a:rPr>
              <a:t>Yeni bina inşa edildiğinde havalandırma yerine termal yalıtım kullanılmasını sağlamak.</a:t>
            </a:r>
          </a:p>
          <a:p>
            <a:pPr lvl="0"/>
            <a:r>
              <a:rPr lang="tr-TR" dirty="0" smtClean="0">
                <a:solidFill>
                  <a:srgbClr val="7030A0"/>
                </a:solidFill>
              </a:rPr>
              <a:t>Suyu gereksiz harcamamak muslukların ve duşların kullanımdan sonra tamamen kapatılmasını, sızan musluk ve sifonların tamirini, borulardaki deliklerin tamirini, çiçeklerin sabah erken veya akşam sulanmasını;</a:t>
            </a:r>
          </a:p>
          <a:p>
            <a:pPr lvl="0"/>
            <a:r>
              <a:rPr lang="tr-TR" dirty="0" smtClean="0">
                <a:solidFill>
                  <a:srgbClr val="7030A0"/>
                </a:solidFill>
              </a:rPr>
              <a:t>Alternatif enerji kaynaklarının kullanımını; rüzgâr enerjisi, güneş enerjisi paneli ve pasif güneş enerjisinden elde edilen sıcak suyu artırmak.</a:t>
            </a:r>
          </a:p>
          <a:p>
            <a:r>
              <a:rPr lang="tr-TR" dirty="0" smtClean="0">
                <a:solidFill>
                  <a:srgbClr val="7030A0"/>
                </a:solidFill>
              </a:rPr>
              <a:t>Yenilenen enerjinin ışıklandırmaya yetmemesi durumunda karşılaşmaların gündüz yapılmasını tercih etmek</a:t>
            </a:r>
            <a:r>
              <a:rPr lang="tr-TR" dirty="0" smtClean="0"/>
              <a:t>.</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b="1" dirty="0" smtClean="0">
                <a:solidFill>
                  <a:srgbClr val="7030A0"/>
                </a:solidFill>
              </a:rPr>
              <a:t>Organizasyon Kuralları ve İşlevleri</a:t>
            </a:r>
            <a:r>
              <a:rPr lang="tr-TR" dirty="0" smtClean="0"/>
              <a:t/>
            </a:r>
            <a:br>
              <a:rPr lang="tr-TR" dirty="0" smtClean="0"/>
            </a:br>
            <a:endParaRPr lang="tr-TR" dirty="0"/>
          </a:p>
        </p:txBody>
      </p:sp>
      <p:sp>
        <p:nvSpPr>
          <p:cNvPr id="3" name="2 İçerik Yer Tutucusu"/>
          <p:cNvSpPr>
            <a:spLocks noGrp="1"/>
          </p:cNvSpPr>
          <p:nvPr>
            <p:ph idx="1"/>
          </p:nvPr>
        </p:nvSpPr>
        <p:spPr/>
        <p:txBody>
          <a:bodyPr>
            <a:normAutofit/>
          </a:bodyPr>
          <a:lstStyle/>
          <a:p>
            <a:r>
              <a:rPr lang="tr-TR" dirty="0" smtClean="0">
                <a:solidFill>
                  <a:srgbClr val="C00000"/>
                </a:solidFill>
              </a:rPr>
              <a:t>CFC içeren ve ozon tabakasına zarar veren </a:t>
            </a:r>
            <a:r>
              <a:rPr lang="tr-TR" dirty="0" err="1" smtClean="0">
                <a:solidFill>
                  <a:srgbClr val="C00000"/>
                </a:solidFill>
              </a:rPr>
              <a:t>aeresol</a:t>
            </a:r>
            <a:r>
              <a:rPr lang="tr-TR" dirty="0" smtClean="0">
                <a:solidFill>
                  <a:srgbClr val="C00000"/>
                </a:solidFill>
              </a:rPr>
              <a:t> ve soğutma sistemlerinin kullanımından kaçınmak.</a:t>
            </a:r>
          </a:p>
          <a:p>
            <a:r>
              <a:rPr lang="tr-TR" dirty="0" smtClean="0">
                <a:solidFill>
                  <a:srgbClr val="C00000"/>
                </a:solidFill>
              </a:rPr>
              <a:t>Mümkün olan durumlarda çevreyi koruyan ve sürdürülebilir gelişim kriterlerine uygun ürünleri kullanmak.</a:t>
            </a:r>
          </a:p>
          <a:p>
            <a:endParaRPr lang="tr-TR" dirty="0" smtClean="0">
              <a:solidFill>
                <a:srgbClr val="C00000"/>
              </a:solidFill>
            </a:endParaRPr>
          </a:p>
          <a:p>
            <a:endParaRPr lang="tr-TR" dirty="0" smtClean="0"/>
          </a:p>
          <a:p>
            <a:endParaRPr lang="tr-TR"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b="1" dirty="0" smtClean="0">
                <a:solidFill>
                  <a:srgbClr val="86A31D"/>
                </a:solidFill>
              </a:rPr>
              <a:t>Seyahat İçin kurallar</a:t>
            </a:r>
            <a:r>
              <a:rPr lang="tr-TR" dirty="0" smtClean="0">
                <a:solidFill>
                  <a:srgbClr val="86A31D"/>
                </a:solidFill>
              </a:rPr>
              <a:t/>
            </a:r>
            <a:br>
              <a:rPr lang="tr-TR" dirty="0" smtClean="0">
                <a:solidFill>
                  <a:srgbClr val="86A31D"/>
                </a:solidFill>
              </a:rPr>
            </a:br>
            <a:endParaRPr lang="tr-TR" dirty="0">
              <a:solidFill>
                <a:srgbClr val="86A31D"/>
              </a:solidFill>
            </a:endParaRPr>
          </a:p>
        </p:txBody>
      </p:sp>
      <p:sp>
        <p:nvSpPr>
          <p:cNvPr id="3" name="2 İçerik Yer Tutucusu"/>
          <p:cNvSpPr>
            <a:spLocks noGrp="1"/>
          </p:cNvSpPr>
          <p:nvPr>
            <p:ph idx="1"/>
          </p:nvPr>
        </p:nvSpPr>
        <p:spPr/>
        <p:txBody>
          <a:bodyPr>
            <a:normAutofit fontScale="70000" lnSpcReduction="20000"/>
          </a:bodyPr>
          <a:lstStyle/>
          <a:p>
            <a:pPr lvl="0"/>
            <a:r>
              <a:rPr lang="tr-TR" dirty="0" smtClean="0">
                <a:solidFill>
                  <a:srgbClr val="FF00FF"/>
                </a:solidFill>
              </a:rPr>
              <a:t>1 </a:t>
            </a:r>
            <a:r>
              <a:rPr lang="tr-TR" dirty="0" err="1" smtClean="0">
                <a:solidFill>
                  <a:srgbClr val="FF00FF"/>
                </a:solidFill>
              </a:rPr>
              <a:t>km'den</a:t>
            </a:r>
            <a:r>
              <a:rPr lang="tr-TR" dirty="0" smtClean="0">
                <a:solidFill>
                  <a:srgbClr val="FF00FF"/>
                </a:solidFill>
              </a:rPr>
              <a:t> az mesafeler için yürümeyi ve bisiklete binmeyi teşvik edin (ya da kas enerjisi gerektiren diğer metotlar);</a:t>
            </a:r>
          </a:p>
          <a:p>
            <a:pPr lvl="0"/>
            <a:r>
              <a:rPr lang="tr-TR" dirty="0" smtClean="0">
                <a:solidFill>
                  <a:srgbClr val="FF00FF"/>
                </a:solidFill>
              </a:rPr>
              <a:t>I </a:t>
            </a:r>
            <a:r>
              <a:rPr lang="tr-TR" dirty="0" err="1" smtClean="0">
                <a:solidFill>
                  <a:srgbClr val="FF00FF"/>
                </a:solidFill>
              </a:rPr>
              <a:t>km'den</a:t>
            </a:r>
            <a:r>
              <a:rPr lang="tr-TR" dirty="0" smtClean="0">
                <a:solidFill>
                  <a:srgbClr val="FF00FF"/>
                </a:solidFill>
              </a:rPr>
              <a:t> fazla olan mesafeler için toplu taşım </a:t>
            </a:r>
            <a:r>
              <a:rPr lang="tr-TR" dirty="0" err="1" smtClean="0">
                <a:solidFill>
                  <a:srgbClr val="FF00FF"/>
                </a:solidFill>
              </a:rPr>
              <a:t>araçlanın</a:t>
            </a:r>
            <a:r>
              <a:rPr lang="tr-TR" dirty="0" smtClean="0">
                <a:solidFill>
                  <a:srgbClr val="FF00FF"/>
                </a:solidFill>
              </a:rPr>
              <a:t> kullanın ya da araba paylaşım sistemi oluşturun; eğer mümkün ise, havayı en az kirleten deniz ya da nehir yolu taşımacılığını tercih edin;</a:t>
            </a:r>
          </a:p>
          <a:p>
            <a:pPr lvl="0"/>
            <a:r>
              <a:rPr lang="tr-TR" dirty="0" smtClean="0">
                <a:solidFill>
                  <a:srgbClr val="FF00FF"/>
                </a:solidFill>
              </a:rPr>
              <a:t>Gelişmekte olan birçok ülkede </a:t>
            </a:r>
            <a:r>
              <a:rPr lang="tr-TR" b="1" i="1" dirty="0" smtClean="0">
                <a:solidFill>
                  <a:srgbClr val="FF00FF"/>
                </a:solidFill>
              </a:rPr>
              <a:t>hayvan </a:t>
            </a:r>
            <a:r>
              <a:rPr lang="tr-TR" dirty="0" smtClean="0">
                <a:solidFill>
                  <a:srgbClr val="FF00FF"/>
                </a:solidFill>
              </a:rPr>
              <a:t>çekim gücü ucuzdur ve havayı kirletmemektedir;</a:t>
            </a:r>
          </a:p>
          <a:p>
            <a:pPr lvl="0"/>
            <a:r>
              <a:rPr lang="tr-TR" dirty="0" smtClean="0">
                <a:solidFill>
                  <a:srgbClr val="FF00FF"/>
                </a:solidFill>
              </a:rPr>
              <a:t>Araç satın alındığında hava kirlenmesine engel olan donanıma sahip olanlar seçiniz (katalitik </a:t>
            </a:r>
            <a:r>
              <a:rPr lang="tr-TR" dirty="0" err="1" smtClean="0">
                <a:solidFill>
                  <a:srgbClr val="FF00FF"/>
                </a:solidFill>
              </a:rPr>
              <a:t>konventörler</a:t>
            </a:r>
            <a:r>
              <a:rPr lang="tr-TR" dirty="0" smtClean="0">
                <a:solidFill>
                  <a:srgbClr val="FF00FF"/>
                </a:solidFill>
              </a:rPr>
              <a:t>, filtreler) veya </a:t>
            </a:r>
            <a:r>
              <a:rPr lang="tr-TR" dirty="0" err="1" smtClean="0">
                <a:solidFill>
                  <a:srgbClr val="FF00FF"/>
                </a:solidFill>
              </a:rPr>
              <a:t>hibrit</a:t>
            </a:r>
            <a:r>
              <a:rPr lang="tr-TR" dirty="0" smtClean="0">
                <a:solidFill>
                  <a:srgbClr val="FF00FF"/>
                </a:solidFill>
              </a:rPr>
              <a:t> ya da </a:t>
            </a:r>
            <a:r>
              <a:rPr lang="tr-TR" dirty="0" err="1" smtClean="0">
                <a:solidFill>
                  <a:srgbClr val="FF00FF"/>
                </a:solidFill>
              </a:rPr>
              <a:t>bio</a:t>
            </a:r>
            <a:r>
              <a:rPr lang="tr-TR" dirty="0" smtClean="0">
                <a:solidFill>
                  <a:srgbClr val="FF00FF"/>
                </a:solidFill>
              </a:rPr>
              <a:t> enerji ile çalışanlar;</a:t>
            </a:r>
          </a:p>
          <a:p>
            <a:pPr lvl="0"/>
            <a:r>
              <a:rPr lang="tr-TR" dirty="0" smtClean="0">
                <a:solidFill>
                  <a:srgbClr val="FF00FF"/>
                </a:solidFill>
              </a:rPr>
              <a:t>Kulüp araçların motorlarını düzenli olarak servise götürünüz;</a:t>
            </a:r>
          </a:p>
          <a:p>
            <a:pPr lvl="0"/>
            <a:r>
              <a:rPr lang="tr-TR" dirty="0" smtClean="0">
                <a:solidFill>
                  <a:srgbClr val="FF00FF"/>
                </a:solidFill>
              </a:rPr>
              <a:t>Düzenlenen organizasyonlarda seyirciler için toplu taşıma hizmeti sağlayınız.</a:t>
            </a:r>
          </a:p>
          <a:p>
            <a:endParaRPr lang="tr-TR" dirty="0">
              <a:solidFill>
                <a:srgbClr val="FF00FF"/>
              </a:solidFill>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b="1" dirty="0" smtClean="0">
                <a:solidFill>
                  <a:srgbClr val="FF00FF"/>
                </a:solidFill>
              </a:rPr>
              <a:t>Motosikletler</a:t>
            </a:r>
            <a:r>
              <a:rPr lang="tr-TR" dirty="0" smtClean="0">
                <a:solidFill>
                  <a:srgbClr val="FF00FF"/>
                </a:solidFill>
              </a:rPr>
              <a:t/>
            </a:r>
            <a:br>
              <a:rPr lang="tr-TR" dirty="0" smtClean="0">
                <a:solidFill>
                  <a:srgbClr val="FF00FF"/>
                </a:solidFill>
              </a:rPr>
            </a:br>
            <a:endParaRPr lang="tr-TR" dirty="0">
              <a:solidFill>
                <a:srgbClr val="FF00FF"/>
              </a:solidFill>
            </a:endParaRPr>
          </a:p>
        </p:txBody>
      </p:sp>
      <p:sp>
        <p:nvSpPr>
          <p:cNvPr id="3" name="2 İçerik Yer Tutucusu"/>
          <p:cNvSpPr>
            <a:spLocks noGrp="1"/>
          </p:cNvSpPr>
          <p:nvPr>
            <p:ph idx="1"/>
          </p:nvPr>
        </p:nvSpPr>
        <p:spPr/>
        <p:txBody>
          <a:bodyPr>
            <a:normAutofit fontScale="92500" lnSpcReduction="20000"/>
          </a:bodyPr>
          <a:lstStyle/>
          <a:p>
            <a:r>
              <a:rPr lang="tr-TR" dirty="0" smtClean="0">
                <a:solidFill>
                  <a:srgbClr val="86A31D"/>
                </a:solidFill>
              </a:rPr>
              <a:t>Motosikletler, Özellikle kalabalık ve trafik karmaşasının yoğun olduğu şehirlerde bireysel taşıma aracı olarak tercih edilmektedir. Motosikletler, aynı zamanda gelişmekte olan ülkelerde ekonomik bir tercih olarak karşımıza çıkmaktadır. Arabaya nazaran kişi başına tükettiği yakıt daha azdır ancak özellikle de </a:t>
            </a:r>
            <a:r>
              <a:rPr lang="tr-TR" dirty="0" err="1" smtClean="0">
                <a:solidFill>
                  <a:srgbClr val="86A31D"/>
                </a:solidFill>
              </a:rPr>
              <a:t>strok</a:t>
            </a:r>
            <a:r>
              <a:rPr lang="tr-TR" dirty="0" smtClean="0">
                <a:solidFill>
                  <a:srgbClr val="86A31D"/>
                </a:solidFill>
              </a:rPr>
              <a:t>(silindir) motorlu olanların hava kirliliğinin en büyük kaynağıdır. Aynı mesafede bu tıp motosikletler bir arabanın atmosfere bıraktığından 100 kat fazla hidrokarbon bırakır Dört-</a:t>
            </a:r>
            <a:r>
              <a:rPr lang="tr-TR" dirty="0" err="1" smtClean="0">
                <a:solidFill>
                  <a:srgbClr val="86A31D"/>
                </a:solidFill>
              </a:rPr>
              <a:t>strok</a:t>
            </a:r>
            <a:r>
              <a:rPr lang="tr-TR" dirty="0" smtClean="0">
                <a:solidFill>
                  <a:srgbClr val="86A31D"/>
                </a:solidFill>
              </a:rPr>
              <a:t> motorlular tercih sebebidir.</a:t>
            </a:r>
          </a:p>
          <a:p>
            <a:endParaRPr lang="tr-TR" dirty="0">
              <a:solidFill>
                <a:srgbClr val="86A31D"/>
              </a:solidFill>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539552" y="476672"/>
            <a:ext cx="8229600" cy="1143000"/>
          </a:xfrm>
        </p:spPr>
        <p:txBody>
          <a:bodyPr>
            <a:normAutofit fontScale="90000"/>
          </a:bodyPr>
          <a:lstStyle/>
          <a:p>
            <a:r>
              <a:rPr lang="tr-TR" dirty="0" smtClean="0">
                <a:solidFill>
                  <a:srgbClr val="663300"/>
                </a:solidFill>
              </a:rPr>
              <a:t>Toplum ile sürdürülebilir gelişim aktiviteleri</a:t>
            </a:r>
            <a:r>
              <a:rPr lang="tr-TR" dirty="0" smtClean="0">
                <a:solidFill>
                  <a:srgbClr val="66FF33"/>
                </a:solidFill>
              </a:rPr>
              <a:t/>
            </a:r>
            <a:br>
              <a:rPr lang="tr-TR" dirty="0" smtClean="0">
                <a:solidFill>
                  <a:srgbClr val="66FF33"/>
                </a:solidFill>
              </a:rPr>
            </a:br>
            <a:endParaRPr lang="tr-TR" dirty="0">
              <a:solidFill>
                <a:srgbClr val="66FF33"/>
              </a:solidFill>
            </a:endParaRPr>
          </a:p>
        </p:txBody>
      </p:sp>
      <p:sp>
        <p:nvSpPr>
          <p:cNvPr id="3" name="2 İçerik Yer Tutucusu"/>
          <p:cNvSpPr>
            <a:spLocks noGrp="1"/>
          </p:cNvSpPr>
          <p:nvPr>
            <p:ph idx="1"/>
          </p:nvPr>
        </p:nvSpPr>
        <p:spPr/>
        <p:txBody>
          <a:bodyPr>
            <a:normAutofit fontScale="85000" lnSpcReduction="20000"/>
          </a:bodyPr>
          <a:lstStyle/>
          <a:p>
            <a:r>
              <a:rPr lang="tr-TR" dirty="0" smtClean="0">
                <a:solidFill>
                  <a:srgbClr val="7030A0"/>
                </a:solidFill>
              </a:rPr>
              <a:t>Yerel toplum örgütleri tarafından düzenlenen çevre koruma aktivitelerine katılın; (örneğin çevre günü, çöp toplama vb)</a:t>
            </a:r>
          </a:p>
          <a:p>
            <a:pPr lvl="0"/>
            <a:r>
              <a:rPr lang="tr-TR" dirty="0" smtClean="0">
                <a:solidFill>
                  <a:srgbClr val="7030A0"/>
                </a:solidFill>
              </a:rPr>
              <a:t>Kulüp tarafından organize edilen programlarda engelli kişilere yardım edin;</a:t>
            </a:r>
          </a:p>
          <a:p>
            <a:pPr lvl="0"/>
            <a:r>
              <a:rPr lang="tr-TR" dirty="0" smtClean="0">
                <a:solidFill>
                  <a:srgbClr val="7030A0"/>
                </a:solidFill>
              </a:rPr>
              <a:t>Kulübün kullanmadığı durumlarda kulüp binasını ve olanaklarını derneklerin kullanımına açınız;</a:t>
            </a:r>
          </a:p>
          <a:p>
            <a:pPr lvl="0"/>
            <a:r>
              <a:rPr lang="tr-TR" dirty="0" smtClean="0">
                <a:solidFill>
                  <a:srgbClr val="7030A0"/>
                </a:solidFill>
              </a:rPr>
              <a:t>Yoksul gençlerin spor eğitim kursları için kulüp ekipman ve servislerini üyelerin hizmetine sunun; Kulüp aktivitelerini faklı yaş, kültür, din ve geçmiş deneyimlere sahip kişilerin bir araya gelmesi için kullanınız.</a:t>
            </a:r>
          </a:p>
          <a:p>
            <a:endParaRPr lang="tr-TR"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sz="3200" b="1" dirty="0" smtClean="0">
                <a:solidFill>
                  <a:srgbClr val="FF00FF"/>
                </a:solidFill>
              </a:rPr>
              <a:t>Faaliyetlerin etkilerini işaret eden göstergelere örnekler Çevresel görünüm</a:t>
            </a:r>
            <a:br>
              <a:rPr lang="tr-TR" sz="3200" b="1" dirty="0" smtClean="0">
                <a:solidFill>
                  <a:srgbClr val="FF00FF"/>
                </a:solidFill>
              </a:rPr>
            </a:br>
            <a:endParaRPr lang="tr-TR" sz="3200" b="1" dirty="0">
              <a:solidFill>
                <a:srgbClr val="FF00FF"/>
              </a:solidFill>
            </a:endParaRPr>
          </a:p>
        </p:txBody>
      </p:sp>
      <p:sp>
        <p:nvSpPr>
          <p:cNvPr id="3" name="2 İçerik Yer Tutucusu"/>
          <p:cNvSpPr>
            <a:spLocks noGrp="1"/>
          </p:cNvSpPr>
          <p:nvPr>
            <p:ph idx="1"/>
          </p:nvPr>
        </p:nvSpPr>
        <p:spPr/>
        <p:txBody>
          <a:bodyPr>
            <a:normAutofit fontScale="92500" lnSpcReduction="20000"/>
          </a:bodyPr>
          <a:lstStyle/>
          <a:p>
            <a:pPr lvl="0"/>
            <a:r>
              <a:rPr lang="tr-TR" dirty="0" smtClean="0">
                <a:solidFill>
                  <a:srgbClr val="33CC33"/>
                </a:solidFill>
              </a:rPr>
              <a:t>Organizasyona katılmak için her izleyici / katılımcının kat ettiği ortalama mesafe;</a:t>
            </a:r>
          </a:p>
          <a:p>
            <a:pPr lvl="0"/>
            <a:r>
              <a:rPr lang="tr-TR" dirty="0" smtClean="0">
                <a:solidFill>
                  <a:srgbClr val="33CC33"/>
                </a:solidFill>
              </a:rPr>
              <a:t>Organizasyona katılmak için toplu taşım araçlarını kullanan izleyici / katılımcıların oranı;</a:t>
            </a:r>
          </a:p>
          <a:p>
            <a:pPr lvl="0"/>
            <a:r>
              <a:rPr lang="tr-TR" dirty="0" smtClean="0">
                <a:solidFill>
                  <a:srgbClr val="33CC33"/>
                </a:solidFill>
              </a:rPr>
              <a:t>Organizasyon sırasında harcanan toplam enerji;</a:t>
            </a:r>
          </a:p>
          <a:p>
            <a:pPr lvl="0"/>
            <a:r>
              <a:rPr lang="tr-TR" dirty="0" smtClean="0">
                <a:solidFill>
                  <a:srgbClr val="33CC33"/>
                </a:solidFill>
              </a:rPr>
              <a:t>İzleyici / katılımcı başına düşen ortalama tüketim;</a:t>
            </a:r>
          </a:p>
          <a:p>
            <a:pPr lvl="0"/>
            <a:r>
              <a:rPr lang="tr-TR" dirty="0" smtClean="0">
                <a:solidFill>
                  <a:srgbClr val="33CC33"/>
                </a:solidFill>
              </a:rPr>
              <a:t>Üretilen atıkların toplam ağırlığı;</a:t>
            </a:r>
          </a:p>
          <a:p>
            <a:pPr lvl="0"/>
            <a:r>
              <a:rPr lang="tr-TR" dirty="0" smtClean="0">
                <a:solidFill>
                  <a:srgbClr val="33CC33"/>
                </a:solidFill>
              </a:rPr>
              <a:t>İzleyici / katılımcı basma düşen ortalama atık ağırlığı;</a:t>
            </a:r>
          </a:p>
          <a:p>
            <a:pPr lvl="0"/>
            <a:r>
              <a:rPr lang="tr-TR" dirty="0" err="1" smtClean="0">
                <a:solidFill>
                  <a:srgbClr val="33CC33"/>
                </a:solidFill>
              </a:rPr>
              <a:t>Rehabilite</a:t>
            </a:r>
            <a:r>
              <a:rPr lang="tr-TR" dirty="0" smtClean="0">
                <a:solidFill>
                  <a:srgbClr val="33CC33"/>
                </a:solidFill>
              </a:rPr>
              <a:t> edilmesi gereken alanın yüzölçümü.</a:t>
            </a:r>
          </a:p>
          <a:p>
            <a:endParaRPr lang="tr-TR"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smtClean="0">
                <a:solidFill>
                  <a:srgbClr val="33CC33"/>
                </a:solidFill>
              </a:rPr>
              <a:t>Ekonomik görünüm</a:t>
            </a:r>
            <a:r>
              <a:rPr lang="tr-TR" dirty="0" smtClean="0"/>
              <a:t/>
            </a:r>
            <a:br>
              <a:rPr lang="tr-TR" dirty="0" smtClean="0"/>
            </a:br>
            <a:endParaRPr lang="tr-TR" dirty="0"/>
          </a:p>
        </p:txBody>
      </p:sp>
      <p:sp>
        <p:nvSpPr>
          <p:cNvPr id="3" name="2 İçerik Yer Tutucusu"/>
          <p:cNvSpPr>
            <a:spLocks noGrp="1"/>
          </p:cNvSpPr>
          <p:nvPr>
            <p:ph idx="1"/>
          </p:nvPr>
        </p:nvSpPr>
        <p:spPr/>
        <p:txBody>
          <a:bodyPr>
            <a:normAutofit fontScale="92500" lnSpcReduction="10000"/>
          </a:bodyPr>
          <a:lstStyle/>
          <a:p>
            <a:pPr>
              <a:buNone/>
            </a:pPr>
            <a:r>
              <a:rPr lang="tr-TR" dirty="0" smtClean="0"/>
              <a:t>•	</a:t>
            </a:r>
            <a:r>
              <a:rPr lang="tr-TR" dirty="0" smtClean="0">
                <a:solidFill>
                  <a:srgbClr val="86A31D"/>
                </a:solidFill>
              </a:rPr>
              <a:t>Organizasyona katılan kişi sayısı; </a:t>
            </a:r>
          </a:p>
          <a:p>
            <a:r>
              <a:rPr lang="tr-TR" dirty="0" smtClean="0">
                <a:solidFill>
                  <a:srgbClr val="86A31D"/>
                </a:solidFill>
              </a:rPr>
              <a:t>Organizasyon sırasında konaklama ve / veya yeme içmeye yapılan harcama; </a:t>
            </a:r>
          </a:p>
          <a:p>
            <a:r>
              <a:rPr lang="tr-TR" dirty="0" smtClean="0">
                <a:solidFill>
                  <a:srgbClr val="86A31D"/>
                </a:solidFill>
              </a:rPr>
              <a:t>İzleyici / katılıma basma düşen ortalama harcama; </a:t>
            </a:r>
          </a:p>
          <a:p>
            <a:r>
              <a:rPr lang="tr-TR" dirty="0" smtClean="0">
                <a:solidFill>
                  <a:srgbClr val="86A31D"/>
                </a:solidFill>
              </a:rPr>
              <a:t>Organizasyona yapılan toplam yatırım; </a:t>
            </a:r>
          </a:p>
          <a:p>
            <a:r>
              <a:rPr lang="tr-TR" dirty="0" smtClean="0">
                <a:solidFill>
                  <a:srgbClr val="86A31D"/>
                </a:solidFill>
              </a:rPr>
              <a:t>Sponsor katkısının bütçedeki payı; </a:t>
            </a:r>
          </a:p>
          <a:p>
            <a:r>
              <a:rPr lang="tr-TR" dirty="0" smtClean="0">
                <a:solidFill>
                  <a:srgbClr val="86A31D"/>
                </a:solidFill>
              </a:rPr>
              <a:t>Yerel yatırımın bütçedeki payı; </a:t>
            </a:r>
          </a:p>
          <a:p>
            <a:r>
              <a:rPr lang="tr-TR" dirty="0" smtClean="0">
                <a:solidFill>
                  <a:srgbClr val="86A31D"/>
                </a:solidFill>
              </a:rPr>
              <a:t>Yaratılan iş sayısı (gönüllüler hariç).</a:t>
            </a:r>
          </a:p>
          <a:p>
            <a:endParaRPr lang="tr-TR" dirty="0">
              <a:solidFill>
                <a:srgbClr val="86A31D"/>
              </a:solidFill>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smtClean="0">
                <a:solidFill>
                  <a:srgbClr val="33CC33"/>
                </a:solidFill>
              </a:rPr>
              <a:t>Toplumsal görünüm</a:t>
            </a:r>
            <a:br>
              <a:rPr lang="tr-TR" dirty="0" smtClean="0">
                <a:solidFill>
                  <a:srgbClr val="33CC33"/>
                </a:solidFill>
              </a:rPr>
            </a:br>
            <a:endParaRPr lang="tr-TR" dirty="0">
              <a:solidFill>
                <a:srgbClr val="33CC33"/>
              </a:solidFill>
            </a:endParaRPr>
          </a:p>
        </p:txBody>
      </p:sp>
      <p:sp>
        <p:nvSpPr>
          <p:cNvPr id="3" name="2 İçerik Yer Tutucusu"/>
          <p:cNvSpPr>
            <a:spLocks noGrp="1"/>
          </p:cNvSpPr>
          <p:nvPr>
            <p:ph idx="1"/>
          </p:nvPr>
        </p:nvSpPr>
        <p:spPr/>
        <p:txBody>
          <a:bodyPr>
            <a:normAutofit fontScale="92500" lnSpcReduction="20000"/>
          </a:bodyPr>
          <a:lstStyle/>
          <a:p>
            <a:pPr lvl="0"/>
            <a:r>
              <a:rPr lang="tr-TR" dirty="0" smtClean="0">
                <a:solidFill>
                  <a:srgbClr val="002060"/>
                </a:solidFill>
              </a:rPr>
              <a:t>Yararlanılan gönüllü yardım gün sayısı;</a:t>
            </a:r>
          </a:p>
          <a:p>
            <a:pPr lvl="0"/>
            <a:r>
              <a:rPr lang="tr-TR" dirty="0" smtClean="0">
                <a:solidFill>
                  <a:srgbClr val="002060"/>
                </a:solidFill>
              </a:rPr>
              <a:t>Katılımcı ve izleyicilerin yaş grubu;</a:t>
            </a:r>
          </a:p>
          <a:p>
            <a:pPr lvl="0"/>
            <a:r>
              <a:rPr lang="tr-TR" dirty="0" smtClean="0">
                <a:solidFill>
                  <a:srgbClr val="002060"/>
                </a:solidFill>
              </a:rPr>
              <a:t>Katılımcı ve izleyiciler içindeki Kadın /erkek oranı;</a:t>
            </a:r>
          </a:p>
          <a:p>
            <a:pPr lvl="0"/>
            <a:r>
              <a:rPr lang="tr-TR" dirty="0" smtClean="0">
                <a:solidFill>
                  <a:srgbClr val="002060"/>
                </a:solidFill>
              </a:rPr>
              <a:t>Engelli kişiler için yaratılan olanakların sayısı;</a:t>
            </a:r>
          </a:p>
          <a:p>
            <a:pPr lvl="0"/>
            <a:r>
              <a:rPr lang="tr-TR" dirty="0" smtClean="0">
                <a:solidFill>
                  <a:srgbClr val="002060"/>
                </a:solidFill>
              </a:rPr>
              <a:t>indirimi giriş bileti alan izleyicilerin oranı (yaşlı emekliler, işsizler, okul çocuklan ve öğrenciler vb);</a:t>
            </a:r>
          </a:p>
          <a:p>
            <a:pPr lvl="0"/>
            <a:r>
              <a:rPr lang="tr-TR" dirty="0" smtClean="0">
                <a:solidFill>
                  <a:srgbClr val="002060"/>
                </a:solidFill>
              </a:rPr>
              <a:t>Yerel halk tarafından organizasyona gösterilen ılgının değerlendirilmesi;</a:t>
            </a:r>
          </a:p>
          <a:p>
            <a:pPr lvl="0"/>
            <a:r>
              <a:rPr lang="tr-TR" dirty="0" smtClean="0">
                <a:solidFill>
                  <a:srgbClr val="002060"/>
                </a:solidFill>
              </a:rPr>
              <a:t>izleyicilerin organizasyona gösterdiği ilginin değerlendirilmesi.</a:t>
            </a:r>
            <a:endParaRPr lang="tr-TR" dirty="0">
              <a:solidFill>
                <a:srgbClr val="002060"/>
              </a:solidFill>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67544" y="620688"/>
            <a:ext cx="8229600" cy="1143000"/>
          </a:xfrm>
        </p:spPr>
        <p:txBody>
          <a:bodyPr>
            <a:normAutofit fontScale="90000"/>
          </a:bodyPr>
          <a:lstStyle/>
          <a:p>
            <a:r>
              <a:rPr lang="tr-TR" b="1" dirty="0" smtClean="0">
                <a:solidFill>
                  <a:srgbClr val="FFC000"/>
                </a:solidFill>
              </a:rPr>
              <a:t>Stadyumda gerçekleşen faaliyetlerde uyulması gereken kurallar</a:t>
            </a:r>
            <a:r>
              <a:rPr lang="tr-TR" dirty="0" smtClean="0">
                <a:solidFill>
                  <a:srgbClr val="FFC000"/>
                </a:solidFill>
              </a:rPr>
              <a:t/>
            </a:r>
            <a:br>
              <a:rPr lang="tr-TR" dirty="0" smtClean="0">
                <a:solidFill>
                  <a:srgbClr val="FFC000"/>
                </a:solidFill>
              </a:rPr>
            </a:br>
            <a:endParaRPr lang="tr-TR" dirty="0">
              <a:solidFill>
                <a:srgbClr val="FFC000"/>
              </a:solidFill>
            </a:endParaRPr>
          </a:p>
        </p:txBody>
      </p:sp>
      <p:sp>
        <p:nvSpPr>
          <p:cNvPr id="3" name="2 İçerik Yer Tutucusu"/>
          <p:cNvSpPr>
            <a:spLocks noGrp="1"/>
          </p:cNvSpPr>
          <p:nvPr>
            <p:ph idx="1"/>
          </p:nvPr>
        </p:nvSpPr>
        <p:spPr/>
        <p:txBody>
          <a:bodyPr>
            <a:normAutofit fontScale="77500" lnSpcReduction="20000"/>
          </a:bodyPr>
          <a:lstStyle/>
          <a:p>
            <a:pPr lvl="0"/>
            <a:r>
              <a:rPr lang="tr-TR" dirty="0" smtClean="0">
                <a:solidFill>
                  <a:srgbClr val="00B0F0"/>
                </a:solidFill>
              </a:rPr>
              <a:t>Stadyumun atık suyu kanalizasyon sistemi vasıtasıyla elimine edilmelidir ve de mümkün ise stadyum kapasitesine uygun atık su </a:t>
            </a:r>
            <a:r>
              <a:rPr lang="tr-TR" dirty="0" err="1" smtClean="0">
                <a:solidFill>
                  <a:srgbClr val="00B0F0"/>
                </a:solidFill>
              </a:rPr>
              <a:t>antma</a:t>
            </a:r>
            <a:r>
              <a:rPr lang="tr-TR" dirty="0" smtClean="0">
                <a:solidFill>
                  <a:srgbClr val="00B0F0"/>
                </a:solidFill>
              </a:rPr>
              <a:t> tesisi kurulması uygun olacaktır. Bu. suyun uygun şekilde atılması ve arıtılmasını,olanakların doğru işlevi bakımından garanti edecektir;</a:t>
            </a:r>
          </a:p>
          <a:p>
            <a:pPr lvl="0"/>
            <a:r>
              <a:rPr lang="tr-TR" dirty="0" smtClean="0">
                <a:solidFill>
                  <a:srgbClr val="00B0F0"/>
                </a:solidFill>
              </a:rPr>
              <a:t>İzleyiciler tarafından tüketilen yiyecek, içecek ve ürünlerde kullanılan paket sayısının özellikle plastik ve alüminyum olanların stadyum sınırlan içinde minimumda tutulması gerekmektedir;</a:t>
            </a:r>
          </a:p>
          <a:p>
            <a:pPr lvl="0"/>
            <a:r>
              <a:rPr lang="tr-TR" dirty="0" smtClean="0">
                <a:solidFill>
                  <a:srgbClr val="00B0F0"/>
                </a:solidFill>
              </a:rPr>
              <a:t>Aynı zamanda etrafta kişilerin kullanmasını teşvik edecek bir çok çöp kutusunun bulunması gerekmektedir.</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r>
              <a:rPr lang="tr-TR" dirty="0" smtClean="0">
                <a:solidFill>
                  <a:srgbClr val="7030A0"/>
                </a:solidFill>
              </a:rPr>
              <a:t>Kulüp çalışanları ve yöneticileri davranışlarıyla iyi örnek olma sorumluluğu taşımalıdırlar. Çevrenin korunması ve sürdürülebilir gelişmenin desteklenmesi konusundaki bireysel davranışları diğer kulüp üyeleri için motive edeci bir güç oluşturacaktır.</a:t>
            </a:r>
          </a:p>
          <a:p>
            <a:endParaRPr lang="tr-TR" dirty="0"/>
          </a:p>
        </p:txBody>
      </p:sp>
      <p:pic>
        <p:nvPicPr>
          <p:cNvPr id="35842" name="Picture 2" descr="Yeşil çevre elle çizilmiş simgelerle Trendy kalp. Bu resimde kolay manipülasyon ve özel boyama için katmanlı Stok Fotoğraf - 20603145"/>
          <p:cNvPicPr>
            <a:picLocks noChangeAspect="1" noChangeArrowheads="1"/>
          </p:cNvPicPr>
          <p:nvPr/>
        </p:nvPicPr>
        <p:blipFill>
          <a:blip r:embed="rId2" cstate="print"/>
          <a:srcRect/>
          <a:stretch>
            <a:fillRect/>
          </a:stretch>
        </p:blipFill>
        <p:spPr bwMode="auto">
          <a:xfrm>
            <a:off x="6660232" y="4066525"/>
            <a:ext cx="2483768" cy="2483768"/>
          </a:xfrm>
          <a:prstGeom prst="rect">
            <a:avLst/>
          </a:prstGeom>
          <a:noFill/>
        </p:spPr>
      </p:pic>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67544" y="620688"/>
            <a:ext cx="8229600" cy="1143000"/>
          </a:xfrm>
        </p:spPr>
        <p:txBody>
          <a:bodyPr>
            <a:normAutofit fontScale="90000"/>
          </a:bodyPr>
          <a:lstStyle/>
          <a:p>
            <a:r>
              <a:rPr lang="tr-TR" b="1" dirty="0" smtClean="0">
                <a:solidFill>
                  <a:srgbClr val="00B0F0"/>
                </a:solidFill>
              </a:rPr>
              <a:t>Stadyumda gerçekleşen faaliyetlerde uyulması gereken kurallar</a:t>
            </a:r>
            <a:r>
              <a:rPr lang="tr-TR" dirty="0" smtClean="0"/>
              <a:t/>
            </a:r>
            <a:br>
              <a:rPr lang="tr-TR" dirty="0" smtClean="0"/>
            </a:br>
            <a:endParaRPr lang="tr-TR" dirty="0"/>
          </a:p>
        </p:txBody>
      </p:sp>
      <p:sp>
        <p:nvSpPr>
          <p:cNvPr id="3" name="2 İçerik Yer Tutucusu"/>
          <p:cNvSpPr>
            <a:spLocks noGrp="1"/>
          </p:cNvSpPr>
          <p:nvPr>
            <p:ph idx="1"/>
          </p:nvPr>
        </p:nvSpPr>
        <p:spPr/>
        <p:txBody>
          <a:bodyPr>
            <a:normAutofit/>
          </a:bodyPr>
          <a:lstStyle/>
          <a:p>
            <a:pPr lvl="0"/>
            <a:r>
              <a:rPr lang="tr-TR" dirty="0" smtClean="0">
                <a:solidFill>
                  <a:srgbClr val="FFC000"/>
                </a:solidFill>
              </a:rPr>
              <a:t>Atık miktarı depozit sistemi kurularak indirilmelidir;</a:t>
            </a:r>
          </a:p>
          <a:p>
            <a:pPr lvl="0"/>
            <a:r>
              <a:rPr lang="tr-TR" dirty="0" smtClean="0">
                <a:solidFill>
                  <a:srgbClr val="FFC000"/>
                </a:solidFill>
              </a:rPr>
              <a:t>Stadyuma, boğulma ve zehirlenme tehlikesi yaratacak tehlikeli maddelerin (maytap, köpük spreyler vb) sokulmasını </a:t>
            </a:r>
            <a:r>
              <a:rPr lang="tr-TR" i="1" dirty="0" smtClean="0">
                <a:solidFill>
                  <a:srgbClr val="FFC000"/>
                </a:solidFill>
              </a:rPr>
              <a:t>engelleyici </a:t>
            </a:r>
            <a:r>
              <a:rPr lang="tr-TR" dirty="0" smtClean="0">
                <a:solidFill>
                  <a:srgbClr val="FFC000"/>
                </a:solidFill>
              </a:rPr>
              <a:t>kurallar bulunmalıdır.</a:t>
            </a:r>
          </a:p>
          <a:p>
            <a:endParaRPr lang="tr-TR"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sz="2400" dirty="0" smtClean="0">
                <a:solidFill>
                  <a:schemeClr val="bg2">
                    <a:lumMod val="50000"/>
                  </a:schemeClr>
                </a:solidFill>
              </a:rPr>
              <a:t>Çevre ve sürdürülebilir gelişim bakış açısıyla değerlendirildiğinde, binalar ve diğer yapılarda altı ana kritere uyması</a:t>
            </a:r>
            <a:br>
              <a:rPr lang="tr-TR" sz="2400" dirty="0" smtClean="0">
                <a:solidFill>
                  <a:schemeClr val="bg2">
                    <a:lumMod val="50000"/>
                  </a:schemeClr>
                </a:solidFill>
              </a:rPr>
            </a:br>
            <a:r>
              <a:rPr lang="tr-TR" sz="2400" dirty="0" smtClean="0">
                <a:solidFill>
                  <a:schemeClr val="bg2">
                    <a:lumMod val="50000"/>
                  </a:schemeClr>
                </a:solidFill>
              </a:rPr>
              <a:t>gerekmektedir:</a:t>
            </a:r>
            <a:br>
              <a:rPr lang="tr-TR" sz="2400" dirty="0" smtClean="0">
                <a:solidFill>
                  <a:schemeClr val="bg2">
                    <a:lumMod val="50000"/>
                  </a:schemeClr>
                </a:solidFill>
              </a:rPr>
            </a:br>
            <a:endParaRPr lang="tr-TR" sz="2400" dirty="0">
              <a:solidFill>
                <a:schemeClr val="bg2">
                  <a:lumMod val="50000"/>
                </a:schemeClr>
              </a:solidFill>
            </a:endParaRPr>
          </a:p>
        </p:txBody>
      </p:sp>
      <p:sp>
        <p:nvSpPr>
          <p:cNvPr id="3" name="2 İçerik Yer Tutucusu"/>
          <p:cNvSpPr>
            <a:spLocks noGrp="1"/>
          </p:cNvSpPr>
          <p:nvPr>
            <p:ph idx="1"/>
          </p:nvPr>
        </p:nvSpPr>
        <p:spPr/>
        <p:txBody>
          <a:bodyPr>
            <a:normAutofit fontScale="85000" lnSpcReduction="10000"/>
          </a:bodyPr>
          <a:lstStyle/>
          <a:p>
            <a:pPr lvl="0"/>
            <a:r>
              <a:rPr lang="tr-TR" dirty="0" smtClean="0">
                <a:solidFill>
                  <a:srgbClr val="0070C0"/>
                </a:solidFill>
              </a:rPr>
              <a:t>İnşa edildikleri alana uyumlu olmalıdır;</a:t>
            </a:r>
          </a:p>
          <a:p>
            <a:pPr lvl="0"/>
            <a:r>
              <a:rPr lang="tr-TR" dirty="0" smtClean="0">
                <a:solidFill>
                  <a:srgbClr val="0070C0"/>
                </a:solidFill>
              </a:rPr>
              <a:t>Spor olanakları bakımından yerel ihtiyaçlara sürdürülebilir cevap vermelidir;</a:t>
            </a:r>
          </a:p>
          <a:p>
            <a:pPr lvl="0"/>
            <a:r>
              <a:rPr lang="tr-TR" dirty="0" smtClean="0">
                <a:solidFill>
                  <a:srgbClr val="0070C0"/>
                </a:solidFill>
              </a:rPr>
              <a:t>Çevreyi kirletmemelidir;</a:t>
            </a:r>
          </a:p>
          <a:p>
            <a:pPr lvl="0"/>
            <a:r>
              <a:rPr lang="tr-TR" dirty="0" smtClean="0">
                <a:solidFill>
                  <a:srgbClr val="0070C0"/>
                </a:solidFill>
              </a:rPr>
              <a:t>Yerel halkın doğal ihtiyaçlarını karşılayacak kaynaklan tüketmemelidir;</a:t>
            </a:r>
          </a:p>
          <a:p>
            <a:pPr lvl="0"/>
            <a:r>
              <a:rPr lang="tr-TR" dirty="0" smtClean="0">
                <a:solidFill>
                  <a:srgbClr val="0070C0"/>
                </a:solidFill>
              </a:rPr>
              <a:t>Hem müsabakaya katılan engelli sporcular hem de engelli izleyiciler için giriş kolaylığı olmalıdır;</a:t>
            </a:r>
          </a:p>
          <a:p>
            <a:pPr lvl="0"/>
            <a:r>
              <a:rPr lang="tr-TR" dirty="0" smtClean="0">
                <a:solidFill>
                  <a:srgbClr val="0070C0"/>
                </a:solidFill>
              </a:rPr>
              <a:t>Spor temelli sosyal faaliyetler için hizmet verecek salonlar olmalıdır, ayrıca toplantı yerleri bulunmalıdır</a:t>
            </a: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sz="2400" dirty="0" smtClean="0">
                <a:solidFill>
                  <a:schemeClr val="tx2">
                    <a:lumMod val="60000"/>
                    <a:lumOff val="40000"/>
                  </a:schemeClr>
                </a:solidFill>
              </a:rPr>
              <a:t>Çevre ve sürdürülebilir gelişim bakış açısıyla değerlendirildiğinde, binalar ve diğer yapılarda altı ana kritere uyması</a:t>
            </a:r>
            <a:br>
              <a:rPr lang="tr-TR" sz="2400" dirty="0" smtClean="0">
                <a:solidFill>
                  <a:schemeClr val="tx2">
                    <a:lumMod val="60000"/>
                    <a:lumOff val="40000"/>
                  </a:schemeClr>
                </a:solidFill>
              </a:rPr>
            </a:br>
            <a:r>
              <a:rPr lang="tr-TR" sz="2400" dirty="0" smtClean="0">
                <a:solidFill>
                  <a:schemeClr val="tx2">
                    <a:lumMod val="60000"/>
                    <a:lumOff val="40000"/>
                  </a:schemeClr>
                </a:solidFill>
              </a:rPr>
              <a:t>gerekmektedir:</a:t>
            </a:r>
            <a:r>
              <a:rPr lang="tr-TR" sz="2400" dirty="0" smtClean="0"/>
              <a:t/>
            </a:r>
            <a:br>
              <a:rPr lang="tr-TR" sz="2400" dirty="0" smtClean="0"/>
            </a:br>
            <a:endParaRPr lang="tr-TR" sz="2400" dirty="0"/>
          </a:p>
        </p:txBody>
      </p:sp>
      <p:sp>
        <p:nvSpPr>
          <p:cNvPr id="3" name="2 İçerik Yer Tutucusu"/>
          <p:cNvSpPr>
            <a:spLocks noGrp="1"/>
          </p:cNvSpPr>
          <p:nvPr>
            <p:ph idx="1"/>
          </p:nvPr>
        </p:nvSpPr>
        <p:spPr/>
        <p:txBody>
          <a:bodyPr>
            <a:normAutofit lnSpcReduction="10000"/>
          </a:bodyPr>
          <a:lstStyle/>
          <a:p>
            <a:r>
              <a:rPr lang="tr-TR" dirty="0" smtClean="0">
                <a:solidFill>
                  <a:srgbClr val="FFC000"/>
                </a:solidFill>
              </a:rPr>
              <a:t>Söz konusu yapıların aynı zamanda sağlamlık ve yangına dayanıklılık gibi güvenlik standartlarına uyması gerekmektedir. </a:t>
            </a:r>
          </a:p>
          <a:p>
            <a:r>
              <a:rPr lang="tr-TR" dirty="0" smtClean="0">
                <a:solidFill>
                  <a:srgbClr val="FFC000"/>
                </a:solidFill>
              </a:rPr>
              <a:t>İnşa edildikleri alana uyumlu olması estetik görünümden çok manzara ve mimari görünümle ilgilidir. </a:t>
            </a:r>
          </a:p>
          <a:p>
            <a:r>
              <a:rPr lang="tr-TR" dirty="0" smtClean="0">
                <a:solidFill>
                  <a:srgbClr val="FFC000"/>
                </a:solidFill>
              </a:rPr>
              <a:t>Toplu taşım arabalar için park alanları, yardımcı alanlar gibi bölgesel planlama faktörlerini de içermektedir.</a:t>
            </a:r>
          </a:p>
          <a:p>
            <a:endParaRPr lang="tr-TR"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sz="2700" dirty="0" smtClean="0">
                <a:solidFill>
                  <a:srgbClr val="FFC000"/>
                </a:solidFill>
              </a:rPr>
              <a:t>Çevre ve sürdürülebilir gelişim bakış açısıyla değerlendirildiğinde, binalar ve diğer yapılarda altı ana kritere uyması</a:t>
            </a:r>
            <a:br>
              <a:rPr lang="tr-TR" sz="2700" dirty="0" smtClean="0">
                <a:solidFill>
                  <a:srgbClr val="FFC000"/>
                </a:solidFill>
              </a:rPr>
            </a:br>
            <a:r>
              <a:rPr lang="tr-TR" sz="2700" dirty="0" smtClean="0">
                <a:solidFill>
                  <a:srgbClr val="FFC000"/>
                </a:solidFill>
              </a:rPr>
              <a:t>gerekmektedir:</a:t>
            </a:r>
            <a:r>
              <a:rPr lang="tr-TR" dirty="0" smtClean="0">
                <a:solidFill>
                  <a:srgbClr val="FFC000"/>
                </a:solidFill>
              </a:rPr>
              <a:t/>
            </a:r>
            <a:br>
              <a:rPr lang="tr-TR" dirty="0" smtClean="0">
                <a:solidFill>
                  <a:srgbClr val="FFC000"/>
                </a:solidFill>
              </a:rPr>
            </a:br>
            <a:endParaRPr lang="tr-TR" dirty="0">
              <a:solidFill>
                <a:srgbClr val="FFC000"/>
              </a:solidFill>
            </a:endParaRPr>
          </a:p>
        </p:txBody>
      </p:sp>
      <p:sp>
        <p:nvSpPr>
          <p:cNvPr id="3" name="2 İçerik Yer Tutucusu"/>
          <p:cNvSpPr>
            <a:spLocks noGrp="1"/>
          </p:cNvSpPr>
          <p:nvPr>
            <p:ph idx="1"/>
          </p:nvPr>
        </p:nvSpPr>
        <p:spPr/>
        <p:txBody>
          <a:bodyPr>
            <a:normAutofit fontScale="77500" lnSpcReduction="20000"/>
          </a:bodyPr>
          <a:lstStyle/>
          <a:p>
            <a:r>
              <a:rPr lang="tr-TR" dirty="0" smtClean="0">
                <a:solidFill>
                  <a:schemeClr val="bg1">
                    <a:lumMod val="50000"/>
                  </a:schemeClr>
                </a:solidFill>
              </a:rPr>
              <a:t>Yerel ihtiyaçlara sürdürülebilir cevabın spor </a:t>
            </a:r>
            <a:r>
              <a:rPr lang="tr-TR" dirty="0" err="1" smtClean="0">
                <a:solidFill>
                  <a:schemeClr val="bg1">
                    <a:lumMod val="50000"/>
                  </a:schemeClr>
                </a:solidFill>
              </a:rPr>
              <a:t>bınalan</a:t>
            </a:r>
            <a:r>
              <a:rPr lang="tr-TR" dirty="0" smtClean="0">
                <a:solidFill>
                  <a:schemeClr val="bg1">
                    <a:lumMod val="50000"/>
                  </a:schemeClr>
                </a:solidFill>
              </a:rPr>
              <a:t> bakımından farklı Binanın tasarımı, yapı malzemeleri ve bakımı uzun ömürlü kullanım sunmalıdır;</a:t>
            </a:r>
          </a:p>
          <a:p>
            <a:pPr lvl="0"/>
            <a:r>
              <a:rPr lang="tr-TR" dirty="0" smtClean="0">
                <a:solidFill>
                  <a:schemeClr val="bg1">
                    <a:lumMod val="50000"/>
                  </a:schemeClr>
                </a:solidFill>
              </a:rPr>
              <a:t>Özel bir amaç için inşa edilmiş prestijli ancak uzun vadeli kullanım potansiyeli düşük ve bakımı finansal açıdan yerel mercilere yük olacak "Fildişi" binaların yapımından kesinlikle kaçınmak gerekir.</a:t>
            </a:r>
            <a:r>
              <a:rPr lang="tr-TR" baseline="30000" dirty="0" smtClean="0">
                <a:solidFill>
                  <a:schemeClr val="bg1">
                    <a:lumMod val="50000"/>
                  </a:schemeClr>
                </a:solidFill>
              </a:rPr>
              <a:t>.</a:t>
            </a:r>
            <a:endParaRPr lang="tr-TR" dirty="0" smtClean="0">
              <a:solidFill>
                <a:schemeClr val="bg1">
                  <a:lumMod val="50000"/>
                </a:schemeClr>
              </a:solidFill>
            </a:endParaRPr>
          </a:p>
          <a:p>
            <a:pPr lvl="0"/>
            <a:r>
              <a:rPr lang="tr-TR" dirty="0" smtClean="0">
                <a:solidFill>
                  <a:schemeClr val="bg1">
                    <a:lumMod val="50000"/>
                  </a:schemeClr>
                </a:solidFill>
              </a:rPr>
              <a:t>Tam tersine, yapının çeşitli kullanım özelliklerinin bulunması gerekmektedir (farklı spor alanlarına ev sahipliği yapabilme, sosyal aktivitelere tesis olma kapasitesi gibi) ya da izleyiciler için modüler katlar ve terasların bulunması.</a:t>
            </a:r>
          </a:p>
          <a:p>
            <a:pPr lvl="0"/>
            <a:r>
              <a:rPr lang="tr-TR" dirty="0" smtClean="0">
                <a:solidFill>
                  <a:schemeClr val="bg1">
                    <a:lumMod val="50000"/>
                  </a:schemeClr>
                </a:solidFill>
              </a:rPr>
              <a:t>Sık olmayan kullanımlar için sökülebilir kurulumlar tercih edilmelidir</a:t>
            </a:r>
          </a:p>
          <a:p>
            <a:endParaRPr lang="tr-TR" dirty="0">
              <a:solidFill>
                <a:schemeClr val="bg1">
                  <a:lumMod val="50000"/>
                </a:schemeClr>
              </a:solidFill>
            </a:endParaRP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395536" y="404664"/>
            <a:ext cx="8229600" cy="1143000"/>
          </a:xfrm>
        </p:spPr>
        <p:txBody>
          <a:bodyPr>
            <a:normAutofit fontScale="90000"/>
          </a:bodyPr>
          <a:lstStyle/>
          <a:p>
            <a:r>
              <a:rPr lang="tr-TR" sz="3600" dirty="0" smtClean="0">
                <a:solidFill>
                  <a:srgbClr val="FF0000"/>
                </a:solidFill>
              </a:rPr>
              <a:t>Çevreye saygı, farklı kural ve aktivitelerin yerine getirilmesi anlamına gelmektedir;</a:t>
            </a:r>
            <a:r>
              <a:rPr lang="tr-TR" dirty="0" smtClean="0">
                <a:solidFill>
                  <a:srgbClr val="FF0000"/>
                </a:solidFill>
              </a:rPr>
              <a:t/>
            </a:r>
            <a:br>
              <a:rPr lang="tr-TR" dirty="0" smtClean="0">
                <a:solidFill>
                  <a:srgbClr val="FF0000"/>
                </a:solidFill>
              </a:rPr>
            </a:br>
            <a:endParaRPr lang="tr-TR" dirty="0">
              <a:solidFill>
                <a:srgbClr val="FF0000"/>
              </a:solidFill>
            </a:endParaRPr>
          </a:p>
        </p:txBody>
      </p:sp>
      <p:sp>
        <p:nvSpPr>
          <p:cNvPr id="3" name="2 İçerik Yer Tutucusu"/>
          <p:cNvSpPr>
            <a:spLocks noGrp="1"/>
          </p:cNvSpPr>
          <p:nvPr>
            <p:ph idx="1"/>
          </p:nvPr>
        </p:nvSpPr>
        <p:spPr/>
        <p:txBody>
          <a:bodyPr>
            <a:normAutofit fontScale="70000" lnSpcReduction="20000"/>
          </a:bodyPr>
          <a:lstStyle/>
          <a:p>
            <a:r>
              <a:rPr lang="tr-TR" dirty="0" smtClean="0">
                <a:solidFill>
                  <a:srgbClr val="FF00FF"/>
                </a:solidFill>
              </a:rPr>
              <a:t>Çevresel etki çalışmadan her yeni inşaattan veya büyük yeniden yapılanma projesinden önce yapılmalıdır;</a:t>
            </a:r>
          </a:p>
          <a:p>
            <a:pPr lvl="0"/>
            <a:r>
              <a:rPr lang="tr-TR" dirty="0" smtClean="0">
                <a:solidFill>
                  <a:srgbClr val="FF00FF"/>
                </a:solidFill>
              </a:rPr>
              <a:t>Teknik süreçte kullanılan materyallerin global çevreye etkilerini araştırmak için kullanım süresi analizlerinin yapılması gerekmektedir;</a:t>
            </a:r>
          </a:p>
          <a:p>
            <a:pPr lvl="0"/>
            <a:r>
              <a:rPr lang="tr-TR" dirty="0" smtClean="0">
                <a:solidFill>
                  <a:srgbClr val="FF00FF"/>
                </a:solidFill>
              </a:rPr>
              <a:t>Mümkün olduğunca, var olan kurulum yeniden yapılandırmanın ardından, değişen ihtiyaçlara ve çevreyi koruma gerekliliklerine uygun olarak tekrar kullanılmalıdır.</a:t>
            </a:r>
          </a:p>
          <a:p>
            <a:r>
              <a:rPr lang="tr-TR" dirty="0" smtClean="0">
                <a:solidFill>
                  <a:srgbClr val="FF00FF"/>
                </a:solidFill>
              </a:rPr>
              <a:t>Yenilenebilir enerjinin kullanımı (jeotermal, güneş ve rüzgar gücü) yapının geniş </a:t>
            </a:r>
            <a:r>
              <a:rPr lang="tr-TR" dirty="0" err="1" smtClean="0">
                <a:solidFill>
                  <a:srgbClr val="FF00FF"/>
                </a:solidFill>
              </a:rPr>
              <a:t>alanlanların</a:t>
            </a:r>
            <a:r>
              <a:rPr lang="tr-TR" dirty="0" smtClean="0">
                <a:solidFill>
                  <a:srgbClr val="FF00FF"/>
                </a:solidFill>
              </a:rPr>
              <a:t> uygun donanımın (güneş enerjisi panelleri ve rüzgar türbini) kurulumuna müsait olmasından dolayı en üst düzeyde artırmalıdır.</a:t>
            </a:r>
          </a:p>
          <a:p>
            <a:pPr lvl="0"/>
            <a:r>
              <a:rPr lang="tr-TR" dirty="0" smtClean="0">
                <a:solidFill>
                  <a:srgbClr val="FF00FF"/>
                </a:solidFill>
              </a:rPr>
              <a:t>Kurulumu yapılan sıhhi tesisat (tuvaletler, çöp kutulan) sayısının dağılımı yapıyı kullanan kişi sayısını karşılamalıdır.</a:t>
            </a:r>
          </a:p>
          <a:p>
            <a:pPr lvl="0"/>
            <a:r>
              <a:rPr lang="tr-TR" dirty="0" smtClean="0">
                <a:solidFill>
                  <a:srgbClr val="FF00FF"/>
                </a:solidFill>
              </a:rPr>
              <a:t>Atıkların geri dönüşümü konusuna özel itina gösterilmelidir.</a:t>
            </a: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sz="3600" dirty="0" smtClean="0">
                <a:solidFill>
                  <a:srgbClr val="7030A0"/>
                </a:solidFill>
              </a:rPr>
              <a:t>Çevreye saygı, farklı kural ve aktivitelerin yerine getirilmesi anlamına gelmektedir</a:t>
            </a:r>
            <a:r>
              <a:rPr lang="tr-TR" dirty="0" smtClean="0"/>
              <a:t>;</a:t>
            </a:r>
            <a:endParaRPr lang="tr-TR" dirty="0"/>
          </a:p>
        </p:txBody>
      </p:sp>
      <p:sp>
        <p:nvSpPr>
          <p:cNvPr id="3" name="2 İçerik Yer Tutucusu"/>
          <p:cNvSpPr>
            <a:spLocks noGrp="1"/>
          </p:cNvSpPr>
          <p:nvPr>
            <p:ph idx="1"/>
          </p:nvPr>
        </p:nvSpPr>
        <p:spPr/>
        <p:txBody>
          <a:bodyPr>
            <a:normAutofit fontScale="70000" lnSpcReduction="20000"/>
          </a:bodyPr>
          <a:lstStyle/>
          <a:p>
            <a:r>
              <a:rPr lang="tr-TR" dirty="0" smtClean="0">
                <a:solidFill>
                  <a:srgbClr val="00B0F0"/>
                </a:solidFill>
              </a:rPr>
              <a:t>Atık su eliminasyonu, atık yönetimi, duman temizleme sistemleri, elektrik akımı. ısıtma, soğutma ve havalandırma sitemleri, yapının minimal düzeyde kirliliğe sebep olması ve enerji tüketmesi açısından düzenli olarak kontrol edilmeli ve bakımları yapılmalıdır;</a:t>
            </a:r>
          </a:p>
          <a:p>
            <a:r>
              <a:rPr lang="tr-TR" dirty="0" smtClean="0">
                <a:solidFill>
                  <a:srgbClr val="00B0F0"/>
                </a:solidFill>
              </a:rPr>
              <a:t>Tüm bu kurulumlar modern teknolojiye uygun olmalıdır.</a:t>
            </a:r>
          </a:p>
          <a:p>
            <a:r>
              <a:rPr lang="tr-TR" dirty="0" smtClean="0">
                <a:solidFill>
                  <a:srgbClr val="00B0F0"/>
                </a:solidFill>
              </a:rPr>
              <a:t>Yapıda çalışan elemanlara enerji tasarrufu ve çevre dostu olma programlarıyla eğitim verilmelidir.</a:t>
            </a:r>
          </a:p>
          <a:p>
            <a:r>
              <a:rPr lang="tr-TR" dirty="0" smtClean="0">
                <a:solidFill>
                  <a:srgbClr val="00B0F0"/>
                </a:solidFill>
              </a:rPr>
              <a:t>Kimyasal zehirleyici ve tehlikeli maddelerin kullanılması yasaklanmalıdır. Kullanılması gerektiği durumlarda kanuni kurallar çerçevesinde çok itinalı bir şekilde yapılmalıdır. Aynı zamanda bu</a:t>
            </a:r>
          </a:p>
          <a:p>
            <a:r>
              <a:rPr lang="tr-TR" dirty="0" smtClean="0">
                <a:solidFill>
                  <a:srgbClr val="00B0F0"/>
                </a:solidFill>
              </a:rPr>
              <a:t>Maddelerin depolanması ve saklanması hususuna da Özel dikkat gösterilmelidir.</a:t>
            </a:r>
          </a:p>
          <a:p>
            <a:endParaRPr lang="tr-TR" dirty="0" smtClean="0"/>
          </a:p>
          <a:p>
            <a:endParaRPr lang="tr-TR" dirty="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solidFill>
                  <a:srgbClr val="00B050"/>
                </a:solidFill>
              </a:rPr>
              <a:t>Ekipman üreticileri</a:t>
            </a:r>
            <a:endParaRPr lang="tr-TR" dirty="0">
              <a:solidFill>
                <a:srgbClr val="00B050"/>
              </a:solidFill>
            </a:endParaRPr>
          </a:p>
        </p:txBody>
      </p:sp>
      <p:sp>
        <p:nvSpPr>
          <p:cNvPr id="3" name="2 İçerik Yer Tutucusu"/>
          <p:cNvSpPr>
            <a:spLocks noGrp="1"/>
          </p:cNvSpPr>
          <p:nvPr>
            <p:ph idx="1"/>
          </p:nvPr>
        </p:nvSpPr>
        <p:spPr/>
        <p:txBody>
          <a:bodyPr>
            <a:normAutofit fontScale="92500" lnSpcReduction="10000"/>
          </a:bodyPr>
          <a:lstStyle/>
          <a:p>
            <a:r>
              <a:rPr lang="tr-TR" dirty="0" smtClean="0">
                <a:solidFill>
                  <a:srgbClr val="FFC000"/>
                </a:solidFill>
              </a:rPr>
              <a:t>Spor ekipmanları yöneticileri, sürdürülebilir gelişim sürecine çevreyi kirletmeyen ve az kaynak tüketen üretim</a:t>
            </a:r>
          </a:p>
          <a:p>
            <a:r>
              <a:rPr lang="tr-TR" dirty="0" smtClean="0">
                <a:solidFill>
                  <a:srgbClr val="FFC000"/>
                </a:solidFill>
              </a:rPr>
              <a:t>teknikleri kullanarak ve sürdürülebilir gelişim kriterlerine uygun dönüştürülebilir ürünler sunarak katılabilirler Sürdürülebilir gelişime katkı, aynı zamanda üreticiler içinde her geçen gün tüketicilerin daha da duyarlı olduğu bu hususta marka imajının gelişmesine katkı sağlayacağından büyük önem teşkil etmektedir.</a:t>
            </a:r>
          </a:p>
          <a:p>
            <a:endParaRPr lang="tr-TR" dirty="0">
              <a:solidFill>
                <a:srgbClr val="FFC000"/>
              </a:solidFill>
            </a:endParaRP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b="1" dirty="0" smtClean="0">
                <a:solidFill>
                  <a:srgbClr val="7030A0"/>
                </a:solidFill>
              </a:rPr>
              <a:t>Medya</a:t>
            </a:r>
            <a:r>
              <a:rPr lang="tr-TR" dirty="0" smtClean="0">
                <a:solidFill>
                  <a:srgbClr val="7030A0"/>
                </a:solidFill>
              </a:rPr>
              <a:t/>
            </a:r>
            <a:br>
              <a:rPr lang="tr-TR" dirty="0" smtClean="0">
                <a:solidFill>
                  <a:srgbClr val="7030A0"/>
                </a:solidFill>
              </a:rPr>
            </a:br>
            <a:endParaRPr lang="tr-TR" dirty="0">
              <a:solidFill>
                <a:srgbClr val="7030A0"/>
              </a:solidFill>
            </a:endParaRPr>
          </a:p>
        </p:txBody>
      </p:sp>
      <p:sp>
        <p:nvSpPr>
          <p:cNvPr id="3" name="2 İçerik Yer Tutucusu"/>
          <p:cNvSpPr>
            <a:spLocks noGrp="1"/>
          </p:cNvSpPr>
          <p:nvPr>
            <p:ph idx="1"/>
          </p:nvPr>
        </p:nvSpPr>
        <p:spPr/>
        <p:txBody>
          <a:bodyPr>
            <a:normAutofit fontScale="92500" lnSpcReduction="10000"/>
          </a:bodyPr>
          <a:lstStyle/>
          <a:p>
            <a:r>
              <a:rPr lang="tr-TR" dirty="0" smtClean="0">
                <a:solidFill>
                  <a:srgbClr val="86A31D"/>
                </a:solidFill>
              </a:rPr>
              <a:t>Medyanın spor imajı üzerinde büyük etkisi bulunmaktadır, bu yüzden medyanın toplumu eğitme ve davranışların! etkileme görevi bulunmaktadır. Bu şekilde medya yayınladığı spor faaliyetlerindeki, stadyumlardaki saldırı olaylarını etkileyebilir, spor faaliyetlerinde çevreye karşı duyarlı olmak  vurgulanabilir ve toplumun bu hususta </a:t>
            </a:r>
            <a:r>
              <a:rPr lang="tr-TR" dirty="0" err="1" smtClean="0">
                <a:solidFill>
                  <a:srgbClr val="86A31D"/>
                </a:solidFill>
              </a:rPr>
              <a:t>farkındalık</a:t>
            </a:r>
            <a:r>
              <a:rPr lang="tr-TR" dirty="0" smtClean="0">
                <a:solidFill>
                  <a:srgbClr val="86A31D"/>
                </a:solidFill>
              </a:rPr>
              <a:t> yaratması sağlanabilir. Bu aynı zamanda sporun olumlu imaj ve görünümünü desteklediğinden seyirci çekme kolaylaşacaktır</a:t>
            </a:r>
            <a:r>
              <a:rPr lang="tr-TR" dirty="0" smtClean="0"/>
              <a:t>.</a:t>
            </a: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solidFill>
                  <a:srgbClr val="86A31D"/>
                </a:solidFill>
              </a:rPr>
              <a:t>Medya</a:t>
            </a:r>
            <a:endParaRPr lang="tr-TR" dirty="0">
              <a:solidFill>
                <a:srgbClr val="86A31D"/>
              </a:solidFill>
            </a:endParaRPr>
          </a:p>
        </p:txBody>
      </p:sp>
      <p:sp>
        <p:nvSpPr>
          <p:cNvPr id="3" name="2 İçerik Yer Tutucusu"/>
          <p:cNvSpPr>
            <a:spLocks noGrp="1"/>
          </p:cNvSpPr>
          <p:nvPr>
            <p:ph idx="1"/>
          </p:nvPr>
        </p:nvSpPr>
        <p:spPr/>
        <p:txBody>
          <a:bodyPr>
            <a:normAutofit fontScale="92500" lnSpcReduction="20000"/>
          </a:bodyPr>
          <a:lstStyle/>
          <a:p>
            <a:r>
              <a:rPr lang="tr-TR" dirty="0" smtClean="0">
                <a:solidFill>
                  <a:srgbClr val="33CC33"/>
                </a:solidFill>
              </a:rPr>
              <a:t>Basın (teknisyenler, muhabirler, basın çalışanları) da spor aktivitelerine katılımları sırasında çevre korumaya yönelik kurallara uymalıdır Spor faaliyetinin ardından doğal ortama kurulumu yapılan gerekli ekipmanın (kameralar, mikrofonlar, kablolar vb) kullanılmasının ardından alan eski haline getirilmelidir Özelikle de nazik ekosisteme ciddi şekilde zarar veren ağır vasıtaların (yayın karavanları, ekipmanları taşıyan makineler) kullanımında itina göstermek gerekmektedir.</a:t>
            </a:r>
          </a:p>
          <a:p>
            <a:endParaRPr lang="tr-TR" dirty="0" smtClean="0"/>
          </a:p>
          <a:p>
            <a:endParaRPr lang="tr-TR" dirty="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b="1" dirty="0" smtClean="0">
                <a:solidFill>
                  <a:srgbClr val="00B0F0"/>
                </a:solidFill>
              </a:rPr>
              <a:t>Gelişmekte olan ülkelerde kabul edilmiş kriterler</a:t>
            </a:r>
            <a:endParaRPr lang="tr-TR" dirty="0">
              <a:solidFill>
                <a:srgbClr val="00B0F0"/>
              </a:solidFill>
            </a:endParaRPr>
          </a:p>
        </p:txBody>
      </p:sp>
      <p:sp>
        <p:nvSpPr>
          <p:cNvPr id="3" name="2 İçerik Yer Tutucusu"/>
          <p:cNvSpPr>
            <a:spLocks noGrp="1"/>
          </p:cNvSpPr>
          <p:nvPr>
            <p:ph idx="1"/>
          </p:nvPr>
        </p:nvSpPr>
        <p:spPr/>
        <p:txBody>
          <a:bodyPr>
            <a:normAutofit fontScale="85000" lnSpcReduction="10000"/>
          </a:bodyPr>
          <a:lstStyle/>
          <a:p>
            <a:pPr>
              <a:buNone/>
            </a:pPr>
            <a:r>
              <a:rPr lang="tr-TR" dirty="0" smtClean="0">
                <a:solidFill>
                  <a:srgbClr val="FF0000"/>
                </a:solidFill>
              </a:rPr>
              <a:t>Gelişmekte olan ülkelerde kaynaklara ulaşım (su. yiyecek, bereketli toprak vb) ve sağlık konulan (</a:t>
            </a:r>
            <a:r>
              <a:rPr lang="tr-TR" dirty="0" err="1" smtClean="0">
                <a:solidFill>
                  <a:srgbClr val="FF0000"/>
                </a:solidFill>
              </a:rPr>
              <a:t>paraziter</a:t>
            </a:r>
            <a:r>
              <a:rPr lang="tr-TR" dirty="0" smtClean="0">
                <a:solidFill>
                  <a:srgbClr val="FF0000"/>
                </a:solidFill>
              </a:rPr>
              <a:t> hastalıktan, bebek ölümleri, yiyecek ve suyun kalitesi vb) diğer ülkelere oranla daha problemlidir. Doğayı korumak için ;alınacak her önlem anlamlıdır.</a:t>
            </a:r>
          </a:p>
          <a:p>
            <a:r>
              <a:rPr lang="tr-TR" dirty="0" smtClean="0">
                <a:solidFill>
                  <a:srgbClr val="FF0000"/>
                </a:solidFill>
              </a:rPr>
              <a:t>Bunun yanında, tropikal ve ekvatoral ülkelerde, yiyecek güvenliği çevresel koşullara başka yerlerden çok daha bağlıdır Bu noktadan hareketle, bu ülkelerde çevreye verilecek zararın sonuçlan derhal toplum sağlığının bozulması olarak görülecektir.</a:t>
            </a:r>
          </a:p>
          <a:p>
            <a:pPr>
              <a:buNone/>
            </a:pPr>
            <a:endParaRPr lang="tr-TR" dirty="0">
              <a:solidFill>
                <a:srgbClr val="FF0000"/>
              </a:solidFill>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lnSpcReduction="10000"/>
          </a:bodyPr>
          <a:lstStyle/>
          <a:p>
            <a:pPr>
              <a:buNone/>
            </a:pPr>
            <a:r>
              <a:rPr lang="tr-TR" dirty="0" smtClean="0"/>
              <a:t>• </a:t>
            </a:r>
            <a:r>
              <a:rPr lang="tr-TR" dirty="0" smtClean="0">
                <a:solidFill>
                  <a:srgbClr val="00B050"/>
                </a:solidFill>
              </a:rPr>
              <a:t>Kulüp üyelerinin çevreyi koruma ve sürdürülebilir gelişmeyi destekleme düşüncelerini garanti etmek.</a:t>
            </a:r>
          </a:p>
          <a:p>
            <a:pPr>
              <a:buNone/>
            </a:pPr>
            <a:r>
              <a:rPr lang="tr-TR" dirty="0" smtClean="0">
                <a:solidFill>
                  <a:srgbClr val="00B050"/>
                </a:solidFill>
              </a:rPr>
              <a:t>• Kulübün uyması gereken çevre ve sürdürülebilir gelişim ile ilgili kurallara çok sıkı bir biçimde uymak.</a:t>
            </a:r>
          </a:p>
          <a:p>
            <a:r>
              <a:rPr lang="tr-TR" dirty="0" smtClean="0">
                <a:solidFill>
                  <a:srgbClr val="00B050"/>
                </a:solidFill>
              </a:rPr>
              <a:t>Kulüp yönetim organları ile sosyal gruplar arasındaki dengenin korunmasına yardımcı olmak.</a:t>
            </a:r>
          </a:p>
          <a:p>
            <a:endParaRPr lang="tr-TR" dirty="0"/>
          </a:p>
        </p:txBody>
      </p:sp>
      <p:pic>
        <p:nvPicPr>
          <p:cNvPr id="34818" name="Picture 2" descr="Çevre eliyle eko otomobil yeşil simgeleri çizilmiş. Bu resimde kolay manipülasyon ve özel boyama için katmanlı Stok Fotoğraf - 20607950"/>
          <p:cNvPicPr>
            <a:picLocks noChangeAspect="1" noChangeArrowheads="1"/>
          </p:cNvPicPr>
          <p:nvPr/>
        </p:nvPicPr>
        <p:blipFill>
          <a:blip r:embed="rId2" cstate="print"/>
          <a:srcRect/>
          <a:stretch>
            <a:fillRect/>
          </a:stretch>
        </p:blipFill>
        <p:spPr bwMode="auto">
          <a:xfrm>
            <a:off x="5796136" y="5275312"/>
            <a:ext cx="2618418" cy="1582688"/>
          </a:xfrm>
          <a:prstGeom prst="rect">
            <a:avLst/>
          </a:prstGeom>
          <a:noFill/>
        </p:spPr>
      </p:pic>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b="1" dirty="0" smtClean="0">
                <a:solidFill>
                  <a:srgbClr val="FF0000"/>
                </a:solidFill>
              </a:rPr>
              <a:t>Gelişmekte olan ülkelerde kabul edilmiş kriterler</a:t>
            </a:r>
            <a:endParaRPr lang="tr-TR" dirty="0">
              <a:solidFill>
                <a:srgbClr val="FF0000"/>
              </a:solidFill>
            </a:endParaRPr>
          </a:p>
        </p:txBody>
      </p:sp>
      <p:sp>
        <p:nvSpPr>
          <p:cNvPr id="3" name="2 İçerik Yer Tutucusu"/>
          <p:cNvSpPr>
            <a:spLocks noGrp="1"/>
          </p:cNvSpPr>
          <p:nvPr>
            <p:ph idx="1"/>
          </p:nvPr>
        </p:nvSpPr>
        <p:spPr/>
        <p:txBody>
          <a:bodyPr>
            <a:normAutofit fontScale="85000" lnSpcReduction="10000"/>
          </a:bodyPr>
          <a:lstStyle/>
          <a:p>
            <a:endParaRPr lang="tr-TR" dirty="0" smtClean="0"/>
          </a:p>
          <a:p>
            <a:r>
              <a:rPr lang="tr-TR" dirty="0" smtClean="0">
                <a:solidFill>
                  <a:srgbClr val="7030A0"/>
                </a:solidFill>
              </a:rPr>
              <a:t>Spor dünyası bu konuda çok önemli bir rol oynayabilir Birçok yoksul cemiyette (uzak kasabalar, yoksul mahalleler, yerli halk) kulüpler / takımlar insanları eyleme taşıyan tek sosyal yapı konumundadır. Örneğin kulüpler / takımlar, sağlık konularında etkili eğitim vermek için gerekli olan inandırıcılığa sahiptirler. Bunun yanında toplum sağlığında gelişme sporcuların kendi menfaatleri (daha yüksek fiziksel güç, motivasyon, devamsızlıkta düşme vb) açısından da önem teşkil etmektedir. </a:t>
            </a:r>
          </a:p>
          <a:p>
            <a:endParaRPr lang="tr-TR" dirty="0" smtClean="0"/>
          </a:p>
          <a:p>
            <a:endParaRPr lang="tr-TR" dirty="0"/>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b="1" dirty="0" smtClean="0">
                <a:solidFill>
                  <a:srgbClr val="7030A0"/>
                </a:solidFill>
              </a:rPr>
              <a:t>Gelişmekte olan ülkelerde kabul edilmiş kriterler</a:t>
            </a:r>
            <a:endParaRPr lang="tr-TR" dirty="0">
              <a:solidFill>
                <a:srgbClr val="7030A0"/>
              </a:solidFill>
            </a:endParaRPr>
          </a:p>
        </p:txBody>
      </p:sp>
      <p:sp>
        <p:nvSpPr>
          <p:cNvPr id="3" name="2 İçerik Yer Tutucusu"/>
          <p:cNvSpPr>
            <a:spLocks noGrp="1"/>
          </p:cNvSpPr>
          <p:nvPr>
            <p:ph idx="1"/>
          </p:nvPr>
        </p:nvSpPr>
        <p:spPr/>
        <p:txBody>
          <a:bodyPr>
            <a:normAutofit fontScale="85000" lnSpcReduction="20000"/>
          </a:bodyPr>
          <a:lstStyle/>
          <a:p>
            <a:r>
              <a:rPr lang="tr-TR" dirty="0" smtClean="0">
                <a:solidFill>
                  <a:srgbClr val="C00000"/>
                </a:solidFill>
              </a:rPr>
              <a:t>Sağlık çevrenin korunması ve sosyal alanlarda faaliyet gösteren resmi ve sivil örgütlerin, cemiyetin ve bireylerin güvenini kazanma ve yerel kişilerle iletişim kurmalarını sağlayacak spor organizasyonlarıyla ortak çalışmaları kendi yararlarınadır.</a:t>
            </a:r>
          </a:p>
          <a:p>
            <a:pPr>
              <a:buNone/>
            </a:pPr>
            <a:endParaRPr lang="tr-TR" dirty="0" smtClean="0">
              <a:solidFill>
                <a:srgbClr val="C00000"/>
              </a:solidFill>
            </a:endParaRPr>
          </a:p>
          <a:p>
            <a:r>
              <a:rPr lang="tr-TR" dirty="0" smtClean="0">
                <a:solidFill>
                  <a:srgbClr val="C00000"/>
                </a:solidFill>
              </a:rPr>
              <a:t>Gelişmekte olan ülkelerdeki stadyumlar ve spor tesisleri konusuna Özen göstermek gerekmektedir. Bir çok durumda yerel bina yapma teknikleri bu ülkeler için kaldırılabilecek ekonomik yükle ancak aynı zamanda pahalı teknikler ve sofistike şekillerde inşa edilenlerle aynı seviyede çevreye saygılı yapılar inşa edilebilir.</a:t>
            </a:r>
          </a:p>
          <a:p>
            <a:endParaRPr lang="tr-TR" dirty="0"/>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b="1" dirty="0" smtClean="0">
                <a:solidFill>
                  <a:srgbClr val="0066FF"/>
                </a:solidFill>
              </a:rPr>
              <a:t>Yerel koşullara bağlı öncelikler</a:t>
            </a:r>
            <a:r>
              <a:rPr lang="tr-TR" dirty="0" smtClean="0">
                <a:solidFill>
                  <a:srgbClr val="0066FF"/>
                </a:solidFill>
              </a:rPr>
              <a:t/>
            </a:r>
            <a:br>
              <a:rPr lang="tr-TR" dirty="0" smtClean="0">
                <a:solidFill>
                  <a:srgbClr val="0066FF"/>
                </a:solidFill>
              </a:rPr>
            </a:br>
            <a:endParaRPr lang="tr-TR" dirty="0">
              <a:solidFill>
                <a:srgbClr val="0066FF"/>
              </a:solidFill>
            </a:endParaRPr>
          </a:p>
        </p:txBody>
      </p:sp>
      <p:sp>
        <p:nvSpPr>
          <p:cNvPr id="3" name="2 İçerik Yer Tutucusu"/>
          <p:cNvSpPr>
            <a:spLocks noGrp="1"/>
          </p:cNvSpPr>
          <p:nvPr>
            <p:ph idx="1"/>
          </p:nvPr>
        </p:nvSpPr>
        <p:spPr/>
        <p:txBody>
          <a:bodyPr>
            <a:normAutofit fontScale="85000" lnSpcReduction="20000"/>
          </a:bodyPr>
          <a:lstStyle/>
          <a:p>
            <a:pPr>
              <a:buNone/>
            </a:pPr>
            <a:r>
              <a:rPr lang="tr-TR" dirty="0" smtClean="0"/>
              <a:t> </a:t>
            </a:r>
          </a:p>
          <a:p>
            <a:r>
              <a:rPr lang="tr-TR" b="1" dirty="0" smtClean="0">
                <a:solidFill>
                  <a:srgbClr val="00B050"/>
                </a:solidFill>
              </a:rPr>
              <a:t>Hesaba </a:t>
            </a:r>
            <a:r>
              <a:rPr lang="tr-TR" dirty="0" smtClean="0">
                <a:solidFill>
                  <a:srgbClr val="00B050"/>
                </a:solidFill>
              </a:rPr>
              <a:t>katılması </a:t>
            </a:r>
            <a:r>
              <a:rPr lang="tr-TR" b="1" dirty="0" smtClean="0">
                <a:solidFill>
                  <a:srgbClr val="00B050"/>
                </a:solidFill>
              </a:rPr>
              <a:t>gereken şartlara birkaç örnek</a:t>
            </a:r>
            <a:endParaRPr lang="tr-TR" dirty="0" smtClean="0">
              <a:solidFill>
                <a:srgbClr val="00B050"/>
              </a:solidFill>
            </a:endParaRPr>
          </a:p>
          <a:p>
            <a:endParaRPr lang="tr-TR" dirty="0" smtClean="0">
              <a:solidFill>
                <a:srgbClr val="00B050"/>
              </a:solidFill>
            </a:endParaRPr>
          </a:p>
          <a:p>
            <a:r>
              <a:rPr lang="tr-TR" dirty="0" smtClean="0">
                <a:solidFill>
                  <a:srgbClr val="00B050"/>
                </a:solidFill>
              </a:rPr>
              <a:t>Ekonomik şartlar: Akla ilk gelendir </a:t>
            </a:r>
            <a:r>
              <a:rPr lang="tr-TR" dirty="0" err="1" smtClean="0">
                <a:solidFill>
                  <a:srgbClr val="00B050"/>
                </a:solidFill>
              </a:rPr>
              <a:t>Başanlamayacak</a:t>
            </a:r>
            <a:r>
              <a:rPr lang="tr-TR" dirty="0" smtClean="0">
                <a:solidFill>
                  <a:srgbClr val="00B050"/>
                </a:solidFill>
              </a:rPr>
              <a:t> ve sonuçlan karmaşa ve kızgınlık yaratacak projelerin sunulmasından ve uygulanmasından kaçınmak gerekmektedir. Çevre ve sosyal gelişe </a:t>
            </a:r>
            <a:r>
              <a:rPr lang="tr-TR" dirty="0" err="1" smtClean="0">
                <a:solidFill>
                  <a:srgbClr val="00B050"/>
                </a:solidFill>
              </a:rPr>
              <a:t>alanlannda</a:t>
            </a:r>
            <a:r>
              <a:rPr lang="tr-TR" dirty="0" smtClean="0">
                <a:solidFill>
                  <a:srgbClr val="00B050"/>
                </a:solidFill>
              </a:rPr>
              <a:t> bütçenin kısıtlı olması durumunda, yerel ve alternatif çözümler özellikle eğitim, birçok sorunu çözebileceği gibi gelişimi de mümkün kılmaktadır.</a:t>
            </a:r>
          </a:p>
          <a:p>
            <a:r>
              <a:rPr lang="tr-TR" dirty="0" smtClean="0">
                <a:solidFill>
                  <a:srgbClr val="00B050"/>
                </a:solidFill>
              </a:rPr>
              <a:t> Coğrafi ve iklim şartları; çoğu zaman önceliklerin belirleyicisidir:</a:t>
            </a: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b="1" dirty="0" smtClean="0">
                <a:solidFill>
                  <a:srgbClr val="00B050"/>
                </a:solidFill>
              </a:rPr>
              <a:t>Yerel koşullara </a:t>
            </a:r>
            <a:r>
              <a:rPr lang="tr-TR" dirty="0" smtClean="0">
                <a:solidFill>
                  <a:srgbClr val="00B050"/>
                </a:solidFill>
              </a:rPr>
              <a:t>bağlı </a:t>
            </a:r>
            <a:r>
              <a:rPr lang="tr-TR" b="1" dirty="0" smtClean="0">
                <a:solidFill>
                  <a:srgbClr val="00B050"/>
                </a:solidFill>
              </a:rPr>
              <a:t>öncelikler</a:t>
            </a:r>
            <a:r>
              <a:rPr lang="tr-TR" dirty="0" smtClean="0">
                <a:solidFill>
                  <a:srgbClr val="00B050"/>
                </a:solidFill>
              </a:rPr>
              <a:t/>
            </a:r>
            <a:br>
              <a:rPr lang="tr-TR" dirty="0" smtClean="0">
                <a:solidFill>
                  <a:srgbClr val="00B050"/>
                </a:solidFill>
              </a:rPr>
            </a:br>
            <a:endParaRPr lang="tr-TR" dirty="0">
              <a:solidFill>
                <a:srgbClr val="00B050"/>
              </a:solidFill>
            </a:endParaRPr>
          </a:p>
        </p:txBody>
      </p:sp>
      <p:sp>
        <p:nvSpPr>
          <p:cNvPr id="3" name="2 İçerik Yer Tutucusu"/>
          <p:cNvSpPr>
            <a:spLocks noGrp="1"/>
          </p:cNvSpPr>
          <p:nvPr>
            <p:ph idx="1"/>
          </p:nvPr>
        </p:nvSpPr>
        <p:spPr/>
        <p:txBody>
          <a:bodyPr>
            <a:normAutofit/>
          </a:bodyPr>
          <a:lstStyle/>
          <a:p>
            <a:r>
              <a:rPr lang="tr-TR" dirty="0" smtClean="0">
                <a:solidFill>
                  <a:srgbClr val="0066FF"/>
                </a:solidFill>
              </a:rPr>
              <a:t>Kurak alanlardaki su kaynakları,</a:t>
            </a:r>
          </a:p>
          <a:p>
            <a:r>
              <a:rPr lang="tr-TR" dirty="0" smtClean="0">
                <a:solidFill>
                  <a:srgbClr val="0066FF"/>
                </a:solidFill>
              </a:rPr>
              <a:t>Nemli tropikal bölgelerdeki ormansızlaştırmaya karşı savaş</a:t>
            </a:r>
          </a:p>
          <a:p>
            <a:r>
              <a:rPr lang="tr-TR" dirty="0" smtClean="0">
                <a:solidFill>
                  <a:srgbClr val="0066FF"/>
                </a:solidFill>
              </a:rPr>
              <a:t>Tarıma elverişli zirai toprakların korunması veya yarı-kurak alanların düzeltilmesi;</a:t>
            </a:r>
          </a:p>
          <a:p>
            <a:r>
              <a:rPr lang="tr-TR" dirty="0" smtClean="0">
                <a:solidFill>
                  <a:srgbClr val="0066FF"/>
                </a:solidFill>
              </a:rPr>
              <a:t>Büyük şehirlerde solunum rahatsızlıklarına sebep olan hava kirliliğine karşı savaş.</a:t>
            </a:r>
          </a:p>
          <a:p>
            <a:endParaRPr lang="tr-TR" dirty="0">
              <a:solidFill>
                <a:srgbClr val="0066FF"/>
              </a:solidFill>
            </a:endParaRPr>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solidFill>
                  <a:srgbClr val="0066FF"/>
                </a:solidFill>
              </a:rPr>
              <a:t>Yerel koşullara </a:t>
            </a:r>
            <a:r>
              <a:rPr lang="tr-TR" dirty="0" smtClean="0">
                <a:solidFill>
                  <a:srgbClr val="0066FF"/>
                </a:solidFill>
              </a:rPr>
              <a:t>bağlı </a:t>
            </a:r>
            <a:r>
              <a:rPr lang="tr-TR" b="1" dirty="0" smtClean="0">
                <a:solidFill>
                  <a:srgbClr val="0066FF"/>
                </a:solidFill>
              </a:rPr>
              <a:t>öncelikler</a:t>
            </a:r>
            <a:endParaRPr lang="tr-TR" dirty="0">
              <a:solidFill>
                <a:srgbClr val="0066FF"/>
              </a:solidFill>
            </a:endParaRPr>
          </a:p>
        </p:txBody>
      </p:sp>
      <p:sp>
        <p:nvSpPr>
          <p:cNvPr id="3" name="2 İçerik Yer Tutucusu"/>
          <p:cNvSpPr>
            <a:spLocks noGrp="1"/>
          </p:cNvSpPr>
          <p:nvPr>
            <p:ph idx="1"/>
          </p:nvPr>
        </p:nvSpPr>
        <p:spPr/>
        <p:txBody>
          <a:bodyPr>
            <a:normAutofit/>
          </a:bodyPr>
          <a:lstStyle/>
          <a:p>
            <a:r>
              <a:rPr lang="tr-TR" dirty="0" smtClean="0">
                <a:solidFill>
                  <a:srgbClr val="FF00FF"/>
                </a:solidFill>
              </a:rPr>
              <a:t>Kültürel şartlar; İnançlar da öncelikler listesinde önemli bir kriterdir.</a:t>
            </a:r>
          </a:p>
          <a:p>
            <a:r>
              <a:rPr lang="tr-TR" dirty="0" smtClean="0">
                <a:solidFill>
                  <a:srgbClr val="FF00FF"/>
                </a:solidFill>
              </a:rPr>
              <a:t> Çevrenin korunması ancak yerel kültür ve din ile bağlandığında sürdürülebilir olmaktadır. Örneğin: Sağlık tedbirleri dinin kısıtlama ve </a:t>
            </a:r>
            <a:r>
              <a:rPr lang="tr-TR" dirty="0" err="1" smtClean="0">
                <a:solidFill>
                  <a:srgbClr val="FF00FF"/>
                </a:solidFill>
              </a:rPr>
              <a:t>uygulamalanna</a:t>
            </a:r>
            <a:r>
              <a:rPr lang="tr-TR" dirty="0" smtClean="0">
                <a:solidFill>
                  <a:srgbClr val="FF00FF"/>
                </a:solidFill>
              </a:rPr>
              <a:t> saygılı olmalıdır;</a:t>
            </a:r>
          </a:p>
          <a:p>
            <a:r>
              <a:rPr lang="tr-TR" dirty="0" smtClean="0">
                <a:solidFill>
                  <a:srgbClr val="FF00FF"/>
                </a:solidFill>
              </a:rPr>
              <a:t>Doğanın korunmasına yönelik eğitimler farklı kültürlerin algılamalarına uygun olmalıdır</a:t>
            </a:r>
            <a:r>
              <a:rPr lang="tr-TR" dirty="0" smtClean="0"/>
              <a:t>; |</a:t>
            </a:r>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solidFill>
                  <a:srgbClr val="FF00FF"/>
                </a:solidFill>
              </a:rPr>
              <a:t>Yerel koşullara bağlı</a:t>
            </a:r>
            <a:r>
              <a:rPr lang="tr-TR" dirty="0" smtClean="0">
                <a:solidFill>
                  <a:srgbClr val="FF00FF"/>
                </a:solidFill>
              </a:rPr>
              <a:t> </a:t>
            </a:r>
            <a:r>
              <a:rPr lang="tr-TR" b="1" dirty="0" smtClean="0">
                <a:solidFill>
                  <a:srgbClr val="FF00FF"/>
                </a:solidFill>
              </a:rPr>
              <a:t>öncelikler</a:t>
            </a:r>
            <a:endParaRPr lang="tr-TR" dirty="0">
              <a:solidFill>
                <a:srgbClr val="FF00FF"/>
              </a:solidFill>
            </a:endParaRPr>
          </a:p>
        </p:txBody>
      </p:sp>
      <p:sp>
        <p:nvSpPr>
          <p:cNvPr id="3" name="2 İçerik Yer Tutucusu"/>
          <p:cNvSpPr>
            <a:spLocks noGrp="1"/>
          </p:cNvSpPr>
          <p:nvPr>
            <p:ph idx="1"/>
          </p:nvPr>
        </p:nvSpPr>
        <p:spPr/>
        <p:txBody>
          <a:bodyPr>
            <a:normAutofit fontScale="85000" lnSpcReduction="20000"/>
          </a:bodyPr>
          <a:lstStyle/>
          <a:p>
            <a:r>
              <a:rPr lang="tr-TR" dirty="0" smtClean="0">
                <a:solidFill>
                  <a:srgbClr val="663300"/>
                </a:solidFill>
              </a:rPr>
              <a:t>Bir çok uygarlıkta birtakım mekanlar, ağaçlar ya da hayvanlar kutsaldır, bu söz konusu objelere özel saygı duyulmasını gerektirir;</a:t>
            </a:r>
          </a:p>
          <a:p>
            <a:r>
              <a:rPr lang="tr-TR" dirty="0" smtClean="0">
                <a:solidFill>
                  <a:srgbClr val="663300"/>
                </a:solidFill>
              </a:rPr>
              <a:t>Spor kulübü çatısı altında farklı sosyal grupların entegre olmasını sağlayıcı çalışmalar sosyal geleneklerin farklılığı göz önünde bulundurularak yapılmalıdır.</a:t>
            </a:r>
          </a:p>
          <a:p>
            <a:pPr>
              <a:buNone/>
            </a:pPr>
            <a:r>
              <a:rPr lang="tr-TR" dirty="0" smtClean="0">
                <a:solidFill>
                  <a:srgbClr val="663300"/>
                </a:solidFill>
              </a:rPr>
              <a:t> </a:t>
            </a:r>
          </a:p>
          <a:p>
            <a:r>
              <a:rPr lang="tr-TR" dirty="0" smtClean="0">
                <a:solidFill>
                  <a:srgbClr val="663300"/>
                </a:solidFill>
              </a:rPr>
              <a:t>Son olarak, yoksul bölgelerdeki marjinal gruplar için spor yapabilmek veya takıma girmek | kişilerin kendine, diğer kişilere ve çevreye saygının ayrılmaz parçası olan öz değerlerinin ve kişiliklerinin yerine gelmesine yardımcı olacaktır.</a:t>
            </a:r>
            <a:endParaRPr lang="tr-TR" dirty="0">
              <a:solidFill>
                <a:srgbClr val="663300"/>
              </a:solidFill>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323528" y="908720"/>
            <a:ext cx="8229600" cy="1143000"/>
          </a:xfrm>
        </p:spPr>
        <p:txBody>
          <a:bodyPr>
            <a:normAutofit fontScale="90000"/>
          </a:bodyPr>
          <a:lstStyle/>
          <a:p>
            <a:r>
              <a:rPr lang="tr-TR" sz="3100" b="1" dirty="0" smtClean="0">
                <a:solidFill>
                  <a:srgbClr val="00B050"/>
                </a:solidFill>
              </a:rPr>
              <a:t>Kulüpler İçin Çevrenin Korunması ve Sürdürülebilir Gelişmenin Sağlanmasına Yönelik Pratik öneriler</a:t>
            </a:r>
            <a:r>
              <a:rPr lang="tr-TR" dirty="0" smtClean="0">
                <a:solidFill>
                  <a:srgbClr val="00B050"/>
                </a:solidFill>
              </a:rPr>
              <a:t/>
            </a:r>
            <a:br>
              <a:rPr lang="tr-TR" dirty="0" smtClean="0">
                <a:solidFill>
                  <a:srgbClr val="00B050"/>
                </a:solidFill>
              </a:rPr>
            </a:br>
            <a:r>
              <a:rPr lang="tr-TR" dirty="0" smtClean="0">
                <a:solidFill>
                  <a:srgbClr val="00B050"/>
                </a:solidFill>
              </a:rPr>
              <a:t> </a:t>
            </a:r>
            <a:r>
              <a:rPr lang="tr-TR" dirty="0" smtClean="0"/>
              <a:t/>
            </a:r>
            <a:br>
              <a:rPr lang="tr-TR" dirty="0" smtClean="0"/>
            </a:br>
            <a:endParaRPr lang="tr-TR" dirty="0"/>
          </a:p>
        </p:txBody>
      </p:sp>
      <p:sp>
        <p:nvSpPr>
          <p:cNvPr id="3" name="2 İçerik Yer Tutucusu"/>
          <p:cNvSpPr>
            <a:spLocks noGrp="1"/>
          </p:cNvSpPr>
          <p:nvPr>
            <p:ph idx="1"/>
          </p:nvPr>
        </p:nvSpPr>
        <p:spPr/>
        <p:txBody>
          <a:bodyPr>
            <a:normAutofit fontScale="92500" lnSpcReduction="20000"/>
          </a:bodyPr>
          <a:lstStyle/>
          <a:p>
            <a:r>
              <a:rPr lang="tr-TR" dirty="0" smtClean="0">
                <a:solidFill>
                  <a:schemeClr val="accent3">
                    <a:lumMod val="75000"/>
                  </a:schemeClr>
                </a:solidFill>
              </a:rPr>
              <a:t>Bir kulüp çevrenin korunması ve sürdürülebilir gelişmenin sağlanmasını genel çalışmalarından biri haline getirerek aktif şekilde teşvik edebilir.</a:t>
            </a:r>
          </a:p>
          <a:p>
            <a:pPr>
              <a:buNone/>
            </a:pPr>
            <a:endParaRPr lang="tr-TR" dirty="0" smtClean="0">
              <a:solidFill>
                <a:schemeClr val="accent3">
                  <a:lumMod val="75000"/>
                </a:schemeClr>
              </a:solidFill>
            </a:endParaRPr>
          </a:p>
          <a:p>
            <a:r>
              <a:rPr lang="tr-TR" dirty="0" smtClean="0">
                <a:solidFill>
                  <a:schemeClr val="accent3">
                    <a:lumMod val="75000"/>
                  </a:schemeClr>
                </a:solidFill>
              </a:rPr>
              <a:t>Yapılacak tüm eylemlerin, görevi, kulüp üyeleri arasında </a:t>
            </a:r>
            <a:r>
              <a:rPr lang="tr-TR" dirty="0" err="1" smtClean="0">
                <a:solidFill>
                  <a:schemeClr val="accent3">
                    <a:lumMod val="75000"/>
                  </a:schemeClr>
                </a:solidFill>
              </a:rPr>
              <a:t>farkındalık</a:t>
            </a:r>
            <a:r>
              <a:rPr lang="tr-TR" dirty="0" smtClean="0">
                <a:solidFill>
                  <a:schemeClr val="accent3">
                    <a:lumMod val="75000"/>
                  </a:schemeClr>
                </a:solidFill>
              </a:rPr>
              <a:t> yaratmak ve ilgili aktiviteleri oluşturmak olan çevre ve sürdürülebilir gelişim görevlisinin yetkisi altında gerçekleştirilmesi esastır. Bu görevlerin tam anlamıyla yerine getirilmesi için bu kişinin hem iyi bir iletişimci hem de itici güç olması gerekmektedir.</a:t>
            </a:r>
          </a:p>
          <a:p>
            <a:endParaRPr lang="tr-TR" dirty="0">
              <a:solidFill>
                <a:schemeClr val="accent3">
                  <a:lumMod val="75000"/>
                </a:schemeClr>
              </a:solidFill>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395536" y="764704"/>
            <a:ext cx="8229600" cy="1143000"/>
          </a:xfrm>
        </p:spPr>
        <p:txBody>
          <a:bodyPr>
            <a:normAutofit fontScale="90000"/>
          </a:bodyPr>
          <a:lstStyle/>
          <a:p>
            <a:r>
              <a:rPr lang="tr-TR" b="1" dirty="0" smtClean="0">
                <a:solidFill>
                  <a:srgbClr val="00B050"/>
                </a:solidFill>
              </a:rPr>
              <a:t>Çevre ve Sürdürülebilir Gelişim Görevlisinin İşlev ve Görevleri :</a:t>
            </a:r>
            <a:r>
              <a:rPr lang="tr-TR" dirty="0" smtClean="0">
                <a:solidFill>
                  <a:srgbClr val="00B050"/>
                </a:solidFill>
              </a:rPr>
              <a:t/>
            </a:r>
            <a:br>
              <a:rPr lang="tr-TR" dirty="0" smtClean="0">
                <a:solidFill>
                  <a:srgbClr val="00B050"/>
                </a:solidFill>
              </a:rPr>
            </a:br>
            <a:r>
              <a:rPr lang="tr-TR" dirty="0" smtClean="0"/>
              <a:t/>
            </a:r>
            <a:br>
              <a:rPr lang="tr-TR" dirty="0" smtClean="0"/>
            </a:br>
            <a:endParaRPr lang="tr-TR" dirty="0"/>
          </a:p>
        </p:txBody>
      </p:sp>
      <p:sp>
        <p:nvSpPr>
          <p:cNvPr id="3" name="2 İçerik Yer Tutucusu"/>
          <p:cNvSpPr>
            <a:spLocks noGrp="1"/>
          </p:cNvSpPr>
          <p:nvPr>
            <p:ph idx="1"/>
          </p:nvPr>
        </p:nvSpPr>
        <p:spPr/>
        <p:txBody>
          <a:bodyPr>
            <a:normAutofit/>
          </a:bodyPr>
          <a:lstStyle/>
          <a:p>
            <a:pPr lvl="0"/>
            <a:r>
              <a:rPr lang="tr-TR" dirty="0" smtClean="0">
                <a:solidFill>
                  <a:srgbClr val="00B0F0"/>
                </a:solidFill>
              </a:rPr>
              <a:t>Görevlinin işlevi açıkça tanımlanıp kulüp üyelerine bildirilmelidir;</a:t>
            </a:r>
          </a:p>
          <a:p>
            <a:pPr lvl="0"/>
            <a:r>
              <a:rPr lang="tr-TR" dirty="0" smtClean="0">
                <a:solidFill>
                  <a:srgbClr val="00B0F0"/>
                </a:solidFill>
              </a:rPr>
              <a:t>Kulüp organizasyonu içindeki konumu açıkça belirlenmelidir; Kulüp yönetimi tarafından desteklenmelidir; Gerek duyduğu durumlarda kulüp yönetimiyle doğrudan iletişime geçebilmelidirler.</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b="1" dirty="0" smtClean="0">
                <a:solidFill>
                  <a:srgbClr val="00B0F0"/>
                </a:solidFill>
              </a:rPr>
              <a:t>Çevre ve Sürdürülebilir Gelişim Görevlisinin İşlev ve Görevleri :</a:t>
            </a:r>
            <a:r>
              <a:rPr lang="tr-TR" dirty="0" smtClean="0">
                <a:solidFill>
                  <a:srgbClr val="00B0F0"/>
                </a:solidFill>
              </a:rPr>
              <a:t/>
            </a:r>
            <a:br>
              <a:rPr lang="tr-TR" dirty="0" smtClean="0">
                <a:solidFill>
                  <a:srgbClr val="00B0F0"/>
                </a:solidFill>
              </a:rPr>
            </a:br>
            <a:endParaRPr lang="tr-TR" dirty="0">
              <a:solidFill>
                <a:srgbClr val="00B0F0"/>
              </a:solidFill>
            </a:endParaRPr>
          </a:p>
        </p:txBody>
      </p:sp>
      <p:sp>
        <p:nvSpPr>
          <p:cNvPr id="3" name="2 İçerik Yer Tutucusu"/>
          <p:cNvSpPr>
            <a:spLocks noGrp="1"/>
          </p:cNvSpPr>
          <p:nvPr>
            <p:ph idx="1"/>
          </p:nvPr>
        </p:nvSpPr>
        <p:spPr/>
        <p:txBody>
          <a:bodyPr>
            <a:normAutofit fontScale="77500" lnSpcReduction="20000"/>
          </a:bodyPr>
          <a:lstStyle/>
          <a:p>
            <a:r>
              <a:rPr lang="tr-TR" dirty="0" smtClean="0">
                <a:solidFill>
                  <a:srgbClr val="00B050"/>
                </a:solidFill>
              </a:rPr>
              <a:t>Kulübün faydası olan kulübün sürdürülebilir gelişim aktivitelerinin uygulanmasından sorumludur; | alt komiteleri/ görev güçlerinin aktivitelerine (toplantı, planlama, anlaşma, vb) ulaşabilir olmalıdır;</a:t>
            </a:r>
          </a:p>
          <a:p>
            <a:pPr lvl="0"/>
            <a:r>
              <a:rPr lang="tr-TR" dirty="0" smtClean="0">
                <a:solidFill>
                  <a:srgbClr val="00B050"/>
                </a:solidFill>
              </a:rPr>
              <a:t>Çevre ve sürdürülebilir gelişim ile ilgili konularda diğer şirket ve organizasyonlarla kulüp adına anlaşmalar yapmaya yetkili olmalıdır;</a:t>
            </a:r>
          </a:p>
          <a:p>
            <a:pPr lvl="0"/>
            <a:r>
              <a:rPr lang="tr-TR" dirty="0" smtClean="0">
                <a:solidFill>
                  <a:srgbClr val="00B050"/>
                </a:solidFill>
              </a:rPr>
              <a:t>Çevre ve sürdürülebilir gelişim ile ilgili konularda yetkili mercilere başvurmak için bağlantı kişisi konumunda olmalıdır;</a:t>
            </a:r>
          </a:p>
          <a:p>
            <a:pPr lvl="0"/>
            <a:r>
              <a:rPr lang="tr-TR" dirty="0" smtClean="0">
                <a:solidFill>
                  <a:srgbClr val="00B050"/>
                </a:solidFill>
              </a:rPr>
              <a:t>Çevre ile ilgili kanuni hükümlerin uygulanmasını kontrol etmelidir.</a:t>
            </a:r>
          </a:p>
          <a:p>
            <a:r>
              <a:rPr lang="tr-TR" dirty="0" smtClean="0">
                <a:solidFill>
                  <a:srgbClr val="00B050"/>
                </a:solidFill>
              </a:rPr>
              <a:t> </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67544" y="476672"/>
            <a:ext cx="8229600" cy="1143000"/>
          </a:xfrm>
        </p:spPr>
        <p:txBody>
          <a:bodyPr>
            <a:normAutofit fontScale="90000"/>
          </a:bodyPr>
          <a:lstStyle/>
          <a:p>
            <a:r>
              <a:rPr lang="tr-TR" b="1" dirty="0" smtClean="0">
                <a:solidFill>
                  <a:srgbClr val="00B050"/>
                </a:solidFill>
              </a:rPr>
              <a:t>Çevre ve Sürdürülebilir Gelişim Görevlisinin İşlev ve Görevleri :</a:t>
            </a:r>
            <a:r>
              <a:rPr lang="tr-TR" dirty="0" smtClean="0">
                <a:solidFill>
                  <a:srgbClr val="00B050"/>
                </a:solidFill>
              </a:rPr>
              <a:t/>
            </a:r>
            <a:br>
              <a:rPr lang="tr-TR" dirty="0" smtClean="0">
                <a:solidFill>
                  <a:srgbClr val="00B050"/>
                </a:solidFill>
              </a:rPr>
            </a:br>
            <a:endParaRPr lang="tr-TR" dirty="0">
              <a:solidFill>
                <a:srgbClr val="00B050"/>
              </a:solidFill>
            </a:endParaRPr>
          </a:p>
        </p:txBody>
      </p:sp>
      <p:sp>
        <p:nvSpPr>
          <p:cNvPr id="3" name="2 İçerik Yer Tutucusu"/>
          <p:cNvSpPr>
            <a:spLocks noGrp="1"/>
          </p:cNvSpPr>
          <p:nvPr>
            <p:ph idx="1"/>
          </p:nvPr>
        </p:nvSpPr>
        <p:spPr/>
        <p:txBody>
          <a:bodyPr>
            <a:normAutofit/>
          </a:bodyPr>
          <a:lstStyle/>
          <a:p>
            <a:pPr lvl="0"/>
            <a:r>
              <a:rPr lang="tr-TR" dirty="0" smtClean="0">
                <a:solidFill>
                  <a:schemeClr val="accent3">
                    <a:lumMod val="60000"/>
                    <a:lumOff val="40000"/>
                  </a:schemeClr>
                </a:solidFill>
              </a:rPr>
              <a:t>İçinde bulundukları yerel şartlara bağlı olarak yapılacak eylemlerin önceliğini belirlemelidir;</a:t>
            </a:r>
          </a:p>
          <a:p>
            <a:pPr lvl="0"/>
            <a:r>
              <a:rPr lang="tr-TR" dirty="0" smtClean="0">
                <a:solidFill>
                  <a:schemeClr val="accent3">
                    <a:lumMod val="60000"/>
                    <a:lumOff val="40000"/>
                  </a:schemeClr>
                </a:solidFill>
              </a:rPr>
              <a:t>Kendi işlerini açıkça belirlemeli, ilerlemenin değerlendirilebilmesi için gerçekçi yaklaşımlara açık talimatnameleri bulunan ayrıntılı bir liste hazırlamalıdır.</a:t>
            </a:r>
          </a:p>
          <a:p>
            <a:endParaRPr lang="tr-TR" dirty="0" smtClean="0">
              <a:solidFill>
                <a:schemeClr val="accent3">
                  <a:lumMod val="60000"/>
                  <a:lumOff val="40000"/>
                </a:schemeClr>
              </a:solidFill>
            </a:endParaRPr>
          </a:p>
          <a:p>
            <a:endParaRPr lang="tr-TR" dirty="0">
              <a:solidFill>
                <a:schemeClr val="accent3">
                  <a:lumMod val="60000"/>
                  <a:lumOff val="40000"/>
                </a:schemeClr>
              </a:solidFill>
            </a:endParaRPr>
          </a:p>
        </p:txBody>
      </p:sp>
      <p:pic>
        <p:nvPicPr>
          <p:cNvPr id="30722" name="Picture 2" descr=" stock photography"/>
          <p:cNvPicPr>
            <a:picLocks noChangeAspect="1" noChangeArrowheads="1"/>
          </p:cNvPicPr>
          <p:nvPr/>
        </p:nvPicPr>
        <p:blipFill>
          <a:blip r:embed="rId2" cstate="print"/>
          <a:srcRect/>
          <a:stretch>
            <a:fillRect/>
          </a:stretch>
        </p:blipFill>
        <p:spPr bwMode="auto">
          <a:xfrm>
            <a:off x="7596336" y="4653136"/>
            <a:ext cx="1381125" cy="1600200"/>
          </a:xfrm>
          <a:prstGeom prst="rect">
            <a:avLst/>
          </a:prstGeom>
          <a:noFill/>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b="1" dirty="0" smtClean="0">
                <a:solidFill>
                  <a:schemeClr val="accent3">
                    <a:lumMod val="60000"/>
                    <a:lumOff val="40000"/>
                  </a:schemeClr>
                </a:solidFill>
              </a:rPr>
              <a:t>Çevre ve Sürdürülebilir Gelişim Görevlisinin İşlev ve Görevleri :</a:t>
            </a:r>
            <a:r>
              <a:rPr lang="tr-TR" dirty="0" smtClean="0">
                <a:solidFill>
                  <a:schemeClr val="accent3">
                    <a:lumMod val="60000"/>
                    <a:lumOff val="40000"/>
                  </a:schemeClr>
                </a:solidFill>
              </a:rPr>
              <a:t/>
            </a:r>
            <a:br>
              <a:rPr lang="tr-TR" dirty="0" smtClean="0">
                <a:solidFill>
                  <a:schemeClr val="accent3">
                    <a:lumMod val="60000"/>
                    <a:lumOff val="40000"/>
                  </a:schemeClr>
                </a:solidFill>
              </a:rPr>
            </a:br>
            <a:endParaRPr lang="tr-TR" dirty="0">
              <a:solidFill>
                <a:schemeClr val="accent3">
                  <a:lumMod val="60000"/>
                  <a:lumOff val="40000"/>
                </a:schemeClr>
              </a:solidFill>
            </a:endParaRPr>
          </a:p>
        </p:txBody>
      </p:sp>
      <p:sp>
        <p:nvSpPr>
          <p:cNvPr id="3" name="2 İçerik Yer Tutucusu"/>
          <p:cNvSpPr>
            <a:spLocks noGrp="1"/>
          </p:cNvSpPr>
          <p:nvPr>
            <p:ph idx="1"/>
          </p:nvPr>
        </p:nvSpPr>
        <p:spPr/>
        <p:txBody>
          <a:bodyPr>
            <a:normAutofit fontScale="92500"/>
          </a:bodyPr>
          <a:lstStyle/>
          <a:p>
            <a:pPr lvl="0"/>
            <a:r>
              <a:rPr lang="tr-TR" dirty="0" smtClean="0">
                <a:solidFill>
                  <a:srgbClr val="FFC000"/>
                </a:solidFill>
              </a:rPr>
              <a:t>Her spesifik olayda öncelikli insan olmalıdır;</a:t>
            </a:r>
          </a:p>
          <a:p>
            <a:r>
              <a:rPr lang="tr-TR" dirty="0" smtClean="0">
                <a:solidFill>
                  <a:srgbClr val="FFC000"/>
                </a:solidFill>
              </a:rPr>
              <a:t>Kulüp içerisindeki yapılan projelerin önemli her aşamasında kendilerine danışmak gerekmektedir;</a:t>
            </a:r>
          </a:p>
          <a:p>
            <a:r>
              <a:rPr lang="tr-TR" dirty="0" smtClean="0">
                <a:solidFill>
                  <a:srgbClr val="FFC000"/>
                </a:solidFill>
              </a:rPr>
              <a:t>Kulüp lokalizasyonunun organizasyonunu ve işlevini yöneten kuralların uygulanmasından, genel olarak toplumun faydalanabileceği taşımacılık ve kulübün sürdürülebilir gelişim faaliyetleri ile bağlantılı çevresel konulardan sorumlu olmalıdırlar. </a:t>
            </a:r>
          </a:p>
          <a:p>
            <a:endParaRPr lang="tr-TR"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b="1" dirty="0" smtClean="0">
                <a:solidFill>
                  <a:srgbClr val="FFC000"/>
                </a:solidFill>
              </a:rPr>
              <a:t>Spor Örgütlenmesinde Çevre ve Sürdürülebilir Gelişim</a:t>
            </a:r>
            <a:endParaRPr lang="tr-TR" dirty="0">
              <a:solidFill>
                <a:srgbClr val="FFC000"/>
              </a:solidFill>
            </a:endParaRPr>
          </a:p>
        </p:txBody>
      </p:sp>
      <p:sp>
        <p:nvSpPr>
          <p:cNvPr id="3" name="2 İçerik Yer Tutucusu"/>
          <p:cNvSpPr>
            <a:spLocks noGrp="1"/>
          </p:cNvSpPr>
          <p:nvPr>
            <p:ph idx="1"/>
          </p:nvPr>
        </p:nvSpPr>
        <p:spPr/>
        <p:txBody>
          <a:bodyPr>
            <a:normAutofit fontScale="85000" lnSpcReduction="10000"/>
          </a:bodyPr>
          <a:lstStyle/>
          <a:p>
            <a:r>
              <a:rPr lang="tr-TR" b="1" dirty="0" smtClean="0">
                <a:solidFill>
                  <a:srgbClr val="FF0000"/>
                </a:solidFill>
              </a:rPr>
              <a:t>Organizasyon Kuralları ve İşlevleri</a:t>
            </a:r>
            <a:endParaRPr lang="tr-TR" dirty="0" smtClean="0">
              <a:solidFill>
                <a:srgbClr val="FF0000"/>
              </a:solidFill>
            </a:endParaRPr>
          </a:p>
          <a:p>
            <a:r>
              <a:rPr lang="tr-TR" dirty="0" smtClean="0">
                <a:solidFill>
                  <a:srgbClr val="FF0000"/>
                </a:solidFill>
              </a:rPr>
              <a:t>Kulübü, gerekiyorsa, içme suyu gibi temel sıhhi tesisat (artezyen, su kaynağına bağlantılar), duşlar, tuvaletler, çöp kutulan ve atık toplama sistemleri ile donatmak;</a:t>
            </a:r>
          </a:p>
          <a:p>
            <a:r>
              <a:rPr lang="tr-TR" dirty="0" smtClean="0">
                <a:solidFill>
                  <a:srgbClr val="FF0000"/>
                </a:solidFill>
              </a:rPr>
              <a:t>Kadın, erkek ve mümkünse çocuklar için </a:t>
            </a:r>
            <a:r>
              <a:rPr lang="tr-TR" dirty="0" err="1" smtClean="0">
                <a:solidFill>
                  <a:srgbClr val="FF0000"/>
                </a:solidFill>
              </a:rPr>
              <a:t>ayn</a:t>
            </a:r>
            <a:r>
              <a:rPr lang="tr-TR" dirty="0" smtClean="0">
                <a:solidFill>
                  <a:srgbClr val="FF0000"/>
                </a:solidFill>
              </a:rPr>
              <a:t> tuvalet tesisatı kurmak. Eğer sadece bir tanesinin kurulması mümkün ise kullanım için zaman çizelgesi oluşturmak;</a:t>
            </a:r>
          </a:p>
          <a:p>
            <a:r>
              <a:rPr lang="tr-TR" dirty="0" smtClean="0">
                <a:solidFill>
                  <a:srgbClr val="FF0000"/>
                </a:solidFill>
              </a:rPr>
              <a:t>Bu olanakları halk katkısı yaratarak veya devlet kurumlan ya da sivil toplum örgütlerine başvurarak finanse etmek</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is Teması">
  <a:themeElements>
    <a:clrScheme name="Şehir Hayatı">
      <a:dk1>
        <a:sysClr val="windowText" lastClr="000000"/>
      </a:dk1>
      <a:lt1>
        <a:sysClr val="window" lastClr="FFFFFF"/>
      </a:lt1>
      <a:dk2>
        <a:srgbClr val="424456"/>
      </a:dk2>
      <a:lt2>
        <a:srgbClr val="DEDEDE"/>
      </a:lt2>
      <a:accent1>
        <a:srgbClr val="53548A"/>
      </a:accent1>
      <a:accent2>
        <a:srgbClr val="438086"/>
      </a:accent2>
      <a:accent3>
        <a:srgbClr val="A04DA3"/>
      </a:accent3>
      <a:accent4>
        <a:srgbClr val="C4652D"/>
      </a:accent4>
      <a:accent5>
        <a:srgbClr val="8B5D3D"/>
      </a:accent5>
      <a:accent6>
        <a:srgbClr val="5C92B5"/>
      </a:accent6>
      <a:hlink>
        <a:srgbClr val="67AFBD"/>
      </a:hlink>
      <a:folHlink>
        <a:srgbClr val="C2A874"/>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260</TotalTime>
  <Words>2125</Words>
  <Application>Microsoft Office PowerPoint</Application>
  <PresentationFormat>Ekran Gösterisi (4:3)</PresentationFormat>
  <Paragraphs>157</Paragraphs>
  <Slides>35</Slides>
  <Notes>0</Notes>
  <HiddenSlides>0</HiddenSlides>
  <MMClips>0</MMClips>
  <ScaleCrop>false</ScaleCrop>
  <HeadingPairs>
    <vt:vector size="4" baseType="variant">
      <vt:variant>
        <vt:lpstr>Tema</vt:lpstr>
      </vt:variant>
      <vt:variant>
        <vt:i4>1</vt:i4>
      </vt:variant>
      <vt:variant>
        <vt:lpstr>Slayt Başlıkları</vt:lpstr>
      </vt:variant>
      <vt:variant>
        <vt:i4>35</vt:i4>
      </vt:variant>
    </vt:vector>
  </HeadingPairs>
  <TitlesOfParts>
    <vt:vector size="36" baseType="lpstr">
      <vt:lpstr>Ofis Teması</vt:lpstr>
      <vt:lpstr>Kulüp Çalışanları ve Yöneticileri için  sürdürülebilirlik </vt:lpstr>
      <vt:lpstr>PowerPoint Sunusu</vt:lpstr>
      <vt:lpstr>PowerPoint Sunusu</vt:lpstr>
      <vt:lpstr>Kulüpler İçin Çevrenin Korunması ve Sürdürülebilir Gelişmenin Sağlanmasına Yönelik Pratik öneriler   </vt:lpstr>
      <vt:lpstr>Çevre ve Sürdürülebilir Gelişim Görevlisinin İşlev ve Görevleri :  </vt:lpstr>
      <vt:lpstr>Çevre ve Sürdürülebilir Gelişim Görevlisinin İşlev ve Görevleri : </vt:lpstr>
      <vt:lpstr>Çevre ve Sürdürülebilir Gelişim Görevlisinin İşlev ve Görevleri : </vt:lpstr>
      <vt:lpstr>Çevre ve Sürdürülebilir Gelişim Görevlisinin İşlev ve Görevleri : </vt:lpstr>
      <vt:lpstr>Spor Örgütlenmesinde Çevre ve Sürdürülebilir Gelişim</vt:lpstr>
      <vt:lpstr>Organizasyon Kuralları ve İşlevleri </vt:lpstr>
      <vt:lpstr>Organizasyon Kuralları ve İşlevleri </vt:lpstr>
      <vt:lpstr>Organizasyon Kuralları ve İşlevleri </vt:lpstr>
      <vt:lpstr>Seyahat İçin kurallar </vt:lpstr>
      <vt:lpstr>Motosikletler </vt:lpstr>
      <vt:lpstr>Toplum ile sürdürülebilir gelişim aktiviteleri </vt:lpstr>
      <vt:lpstr>Faaliyetlerin etkilerini işaret eden göstergelere örnekler Çevresel görünüm </vt:lpstr>
      <vt:lpstr>Ekonomik görünüm </vt:lpstr>
      <vt:lpstr>Toplumsal görünüm </vt:lpstr>
      <vt:lpstr>Stadyumda gerçekleşen faaliyetlerde uyulması gereken kurallar </vt:lpstr>
      <vt:lpstr>Stadyumda gerçekleşen faaliyetlerde uyulması gereken kurallar </vt:lpstr>
      <vt:lpstr>Çevre ve sürdürülebilir gelişim bakış açısıyla değerlendirildiğinde, binalar ve diğer yapılarda altı ana kritere uyması gerekmektedir: </vt:lpstr>
      <vt:lpstr>Çevre ve sürdürülebilir gelişim bakış açısıyla değerlendirildiğinde, binalar ve diğer yapılarda altı ana kritere uyması gerekmektedir: </vt:lpstr>
      <vt:lpstr>Çevre ve sürdürülebilir gelişim bakış açısıyla değerlendirildiğinde, binalar ve diğer yapılarda altı ana kritere uyması gerekmektedir: </vt:lpstr>
      <vt:lpstr>Çevreye saygı, farklı kural ve aktivitelerin yerine getirilmesi anlamına gelmektedir; </vt:lpstr>
      <vt:lpstr>Çevreye saygı, farklı kural ve aktivitelerin yerine getirilmesi anlamına gelmektedir;</vt:lpstr>
      <vt:lpstr>Ekipman üreticileri</vt:lpstr>
      <vt:lpstr>Medya </vt:lpstr>
      <vt:lpstr>Medya</vt:lpstr>
      <vt:lpstr>Gelişmekte olan ülkelerde kabul edilmiş kriterler</vt:lpstr>
      <vt:lpstr>Gelişmekte olan ülkelerde kabul edilmiş kriterler</vt:lpstr>
      <vt:lpstr>Gelişmekte olan ülkelerde kabul edilmiş kriterler</vt:lpstr>
      <vt:lpstr>Yerel koşullara bağlı öncelikler </vt:lpstr>
      <vt:lpstr>Yerel koşullara bağlı öncelikler </vt:lpstr>
      <vt:lpstr>Yerel koşullara bağlı öncelikler</vt:lpstr>
      <vt:lpstr>Yerel koşullara bağlı öncelikler</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Kulüp Çalışanları ve Yöneticileri Tarafından örnek oluşturacak kurallar</dc:title>
  <dc:creator>vb</dc:creator>
  <cp:lastModifiedBy>Spor Yöneticiliği</cp:lastModifiedBy>
  <cp:revision>16</cp:revision>
  <dcterms:created xsi:type="dcterms:W3CDTF">2014-03-07T07:28:14Z</dcterms:created>
  <dcterms:modified xsi:type="dcterms:W3CDTF">2015-04-03T12:03:06Z</dcterms:modified>
</cp:coreProperties>
</file>