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0" r:id="rId1"/>
    <p:sldMasterId id="2147483729" r:id="rId2"/>
    <p:sldMasterId id="2147483660" r:id="rId3"/>
  </p:sld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AB35F-9604-4DD6-A2C5-CEF638C7A486}" v="178" dt="2020-03-30T20:21:27.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p:scale>
          <a:sx n="81" d="100"/>
          <a:sy n="81" d="100"/>
        </p:scale>
        <p:origin x="-30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5/7/2020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48797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33E54A-A8CA-48C1-9504-691B58049D29}"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8362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F6C806-BBF7-471C-9527-881CE2266695}"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48504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xmlns=""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CE951E3-0794-422C-AF76-0AD4A7FB19EB}"/>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759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xmlns=""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0BAE770-8363-44CD-8A22-AB26C5C5361B}"/>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56772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xmlns=""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93FB3F-D2A6-4919-B57B-C08861D46303}"/>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2505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034240FE-0C6A-47E9-9B0A-7B3C60877372}"/>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6" name="Footer Placeholder 5">
            <a:extLst>
              <a:ext uri="{FF2B5EF4-FFF2-40B4-BE49-F238E27FC236}">
                <a16:creationId xmlns:a16="http://schemas.microsoft.com/office/drawing/2014/main" xmlns=""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06474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xmlns=""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AA4E5D6-7075-4584-BD43-D966F0B58E6D}"/>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8" name="Footer Placeholder 7">
            <a:extLst>
              <a:ext uri="{FF2B5EF4-FFF2-40B4-BE49-F238E27FC236}">
                <a16:creationId xmlns:a16="http://schemas.microsoft.com/office/drawing/2014/main" xmlns=""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8113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xmlns=""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DA33410F-8A90-47F6-BD39-4AC0E4358351}"/>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4" name="Footer Placeholder 3">
            <a:extLst>
              <a:ext uri="{FF2B5EF4-FFF2-40B4-BE49-F238E27FC236}">
                <a16:creationId xmlns:a16="http://schemas.microsoft.com/office/drawing/2014/main" xmlns=""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1679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019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xmlns=""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3880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39531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xmlns=""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33534F-EA91-4A50-B0F6-10D689E458EF}"/>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6" name="Footer Placeholder 5">
            <a:extLst>
              <a:ext uri="{FF2B5EF4-FFF2-40B4-BE49-F238E27FC236}">
                <a16:creationId xmlns:a16="http://schemas.microsoft.com/office/drawing/2014/main" xmlns=""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xmlns=""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80437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xmlns=""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48EA59-A1BC-48B7-9495-6D5C6035B14B}"/>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6" name="Footer Placeholder 5">
            <a:extLst>
              <a:ext uri="{FF2B5EF4-FFF2-40B4-BE49-F238E27FC236}">
                <a16:creationId xmlns:a16="http://schemas.microsoft.com/office/drawing/2014/main" xmlns=""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9685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2BA5FF-4919-4FF8-9C04-06CE156B762F}"/>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24590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9CEECF-A221-4ECC-AD9C-E197D516D24C}"/>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72419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xmlns=""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CE951E3-0794-422C-AF76-0AD4A7FB19EB}"/>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0483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xmlns=""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0BAE770-8363-44CD-8A22-AB26C5C5361B}"/>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1668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xmlns=""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93FB3F-D2A6-4919-B57B-C08861D46303}"/>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129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034240FE-0C6A-47E9-9B0A-7B3C60877372}"/>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6" name="Footer Placeholder 5">
            <a:extLst>
              <a:ext uri="{FF2B5EF4-FFF2-40B4-BE49-F238E27FC236}">
                <a16:creationId xmlns:a16="http://schemas.microsoft.com/office/drawing/2014/main" xmlns=""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64799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xmlns=""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AA4E5D6-7075-4584-BD43-D966F0B58E6D}"/>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8" name="Footer Placeholder 7">
            <a:extLst>
              <a:ext uri="{FF2B5EF4-FFF2-40B4-BE49-F238E27FC236}">
                <a16:creationId xmlns:a16="http://schemas.microsoft.com/office/drawing/2014/main" xmlns=""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03978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xmlns=""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DA33410F-8A90-47F6-BD39-4AC0E4358351}"/>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4" name="Footer Placeholder 3">
            <a:extLst>
              <a:ext uri="{FF2B5EF4-FFF2-40B4-BE49-F238E27FC236}">
                <a16:creationId xmlns:a16="http://schemas.microsoft.com/office/drawing/2014/main" xmlns=""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6536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2684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31630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xmlns=""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41085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xmlns=""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33534F-EA91-4A50-B0F6-10D689E458EF}"/>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6" name="Footer Placeholder 5">
            <a:extLst>
              <a:ext uri="{FF2B5EF4-FFF2-40B4-BE49-F238E27FC236}">
                <a16:creationId xmlns:a16="http://schemas.microsoft.com/office/drawing/2014/main" xmlns=""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xmlns=""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75738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xmlns=""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48EA59-A1BC-48B7-9495-6D5C6035B14B}"/>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6" name="Footer Placeholder 5">
            <a:extLst>
              <a:ext uri="{FF2B5EF4-FFF2-40B4-BE49-F238E27FC236}">
                <a16:creationId xmlns:a16="http://schemas.microsoft.com/office/drawing/2014/main" xmlns=""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9829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2BA5FF-4919-4FF8-9C04-06CE156B762F}"/>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46375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9CEECF-A221-4ECC-AD9C-E197D516D24C}"/>
              </a:ext>
            </a:extLst>
          </p:cNvPr>
          <p:cNvSpPr>
            <a:spLocks noGrp="1"/>
          </p:cNvSpPr>
          <p:nvPr>
            <p:ph type="dt" sz="half" idx="10"/>
          </p:nvPr>
        </p:nvSpPr>
        <p:spPr/>
        <p:txBody>
          <a:body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2386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FCFA4AC-08CC-42CE-BD01-C191750A04EC}" type="datetimeFigureOut">
              <a:rPr lang="en-US" dirty="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3561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BA7A723-92A7-435B-B681-F25B092FEFEB}" type="datetimeFigureOut">
              <a:rPr lang="en-US" dirty="0"/>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4360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444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3957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3133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7046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5/7/2020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689722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22644394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17" r:id="rId5"/>
    <p:sldLayoutId id="2147483718" r:id="rId6"/>
    <p:sldLayoutId id="2147483719" r:id="rId7"/>
    <p:sldLayoutId id="2147483724"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5/7/2020</a:t>
            </a:fld>
            <a:endParaRPr lang="en-US"/>
          </a:p>
        </p:txBody>
      </p:sp>
      <p:sp>
        <p:nvSpPr>
          <p:cNvPr id="5" name="Footer Placeholder 4">
            <a:extLst>
              <a:ext uri="{FF2B5EF4-FFF2-40B4-BE49-F238E27FC236}">
                <a16:creationId xmlns:a16="http://schemas.microsoft.com/office/drawing/2014/main" xmlns=""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843345613"/>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descr="harita, metin içeren bir resim&#10;&#10;Çok yüksek güvenilirlikle oluşturulmuş açıklama">
            <a:extLst>
              <a:ext uri="{FF2B5EF4-FFF2-40B4-BE49-F238E27FC236}">
                <a16:creationId xmlns:a16="http://schemas.microsoft.com/office/drawing/2014/main" xmlns="" id="{35C20C65-ED0D-4C85-BEF6-B0A1E6114A35}"/>
              </a:ext>
            </a:extLst>
          </p:cNvPr>
          <p:cNvPicPr>
            <a:picLocks noChangeAspect="1"/>
          </p:cNvPicPr>
          <p:nvPr/>
        </p:nvPicPr>
        <p:blipFill rotWithShape="1">
          <a:blip r:embed="rId2"/>
          <a:srcRect l="21396" r="19281" b="-1"/>
          <a:stretch/>
        </p:blipFill>
        <p:spPr>
          <a:xfrm>
            <a:off x="20" y="10"/>
            <a:ext cx="6094799" cy="6857990"/>
          </a:xfrm>
          <a:prstGeom prst="rect">
            <a:avLst/>
          </a:prstGeom>
        </p:spPr>
      </p:pic>
      <p:sp>
        <p:nvSpPr>
          <p:cNvPr id="3" name="İçerik Yer Tutucusu 2">
            <a:extLst>
              <a:ext uri="{FF2B5EF4-FFF2-40B4-BE49-F238E27FC236}">
                <a16:creationId xmlns:a16="http://schemas.microsoft.com/office/drawing/2014/main" xmlns="" id="{AE5BEEF1-EA7F-442F-A25C-18B6BA0F6FD3}"/>
              </a:ext>
            </a:extLst>
          </p:cNvPr>
          <p:cNvSpPr>
            <a:spLocks noGrp="1"/>
          </p:cNvSpPr>
          <p:nvPr>
            <p:ph idx="1"/>
          </p:nvPr>
        </p:nvSpPr>
        <p:spPr>
          <a:xfrm>
            <a:off x="6420463" y="727494"/>
            <a:ext cx="4572002" cy="5591419"/>
          </a:xfrm>
        </p:spPr>
        <p:txBody>
          <a:bodyPr vert="horz" lIns="91440" tIns="45720" rIns="91440" bIns="45720" rtlCol="0" anchor="t">
            <a:noAutofit/>
          </a:bodyPr>
          <a:lstStyle/>
          <a:p>
            <a:r>
              <a:rPr lang="tr-TR" sz="2400" dirty="0">
                <a:ea typeface="+mn-lt"/>
                <a:cs typeface="+mn-lt"/>
              </a:rPr>
              <a:t>Kitap altı bölümden oluşuyor ve altı ayrı yaşamsal sorun Sokrates, </a:t>
            </a:r>
            <a:r>
              <a:rPr lang="tr-TR" sz="2400" dirty="0" err="1">
                <a:ea typeface="+mn-lt"/>
                <a:cs typeface="+mn-lt"/>
              </a:rPr>
              <a:t>Epikuros</a:t>
            </a:r>
            <a:r>
              <a:rPr lang="tr-TR" sz="2400" dirty="0">
                <a:ea typeface="+mn-lt"/>
                <a:cs typeface="+mn-lt"/>
              </a:rPr>
              <a:t>, Seneca, Montaigne, </a:t>
            </a:r>
            <a:r>
              <a:rPr lang="tr-TR" sz="2400" dirty="0" err="1">
                <a:ea typeface="+mn-lt"/>
                <a:cs typeface="+mn-lt"/>
              </a:rPr>
              <a:t>Schopenhauer</a:t>
            </a:r>
            <a:r>
              <a:rPr lang="tr-TR" sz="2400" dirty="0">
                <a:ea typeface="+mn-lt"/>
                <a:cs typeface="+mn-lt"/>
              </a:rPr>
              <a:t> ve en son </a:t>
            </a:r>
            <a:r>
              <a:rPr lang="tr-TR" sz="2400" dirty="0" err="1">
                <a:ea typeface="+mn-lt"/>
                <a:cs typeface="+mn-lt"/>
              </a:rPr>
              <a:t>Nietzche’nin</a:t>
            </a:r>
            <a:r>
              <a:rPr lang="tr-TR" sz="2400" dirty="0">
                <a:ea typeface="+mn-lt"/>
                <a:cs typeface="+mn-lt"/>
              </a:rPr>
              <a:t> düşüncelerinden yola çıkılarak açıklanıyor. Sırasıyla; toplum tarafından kabul görmemek, yeterince paraya sahip olamamak, düş kırıklığı yaşamak, kendini yetersiz hissetmek, kırık bir kalp ve zorluklarla yaşamak şeklinde ele alınan bu sorunlar herkesin bir şekilde kendini içinde bulduğu sorunlardan.</a:t>
            </a:r>
            <a:endParaRPr lang="tr-TR" sz="2400" dirty="0"/>
          </a:p>
        </p:txBody>
      </p:sp>
    </p:spTree>
    <p:extLst>
      <p:ext uri="{BB962C8B-B14F-4D97-AF65-F5344CB8AC3E}">
        <p14:creationId xmlns:p14="http://schemas.microsoft.com/office/powerpoint/2010/main" val="336686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xmlns=""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8F5B4A8C-A35F-43D9-87A4-3E5F42B63A43}"/>
              </a:ext>
            </a:extLst>
          </p:cNvPr>
          <p:cNvSpPr>
            <a:spLocks noGrp="1"/>
          </p:cNvSpPr>
          <p:nvPr>
            <p:ph type="title"/>
          </p:nvPr>
        </p:nvSpPr>
        <p:spPr>
          <a:xfrm>
            <a:off x="838200" y="894027"/>
            <a:ext cx="3494362" cy="4782873"/>
          </a:xfrm>
        </p:spPr>
        <p:txBody>
          <a:bodyPr>
            <a:normAutofit/>
          </a:bodyPr>
          <a:lstStyle/>
          <a:p>
            <a:pPr algn="r"/>
            <a:r>
              <a:rPr lang="tr-TR" sz="3100">
                <a:solidFill>
                  <a:schemeClr val="bg1"/>
                </a:solidFill>
                <a:ea typeface="+mj-lt"/>
                <a:cs typeface="+mj-lt"/>
              </a:rPr>
              <a:t>Epikuros' a Göre Mutlu Olmanın Listesini Sıralayacak olursak:</a:t>
            </a:r>
            <a:endParaRPr lang="tr-TR" sz="3100">
              <a:solidFill>
                <a:schemeClr val="bg1"/>
              </a:solidFill>
            </a:endParaRPr>
          </a:p>
        </p:txBody>
      </p:sp>
      <p:cxnSp>
        <p:nvCxnSpPr>
          <p:cNvPr id="12" name="Straight Connector 11">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854977D1-22BE-46A6-938C-200D617C7E1A}"/>
              </a:ext>
            </a:extLst>
          </p:cNvPr>
          <p:cNvSpPr>
            <a:spLocks noGrp="1"/>
          </p:cNvSpPr>
          <p:nvPr>
            <p:ph idx="1"/>
          </p:nvPr>
        </p:nvSpPr>
        <p:spPr>
          <a:xfrm>
            <a:off x="4976032" y="894027"/>
            <a:ext cx="6377768" cy="4782873"/>
          </a:xfrm>
        </p:spPr>
        <p:txBody>
          <a:bodyPr anchor="ctr">
            <a:normAutofit/>
          </a:bodyPr>
          <a:lstStyle/>
          <a:p>
            <a:r>
              <a:rPr lang="tr-TR" sz="2400" b="1">
                <a:solidFill>
                  <a:schemeClr val="bg1"/>
                </a:solidFill>
                <a:cs typeface="Calibri"/>
              </a:rPr>
              <a:t>3- Düşünmek</a:t>
            </a:r>
          </a:p>
          <a:p>
            <a:r>
              <a:rPr lang="tr-TR" sz="2400" b="1">
                <a:solidFill>
                  <a:schemeClr val="bg1"/>
                </a:solidFill>
                <a:cs typeface="Calibri"/>
              </a:rPr>
              <a:t>"Huzursuzluktan kurtulmak için düşünmekten daha iyi birkaç yol vardır. Yaşadığımız sorunu kağıda dökerek ya da birilerine anlatarak onu daha net kavrarız."</a:t>
            </a:r>
          </a:p>
          <a:p>
            <a:r>
              <a:rPr lang="tr-TR" sz="2400" b="1">
                <a:solidFill>
                  <a:schemeClr val="bg1"/>
                </a:solidFill>
                <a:cs typeface="Calibri"/>
              </a:rPr>
              <a:t>4- Temel İhtiyaç (Barınma, giysi, yemek)</a:t>
            </a:r>
          </a:p>
        </p:txBody>
      </p:sp>
    </p:spTree>
    <p:extLst>
      <p:ext uri="{BB962C8B-B14F-4D97-AF65-F5344CB8AC3E}">
        <p14:creationId xmlns:p14="http://schemas.microsoft.com/office/powerpoint/2010/main" val="137959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44631BAC-9DDB-4626-B38E-201C7D59D1F9}"/>
              </a:ext>
            </a:extLst>
          </p:cNvPr>
          <p:cNvSpPr>
            <a:spLocks noGrp="1"/>
          </p:cNvSpPr>
          <p:nvPr>
            <p:ph type="title"/>
          </p:nvPr>
        </p:nvSpPr>
        <p:spPr>
          <a:xfrm>
            <a:off x="643468" y="235203"/>
            <a:ext cx="3363974" cy="1607060"/>
          </a:xfrm>
          <a:noFill/>
          <a:ln w="19050">
            <a:solidFill>
              <a:schemeClr val="tx1"/>
            </a:solidFill>
          </a:ln>
        </p:spPr>
        <p:txBody>
          <a:bodyPr wrap="square" anchor="ctr">
            <a:normAutofit/>
          </a:bodyPr>
          <a:lstStyle/>
          <a:p>
            <a:pPr algn="ctr"/>
            <a:r>
              <a:rPr lang="tr-TR" sz="2800" b="1" dirty="0" err="1">
                <a:latin typeface="Calibri"/>
                <a:cs typeface="Calibri"/>
              </a:rPr>
              <a:t>Lucretius'unda</a:t>
            </a:r>
            <a:r>
              <a:rPr lang="tr-TR" sz="2800" b="1" dirty="0">
                <a:latin typeface="Calibri"/>
                <a:cs typeface="Calibri"/>
              </a:rPr>
              <a:t> dediği gibi;</a:t>
            </a:r>
            <a:endParaRPr lang="tr-TR" dirty="0"/>
          </a:p>
        </p:txBody>
      </p:sp>
      <p:sp>
        <p:nvSpPr>
          <p:cNvPr id="3" name="İçerik Yer Tutucusu 2">
            <a:extLst>
              <a:ext uri="{FF2B5EF4-FFF2-40B4-BE49-F238E27FC236}">
                <a16:creationId xmlns:a16="http://schemas.microsoft.com/office/drawing/2014/main" xmlns="" id="{EEFFF736-F4FE-4528-B921-4BAC8296880F}"/>
              </a:ext>
            </a:extLst>
          </p:cNvPr>
          <p:cNvSpPr>
            <a:spLocks noGrp="1"/>
          </p:cNvSpPr>
          <p:nvPr>
            <p:ph idx="1"/>
          </p:nvPr>
        </p:nvSpPr>
        <p:spPr>
          <a:xfrm>
            <a:off x="643468" y="2120459"/>
            <a:ext cx="3363974" cy="3933207"/>
          </a:xfrm>
        </p:spPr>
        <p:txBody>
          <a:bodyPr vert="horz" lIns="91440" tIns="45720" rIns="91440" bIns="45720" rtlCol="0" anchor="t">
            <a:noAutofit/>
          </a:bodyPr>
          <a:lstStyle/>
          <a:p>
            <a:r>
              <a:rPr lang="tr-TR" sz="2200" dirty="0">
                <a:ea typeface="+mn-lt"/>
                <a:cs typeface="+mn-lt"/>
              </a:rPr>
              <a:t> </a:t>
            </a:r>
            <a:r>
              <a:rPr lang="tr-TR" sz="2200" b="1" dirty="0">
                <a:ea typeface="+mn-lt"/>
                <a:cs typeface="+mn-lt"/>
              </a:rPr>
              <a:t>"İsteklerimizi belirleyenin kendi duygularımız değil, sağdan soldan duyduklarımız olmasından üzüntü duyuyorum."</a:t>
            </a:r>
            <a:r>
              <a:rPr lang="tr-TR" sz="2200" dirty="0">
                <a:ea typeface="+mn-lt"/>
                <a:cs typeface="+mn-lt"/>
              </a:rPr>
              <a:t> </a:t>
            </a:r>
          </a:p>
          <a:p>
            <a:r>
              <a:rPr lang="tr-TR" sz="2200" dirty="0">
                <a:cs typeface="Calibri"/>
              </a:rPr>
              <a:t>Bizler de günümüze baktığımızda mutluluk kaynağı olarak nitelendiren şeylerin aslında bizi mutlu etmediğini fark etmemiz gerekiyor.</a:t>
            </a:r>
          </a:p>
        </p:txBody>
      </p:sp>
      <p:pic>
        <p:nvPicPr>
          <p:cNvPr id="4" name="Resim 4" descr="kitap içeren bir resim&#10;&#10;Çok yüksek güvenilirlikle oluşturulmuş açıklama">
            <a:extLst>
              <a:ext uri="{FF2B5EF4-FFF2-40B4-BE49-F238E27FC236}">
                <a16:creationId xmlns:a16="http://schemas.microsoft.com/office/drawing/2014/main" xmlns="" id="{773B6A03-12A8-4302-B955-413C2F95C105}"/>
              </a:ext>
            </a:extLst>
          </p:cNvPr>
          <p:cNvPicPr>
            <a:picLocks noChangeAspect="1"/>
          </p:cNvPicPr>
          <p:nvPr/>
        </p:nvPicPr>
        <p:blipFill>
          <a:blip r:embed="rId2"/>
          <a:stretch>
            <a:fillRect/>
          </a:stretch>
        </p:blipFill>
        <p:spPr>
          <a:xfrm>
            <a:off x="5297763" y="1113917"/>
            <a:ext cx="6250769" cy="4469299"/>
          </a:xfrm>
          <a:prstGeom prst="rect">
            <a:avLst/>
          </a:prstGeom>
        </p:spPr>
      </p:pic>
    </p:spTree>
    <p:extLst>
      <p:ext uri="{BB962C8B-B14F-4D97-AF65-F5344CB8AC3E}">
        <p14:creationId xmlns:p14="http://schemas.microsoft.com/office/powerpoint/2010/main" val="188100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6AAB769-9635-4A0E-8861-BB3FE8396E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5369441" y="1233378"/>
            <a:ext cx="5441285" cy="2364964"/>
          </a:xfrm>
        </p:spPr>
        <p:txBody>
          <a:bodyPr>
            <a:normAutofit fontScale="90000"/>
          </a:bodyPr>
          <a:lstStyle/>
          <a:p>
            <a:pPr>
              <a:lnSpc>
                <a:spcPct val="90000"/>
              </a:lnSpc>
            </a:pPr>
            <a:r>
              <a:rPr lang="tr-TR" sz="5000" err="1">
                <a:cs typeface="Calibri Light"/>
              </a:rPr>
              <a:t>Düşkırıklığı</a:t>
            </a:r>
            <a:r>
              <a:rPr lang="tr-TR" sz="5000">
                <a:cs typeface="Calibri Light"/>
              </a:rPr>
              <a:t> Yaşamanın Tesellisi-</a:t>
            </a:r>
            <a:br>
              <a:rPr lang="tr-TR" sz="5000">
                <a:cs typeface="Calibri Light"/>
              </a:rPr>
            </a:br>
            <a:r>
              <a:rPr lang="tr-TR" sz="5000">
                <a:cs typeface="Calibri Light"/>
              </a:rPr>
              <a:t>Seneca</a:t>
            </a:r>
            <a:endParaRPr lang="tr-TR" sz="5000"/>
          </a:p>
        </p:txBody>
      </p:sp>
      <p:sp>
        <p:nvSpPr>
          <p:cNvPr id="3" name="Alt Başlık 2"/>
          <p:cNvSpPr>
            <a:spLocks noGrp="1"/>
          </p:cNvSpPr>
          <p:nvPr>
            <p:ph type="subTitle" idx="1"/>
          </p:nvPr>
        </p:nvSpPr>
        <p:spPr>
          <a:xfrm>
            <a:off x="5369441" y="3598339"/>
            <a:ext cx="5441286" cy="1675335"/>
          </a:xfrm>
        </p:spPr>
        <p:txBody>
          <a:bodyPr>
            <a:normAutofit/>
          </a:bodyPr>
          <a:lstStyle/>
          <a:p>
            <a:endParaRPr lang="tr-TR">
              <a:solidFill>
                <a:srgbClr val="DDAD68"/>
              </a:solidFill>
            </a:endParaRPr>
          </a:p>
        </p:txBody>
      </p:sp>
      <p:pic>
        <p:nvPicPr>
          <p:cNvPr id="11" name="Picture 10">
            <a:extLst>
              <a:ext uri="{FF2B5EF4-FFF2-40B4-BE49-F238E27FC236}">
                <a16:creationId xmlns:a16="http://schemas.microsoft.com/office/drawing/2014/main" xmlns="" id="{DBF7BBCC-A085-493E-83D9-01D4F8E8892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4" name="Resim 4" descr="adam, bakarken, eski, tutma içeren bir resim&#10;&#10;Çok yüksek güvenilirlikle oluşturulmuş açıklama">
            <a:extLst>
              <a:ext uri="{FF2B5EF4-FFF2-40B4-BE49-F238E27FC236}">
                <a16:creationId xmlns:a16="http://schemas.microsoft.com/office/drawing/2014/main" xmlns="" id="{4C57BC7B-1DE1-49A6-AC98-EC4DF37C60CE}"/>
              </a:ext>
            </a:extLst>
          </p:cNvPr>
          <p:cNvPicPr>
            <a:picLocks noChangeAspect="1"/>
          </p:cNvPicPr>
          <p:nvPr/>
        </p:nvPicPr>
        <p:blipFill rotWithShape="1">
          <a:blip r:embed="rId3"/>
          <a:srcRect l="17558" r="15781"/>
          <a:stretch/>
        </p:blipFill>
        <p:spPr>
          <a:xfrm>
            <a:off x="20" y="10"/>
            <a:ext cx="4571629" cy="6857990"/>
          </a:xfrm>
          <a:prstGeom prst="rect">
            <a:avLst/>
          </a:prstGeom>
        </p:spPr>
      </p:pic>
    </p:spTree>
    <p:extLst>
      <p:ext uri="{BB962C8B-B14F-4D97-AF65-F5344CB8AC3E}">
        <p14:creationId xmlns:p14="http://schemas.microsoft.com/office/powerpoint/2010/main" val="386597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6B051A4-96A7-4A11-9DAD-063A9C577F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5B67B9C-9B45-4084-9BB5-187071EE9A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09354277-4536-4844-A3E1-4F7823CFBBDC}"/>
              </a:ext>
            </a:extLst>
          </p:cNvPr>
          <p:cNvSpPr>
            <a:spLocks noGrp="1"/>
          </p:cNvSpPr>
          <p:nvPr>
            <p:ph type="title"/>
          </p:nvPr>
        </p:nvSpPr>
        <p:spPr>
          <a:xfrm>
            <a:off x="913794" y="741515"/>
            <a:ext cx="10353761" cy="1633340"/>
          </a:xfrm>
        </p:spPr>
        <p:txBody>
          <a:bodyPr>
            <a:normAutofit/>
          </a:bodyPr>
          <a:lstStyle/>
          <a:p>
            <a:r>
              <a:rPr lang="tr-TR" sz="48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Seneca;</a:t>
            </a:r>
            <a:endParaRPr lang="tr-TR" sz="4800" dirty="0">
              <a:solidFill>
                <a:srgbClr val="FFFFFF"/>
              </a:solidFill>
            </a:endParaRPr>
          </a:p>
        </p:txBody>
      </p:sp>
      <p:sp>
        <p:nvSpPr>
          <p:cNvPr id="3" name="İçerik Yer Tutucusu 2">
            <a:extLst>
              <a:ext uri="{FF2B5EF4-FFF2-40B4-BE49-F238E27FC236}">
                <a16:creationId xmlns:a16="http://schemas.microsoft.com/office/drawing/2014/main" xmlns="" id="{E6CA0134-9AFB-4A8B-B982-5A0E47BF77AA}"/>
              </a:ext>
            </a:extLst>
          </p:cNvPr>
          <p:cNvSpPr>
            <a:spLocks noGrp="1"/>
          </p:cNvSpPr>
          <p:nvPr>
            <p:ph idx="1"/>
          </p:nvPr>
        </p:nvSpPr>
        <p:spPr>
          <a:xfrm>
            <a:off x="913795" y="2639607"/>
            <a:ext cx="10353762" cy="3476878"/>
          </a:xfrm>
          <a:effectLst/>
        </p:spPr>
        <p:txBody>
          <a:bodyPr anchor="ctr">
            <a:normAutofit/>
          </a:bodyPr>
          <a:lstStyle/>
          <a:p>
            <a:pPr indent="-305435"/>
            <a:r>
              <a:rPr lang="tr-TR" sz="2400" b="1" dirty="0">
                <a:ln>
                  <a:solidFill>
                    <a:prstClr val="white">
                      <a:lumMod val="75000"/>
                      <a:lumOff val="25000"/>
                      <a:alpha val="10000"/>
                    </a:prstClr>
                  </a:solidFill>
                </a:ln>
                <a:effectLst>
                  <a:outerShdw blurRad="9525" dist="25400" dir="14640000" algn="tl" rotWithShape="0">
                    <a:prstClr val="white">
                      <a:alpha val="30000"/>
                    </a:prstClr>
                  </a:outerShdw>
                </a:effectLst>
              </a:rPr>
              <a:t>Hayatı boyunca inanılmaz felaketler yaşamış ya da bunlara tanık olmuştu.</a:t>
            </a:r>
          </a:p>
          <a:p>
            <a:pPr indent="-305435"/>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Kişisel kayıplarda vermişti. Aslında o, politikada kariyer yapmak üzere eğitim almıştı ama yirmili yaşlarında vereme yakalandığından şüphelenilmiş, Seneca hastalığın geçmesi için altı yıl beklemek zorunda kalmış, bu sırada intiharın eşiğine gelmişti. Sonraki yıllarda politikaya atıldığında, ne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yazıkki</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Caligula</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tahta geçmiş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bulunuyordu.Daha</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sonra İmparatoriçe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Messalina'nın</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bir entrikası sonucu, hiç suçu olmadığı halde, Korsika Adasına sürgüne yollandı.</a:t>
            </a:r>
          </a:p>
        </p:txBody>
      </p:sp>
    </p:spTree>
    <p:extLst>
      <p:ext uri="{BB962C8B-B14F-4D97-AF65-F5344CB8AC3E}">
        <p14:creationId xmlns:p14="http://schemas.microsoft.com/office/powerpoint/2010/main" val="18902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6B051A4-96A7-4A11-9DAD-063A9C577F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5B67B9C-9B45-4084-9BB5-187071EE9A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7D6AC327-B794-486B-874F-2E2A81AB5CFB}"/>
              </a:ext>
            </a:extLst>
          </p:cNvPr>
          <p:cNvSpPr>
            <a:spLocks noGrp="1"/>
          </p:cNvSpPr>
          <p:nvPr>
            <p:ph type="title"/>
          </p:nvPr>
        </p:nvSpPr>
        <p:spPr>
          <a:xfrm>
            <a:off x="913794" y="741515"/>
            <a:ext cx="10353761" cy="1633340"/>
          </a:xfrm>
        </p:spPr>
        <p:txBody>
          <a:bodyPr>
            <a:normAutofit/>
          </a:bodyPr>
          <a:lstStyle/>
          <a:p>
            <a:r>
              <a:rPr lang="tr-TR" sz="48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Seneca;</a:t>
            </a:r>
            <a:endParaRPr lang="tr-TR" sz="4800" dirty="0">
              <a:solidFill>
                <a:srgbClr val="FFFFFF"/>
              </a:solidFill>
            </a:endParaRPr>
          </a:p>
        </p:txBody>
      </p:sp>
      <p:sp>
        <p:nvSpPr>
          <p:cNvPr id="3" name="İçerik Yer Tutucusu 2">
            <a:extLst>
              <a:ext uri="{FF2B5EF4-FFF2-40B4-BE49-F238E27FC236}">
                <a16:creationId xmlns:a16="http://schemas.microsoft.com/office/drawing/2014/main" xmlns="" id="{478C73AC-6DBF-4C20-B659-69CDD5CECCDB}"/>
              </a:ext>
            </a:extLst>
          </p:cNvPr>
          <p:cNvSpPr>
            <a:spLocks noGrp="1"/>
          </p:cNvSpPr>
          <p:nvPr>
            <p:ph idx="1"/>
          </p:nvPr>
        </p:nvSpPr>
        <p:spPr>
          <a:xfrm>
            <a:off x="913795" y="3070927"/>
            <a:ext cx="10353762" cy="3045558"/>
          </a:xfrm>
          <a:effectLst/>
        </p:spPr>
        <p:txBody>
          <a:bodyPr anchor="ctr">
            <a:normAutofit lnSpcReduction="10000"/>
          </a:bodyPr>
          <a:lstStyle/>
          <a:p>
            <a:pPr indent="-305435"/>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Bu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düşkırıklıklarına</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göğüs germesini sağlayan şeyin ne olduğunu biliyordu.</a:t>
            </a:r>
          </a:p>
          <a:p>
            <a:pPr indent="-305435"/>
            <a:r>
              <a:rPr lang="tr-TR" sz="2400" b="1" dirty="0">
                <a:ln>
                  <a:solidFill>
                    <a:prstClr val="white">
                      <a:lumMod val="75000"/>
                      <a:lumOff val="25000"/>
                      <a:alpha val="10000"/>
                    </a:prstClr>
                  </a:solidFill>
                </a:ln>
                <a:effectLst>
                  <a:outerShdw blurRad="9525" dist="25400" dir="14640000" algn="tl" rotWithShape="0">
                    <a:prstClr val="white">
                      <a:alpha val="30000"/>
                    </a:prstClr>
                  </a:outerShdw>
                </a:effectLst>
              </a:rPr>
              <a:t>"Hayatımı felsefeye borçluyum; üstelik </a:t>
            </a:r>
            <a:r>
              <a:rPr lang="tr-TR" sz="2400" b="1" dirty="0" err="1">
                <a:ln>
                  <a:solidFill>
                    <a:prstClr val="white">
                      <a:lumMod val="75000"/>
                      <a:lumOff val="25000"/>
                      <a:alpha val="10000"/>
                    </a:prstClr>
                  </a:solidFill>
                </a:ln>
                <a:effectLst>
                  <a:outerShdw blurRad="9525" dist="25400" dir="14640000" algn="tl" rotWithShape="0">
                    <a:prstClr val="white">
                      <a:alpha val="30000"/>
                    </a:prstClr>
                  </a:outerShdw>
                </a:effectLst>
              </a:rPr>
              <a:t>düşkırıklıkları</a:t>
            </a:r>
            <a:r>
              <a:rPr lang="tr-TR" sz="2400" b="1" dirty="0">
                <a:ln>
                  <a:solidFill>
                    <a:prstClr val="white">
                      <a:lumMod val="75000"/>
                      <a:lumOff val="25000"/>
                      <a:alpha val="10000"/>
                    </a:prstClr>
                  </a:solidFill>
                </a:ln>
                <a:effectLst>
                  <a:outerShdw blurRad="9525" dist="25400" dir="14640000" algn="tl" rotWithShape="0">
                    <a:prstClr val="white">
                      <a:alpha val="30000"/>
                    </a:prstClr>
                  </a:outerShdw>
                </a:effectLst>
              </a:rPr>
              <a:t> karşısında sağlam durmak felsefeye karşı taşıdığım sorumlulukların en küçüğü."</a:t>
            </a:r>
          </a:p>
          <a:p>
            <a:pPr indent="-305435"/>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Deneyimlerinden yola çıkarak bir sözlük hazırlamış, bu sözlükte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düşkırıklığına</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uğradığımızda nasıl davranabileceğimize ilişkin yanıtlar aramıştı.</a:t>
            </a:r>
          </a:p>
        </p:txBody>
      </p:sp>
    </p:spTree>
    <p:extLst>
      <p:ext uri="{BB962C8B-B14F-4D97-AF65-F5344CB8AC3E}">
        <p14:creationId xmlns:p14="http://schemas.microsoft.com/office/powerpoint/2010/main" val="204705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CFAC9FD-BAD6-47B4-9C11-BE23CEAC75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5B67B9C-9B45-4084-9BB5-187071EE9A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BFCF489F-E166-4474-A83F-94CD946E1F90}"/>
              </a:ext>
            </a:extLst>
          </p:cNvPr>
          <p:cNvSpPr>
            <a:spLocks noGrp="1"/>
          </p:cNvSpPr>
          <p:nvPr>
            <p:ph type="title"/>
          </p:nvPr>
        </p:nvSpPr>
        <p:spPr>
          <a:xfrm>
            <a:off x="695916" y="1078264"/>
            <a:ext cx="3422930" cy="4701473"/>
          </a:xfrm>
        </p:spPr>
        <p:txBody>
          <a:bodyPr>
            <a:normAutofit/>
          </a:bodyPr>
          <a:lstStyle/>
          <a:p>
            <a:pPr algn="l"/>
            <a:r>
              <a:rPr lang="tr-TR" sz="44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Seneca'nın </a:t>
            </a:r>
            <a:r>
              <a:rPr lang="tr-TR" sz="4400" dirty="0" err="1">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düşkırıklığına</a:t>
            </a:r>
            <a:r>
              <a:rPr lang="tr-TR" sz="44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 yol açan nedenler sözlüğü</a:t>
            </a:r>
          </a:p>
        </p:txBody>
      </p:sp>
      <p:pic>
        <p:nvPicPr>
          <p:cNvPr id="4" name="Resim 4" descr="tuğla, bina, şömine, oturma içeren bir resim&#10;&#10;Çok yüksek güvenilirlikle oluşturulmuş açıklama">
            <a:extLst>
              <a:ext uri="{FF2B5EF4-FFF2-40B4-BE49-F238E27FC236}">
                <a16:creationId xmlns:a16="http://schemas.microsoft.com/office/drawing/2014/main" xmlns="" id="{2A87AB22-AF45-4F21-B148-6413E4E41983}"/>
              </a:ext>
            </a:extLst>
          </p:cNvPr>
          <p:cNvPicPr>
            <a:picLocks noGrp="1" noChangeAspect="1"/>
          </p:cNvPicPr>
          <p:nvPr>
            <p:ph idx="1"/>
          </p:nvPr>
        </p:nvPicPr>
        <p:blipFill>
          <a:blip r:embed="rId2"/>
          <a:stretch>
            <a:fillRect/>
          </a:stretch>
        </p:blipFill>
        <p:spPr>
          <a:xfrm>
            <a:off x="6546966" y="1495964"/>
            <a:ext cx="3323865" cy="2227052"/>
          </a:xfrm>
          <a:effectLst/>
        </p:spPr>
      </p:pic>
      <p:sp>
        <p:nvSpPr>
          <p:cNvPr id="6" name="Ok: Sağ 5">
            <a:extLst>
              <a:ext uri="{FF2B5EF4-FFF2-40B4-BE49-F238E27FC236}">
                <a16:creationId xmlns:a16="http://schemas.microsoft.com/office/drawing/2014/main" xmlns="" id="{7EF69BF7-F1E5-421D-A91C-6998CFDF99F7}"/>
              </a:ext>
            </a:extLst>
          </p:cNvPr>
          <p:cNvSpPr/>
          <p:nvPr/>
        </p:nvSpPr>
        <p:spPr>
          <a:xfrm rot="21540000">
            <a:off x="6239381" y="2523192"/>
            <a:ext cx="1049547" cy="273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Patlama: 8 Nokta 8">
            <a:extLst>
              <a:ext uri="{FF2B5EF4-FFF2-40B4-BE49-F238E27FC236}">
                <a16:creationId xmlns:a16="http://schemas.microsoft.com/office/drawing/2014/main" xmlns="" id="{529F0401-05A7-4888-9223-527EF24EDD72}"/>
              </a:ext>
            </a:extLst>
          </p:cNvPr>
          <p:cNvSpPr/>
          <p:nvPr/>
        </p:nvSpPr>
        <p:spPr>
          <a:xfrm>
            <a:off x="7018128" y="2194524"/>
            <a:ext cx="920150" cy="9201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xmlns="" id="{3C217E3A-1910-47FA-9E62-77711294CD11}"/>
              </a:ext>
            </a:extLst>
          </p:cNvPr>
          <p:cNvSpPr txBox="1"/>
          <p:nvPr/>
        </p:nvSpPr>
        <p:spPr>
          <a:xfrm>
            <a:off x="4823244" y="240784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2800" b="1" dirty="0">
                <a:solidFill>
                  <a:srgbClr val="FF0000"/>
                </a:solidFill>
              </a:rPr>
              <a:t>İSTEK</a:t>
            </a:r>
          </a:p>
        </p:txBody>
      </p:sp>
      <p:sp>
        <p:nvSpPr>
          <p:cNvPr id="12" name="Metin kutusu 11">
            <a:extLst>
              <a:ext uri="{FF2B5EF4-FFF2-40B4-BE49-F238E27FC236}">
                <a16:creationId xmlns:a16="http://schemas.microsoft.com/office/drawing/2014/main" xmlns="" id="{BA9C62D2-E716-4EC3-934B-A09B70FC2EFF}"/>
              </a:ext>
            </a:extLst>
          </p:cNvPr>
          <p:cNvSpPr txBox="1"/>
          <p:nvPr/>
        </p:nvSpPr>
        <p:spPr>
          <a:xfrm>
            <a:off x="9883177" y="2406950"/>
            <a:ext cx="27432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2800" b="1" dirty="0">
                <a:solidFill>
                  <a:srgbClr val="FF0000"/>
                </a:solidFill>
              </a:rPr>
              <a:t>GERÇEKLİK</a:t>
            </a:r>
          </a:p>
          <a:p>
            <a:endParaRPr lang="tr-TR" dirty="0"/>
          </a:p>
        </p:txBody>
      </p:sp>
      <p:sp>
        <p:nvSpPr>
          <p:cNvPr id="13" name="Metin kutusu 12">
            <a:extLst>
              <a:ext uri="{FF2B5EF4-FFF2-40B4-BE49-F238E27FC236}">
                <a16:creationId xmlns:a16="http://schemas.microsoft.com/office/drawing/2014/main" xmlns="" id="{5DD1A35E-D0B7-4F85-996B-F2BE51BFC75F}"/>
              </a:ext>
            </a:extLst>
          </p:cNvPr>
          <p:cNvSpPr txBox="1"/>
          <p:nvPr/>
        </p:nvSpPr>
        <p:spPr>
          <a:xfrm>
            <a:off x="5669711" y="3987560"/>
            <a:ext cx="58199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b="1" dirty="0"/>
              <a:t>İsteklerimiz gerçekliğin o yıkılmaz duvarına çarpar.</a:t>
            </a:r>
          </a:p>
        </p:txBody>
      </p:sp>
    </p:spTree>
    <p:extLst>
      <p:ext uri="{BB962C8B-B14F-4D97-AF65-F5344CB8AC3E}">
        <p14:creationId xmlns:p14="http://schemas.microsoft.com/office/powerpoint/2010/main" val="1516496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3A7F5D76-1FEC-470A-B476-70574A89C7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D17A5E59-7048-4C96-8FA7-95F0AE41F978}"/>
              </a:ext>
            </a:extLst>
          </p:cNvPr>
          <p:cNvSpPr>
            <a:spLocks noGrp="1"/>
          </p:cNvSpPr>
          <p:nvPr>
            <p:ph type="title"/>
          </p:nvPr>
        </p:nvSpPr>
        <p:spPr>
          <a:xfrm>
            <a:off x="913795" y="609600"/>
            <a:ext cx="10353762" cy="1257300"/>
          </a:xfrm>
        </p:spPr>
        <p:txBody>
          <a:bodyPr>
            <a:normAutofit fontScale="90000"/>
          </a:bodyPr>
          <a:lstStyle/>
          <a:p>
            <a:pPr>
              <a:lnSpc>
                <a:spcPct val="90000"/>
              </a:lnSpc>
            </a:pPr>
            <a:r>
              <a:rPr lang="tr-TR">
                <a:ln>
                  <a:solidFill>
                    <a:prstClr val="black">
                      <a:lumMod val="75000"/>
                      <a:lumOff val="25000"/>
                      <a:alpha val="10000"/>
                    </a:prstClr>
                  </a:solidFill>
                </a:ln>
                <a:effectLst>
                  <a:outerShdw blurRad="9525" dist="25400" dir="14640000" algn="tl" rotWithShape="0">
                    <a:prstClr val="black">
                      <a:alpha val="30000"/>
                    </a:prstClr>
                  </a:outerShdw>
                </a:effectLst>
                <a:ea typeface="+mj-lt"/>
                <a:cs typeface="+mj-lt"/>
              </a:rPr>
              <a:t>Seneca'nın düşkırıklığına yol açan nedenler sözlüğü</a:t>
            </a:r>
          </a:p>
          <a:p>
            <a:pPr>
              <a:lnSpc>
                <a:spcPct val="90000"/>
              </a:lnSpc>
            </a:pPr>
            <a:endParaRPr lang="tr-TR">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3" name="İçerik Yer Tutucusu 2">
            <a:extLst>
              <a:ext uri="{FF2B5EF4-FFF2-40B4-BE49-F238E27FC236}">
                <a16:creationId xmlns:a16="http://schemas.microsoft.com/office/drawing/2014/main" xmlns="" id="{11405983-2CEA-4DA3-AEFD-D84B91DCB217}"/>
              </a:ext>
            </a:extLst>
          </p:cNvPr>
          <p:cNvSpPr>
            <a:spLocks noGrp="1"/>
          </p:cNvSpPr>
          <p:nvPr>
            <p:ph idx="1"/>
          </p:nvPr>
        </p:nvSpPr>
        <p:spPr>
          <a:xfrm>
            <a:off x="913795" y="2132822"/>
            <a:ext cx="5546272" cy="3658378"/>
          </a:xfrm>
        </p:spPr>
        <p:txBody>
          <a:bodyPr vert="horz" lIns="91440" tIns="45720" rIns="91440" bIns="45720" rtlCol="0" anchor="ctr">
            <a:noAutofit/>
          </a:bodyPr>
          <a:lstStyle/>
          <a:p>
            <a:pPr indent="-305435"/>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Bizi doyuma ulaştıran şeylerin denetimimiz dışında olduğunu ve dünyanın her zaman arzu ettiğimiz gibi olmadığını anlarız. Yine de, Seneca'ya göre, bizi çevreleyen inatçı, katı dünyayı verdiğimiz tepkilerle, öfke krizleriyle, kendine acıma duygusuyla, huzursuzluk, tatsızlık, dediğim </a:t>
            </a:r>
            <a:r>
              <a:rPr lang="tr-TR" sz="2400" dirty="0" err="1">
                <a:ln>
                  <a:solidFill>
                    <a:prstClr val="white">
                      <a:lumMod val="75000"/>
                      <a:lumOff val="25000"/>
                      <a:alpha val="10000"/>
                    </a:prstClr>
                  </a:solidFill>
                </a:ln>
                <a:effectLst>
                  <a:outerShdw blurRad="9525" dist="25400" dir="14640000" algn="tl" rotWithShape="0">
                    <a:prstClr val="white">
                      <a:alpha val="30000"/>
                    </a:prstClr>
                  </a:outerShdw>
                </a:effectLst>
              </a:rPr>
              <a:t>dediklik</a:t>
            </a:r>
            <a:r>
              <a:rPr lang="tr-TR" sz="2400" dirty="0">
                <a:ln>
                  <a:solidFill>
                    <a:prstClr val="white">
                      <a:lumMod val="75000"/>
                      <a:lumOff val="25000"/>
                      <a:alpha val="10000"/>
                    </a:prstClr>
                  </a:solidFill>
                </a:ln>
                <a:effectLst>
                  <a:outerShdw blurRad="9525" dist="25400" dir="14640000" algn="tl" rotWithShape="0">
                    <a:prstClr val="white">
                      <a:alpha val="30000"/>
                    </a:prstClr>
                  </a:outerShdw>
                </a:effectLst>
              </a:rPr>
              <a:t> ve paranoyayla daha da çekilmez kılacağımızı öğrenebilirsek, belki bilgeliğe biraz yaklaşmış oluruz.</a:t>
            </a:r>
          </a:p>
        </p:txBody>
      </p:sp>
      <p:pic>
        <p:nvPicPr>
          <p:cNvPr id="4" name="Resim 4" descr="siluet, günbatımı içeren bir resim&#10;&#10;Çok yüksek güvenilirlikle oluşturulmuş açıklama">
            <a:extLst>
              <a:ext uri="{FF2B5EF4-FFF2-40B4-BE49-F238E27FC236}">
                <a16:creationId xmlns:a16="http://schemas.microsoft.com/office/drawing/2014/main" xmlns="" id="{C76EC3B3-33D0-4B83-B145-B0011184811D}"/>
              </a:ext>
            </a:extLst>
          </p:cNvPr>
          <p:cNvPicPr>
            <a:picLocks noChangeAspect="1"/>
          </p:cNvPicPr>
          <p:nvPr/>
        </p:nvPicPr>
        <p:blipFill>
          <a:blip r:embed="rId2"/>
          <a:stretch>
            <a:fillRect/>
          </a:stretch>
        </p:blipFill>
        <p:spPr>
          <a:xfrm>
            <a:off x="7066560" y="2459719"/>
            <a:ext cx="4065464" cy="2604211"/>
          </a:xfrm>
          <a:prstGeom prst="rect">
            <a:avLst/>
          </a:prstGeom>
        </p:spPr>
      </p:pic>
    </p:spTree>
    <p:extLst>
      <p:ext uri="{BB962C8B-B14F-4D97-AF65-F5344CB8AC3E}">
        <p14:creationId xmlns:p14="http://schemas.microsoft.com/office/powerpoint/2010/main" val="261917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3" descr="bakarken, yüz, çizim, köpek içeren bir resim&#10;&#10;Çok yüksek güvenilirlikle oluşturulmuş açıklama">
            <a:extLst>
              <a:ext uri="{FF2B5EF4-FFF2-40B4-BE49-F238E27FC236}">
                <a16:creationId xmlns:a16="http://schemas.microsoft.com/office/drawing/2014/main" xmlns="" id="{C724BC65-FD90-4DCC-9C19-6D492FA45E3C}"/>
              </a:ext>
            </a:extLst>
          </p:cNvPr>
          <p:cNvPicPr>
            <a:picLocks noChangeAspect="1"/>
          </p:cNvPicPr>
          <p:nvPr/>
        </p:nvPicPr>
        <p:blipFill rotWithShape="1">
          <a:blip r:embed="rId2">
            <a:alphaModFix amt="25000"/>
          </a:blip>
          <a:srcRect l="6546" r="121"/>
          <a:stretch/>
        </p:blipFill>
        <p:spPr>
          <a:xfrm>
            <a:off x="20" y="10"/>
            <a:ext cx="12191980" cy="6857990"/>
          </a:xfrm>
          <a:prstGeom prst="rect">
            <a:avLst/>
          </a:prstGeom>
        </p:spPr>
      </p:pic>
      <p:sp>
        <p:nvSpPr>
          <p:cNvPr id="3" name="İçerik Yer Tutucusu 2">
            <a:extLst>
              <a:ext uri="{FF2B5EF4-FFF2-40B4-BE49-F238E27FC236}">
                <a16:creationId xmlns:a16="http://schemas.microsoft.com/office/drawing/2014/main" xmlns="" id="{4F1E175B-E57E-4265-8B2B-4EBAD4DAD3FF}"/>
              </a:ext>
            </a:extLst>
          </p:cNvPr>
          <p:cNvSpPr>
            <a:spLocks noGrp="1"/>
          </p:cNvSpPr>
          <p:nvPr>
            <p:ph idx="1"/>
          </p:nvPr>
        </p:nvSpPr>
        <p:spPr>
          <a:xfrm>
            <a:off x="813153" y="1185054"/>
            <a:ext cx="10353762" cy="3714749"/>
          </a:xfrm>
        </p:spPr>
        <p:txBody>
          <a:bodyPr anchor="ctr">
            <a:normAutofit/>
          </a:bodyPr>
          <a:lstStyle/>
          <a:p>
            <a:pPr indent="-305435"/>
            <a:r>
              <a:rPr lang="tr-TR" sz="2800" dirty="0">
                <a:ln>
                  <a:solidFill>
                    <a:prstClr val="white">
                      <a:lumMod val="75000"/>
                      <a:lumOff val="25000"/>
                      <a:alpha val="10000"/>
                    </a:prstClr>
                  </a:solidFill>
                </a:ln>
                <a:effectLst>
                  <a:outerShdw blurRad="9525" dist="25400" dir="14640000" algn="tl" rotWithShape="0">
                    <a:prstClr val="white">
                      <a:alpha val="30000"/>
                    </a:prstClr>
                  </a:outerShdw>
                </a:effectLst>
              </a:rPr>
              <a:t>"Başka insanların nasıl insanlar olduğuna ilişkin, tehlikeli olabilecek kadar iyimser fikirlere sahip olduğumuz için öfkelenir yahut hayal kırıklığına uğrarız" (</a:t>
            </a:r>
            <a:r>
              <a:rPr lang="tr-TR" sz="2800" dirty="0" err="1">
                <a:ln>
                  <a:solidFill>
                    <a:prstClr val="white">
                      <a:lumMod val="75000"/>
                      <a:lumOff val="25000"/>
                      <a:alpha val="10000"/>
                    </a:prstClr>
                  </a:solidFill>
                </a:ln>
                <a:effectLst>
                  <a:outerShdw blurRad="9525" dist="25400" dir="14640000" algn="tl" rotWithShape="0">
                    <a:prstClr val="white">
                      <a:alpha val="30000"/>
                    </a:prstClr>
                  </a:outerShdw>
                </a:effectLst>
              </a:rPr>
              <a:t>sf</a:t>
            </a:r>
            <a:r>
              <a:rPr lang="tr-TR" sz="2800" dirty="0">
                <a:ln>
                  <a:solidFill>
                    <a:prstClr val="white">
                      <a:lumMod val="75000"/>
                      <a:lumOff val="25000"/>
                      <a:alpha val="10000"/>
                    </a:prstClr>
                  </a:solidFill>
                </a:ln>
                <a:effectLst>
                  <a:outerShdw blurRad="9525" dist="25400" dir="14640000" algn="tl" rotWithShape="0">
                    <a:prstClr val="white">
                      <a:alpha val="30000"/>
                    </a:prstClr>
                  </a:outerShdw>
                </a:effectLst>
              </a:rPr>
              <a:t> 104)</a:t>
            </a:r>
          </a:p>
          <a:p>
            <a:pPr indent="-305435"/>
            <a:r>
              <a:rPr lang="tr-TR" sz="2800" dirty="0">
                <a:ln>
                  <a:solidFill>
                    <a:prstClr val="white">
                      <a:lumMod val="75000"/>
                      <a:lumOff val="25000"/>
                      <a:alpha val="10000"/>
                    </a:prstClr>
                  </a:solidFill>
                </a:ln>
                <a:effectLst>
                  <a:outerShdw blurRad="9525" dist="25400" dir="14640000" algn="tl" rotWithShape="0">
                    <a:prstClr val="white">
                      <a:alpha val="30000"/>
                    </a:prstClr>
                  </a:outerShdw>
                </a:effectLst>
              </a:rPr>
              <a:t>"Düş kırıklığı karşısında ne kadar kötü tepki verdiğimiz, normal diye algıladığımız şeyin ne olduğuna bağlıdır." (</a:t>
            </a:r>
            <a:r>
              <a:rPr lang="tr-TR" sz="2800" dirty="0" err="1">
                <a:ln>
                  <a:solidFill>
                    <a:prstClr val="white">
                      <a:lumMod val="75000"/>
                      <a:lumOff val="25000"/>
                      <a:alpha val="10000"/>
                    </a:prstClr>
                  </a:solidFill>
                </a:ln>
                <a:effectLst>
                  <a:outerShdw blurRad="9525" dist="25400" dir="14640000" algn="tl" rotWithShape="0">
                    <a:prstClr val="white">
                      <a:alpha val="30000"/>
                    </a:prstClr>
                  </a:outerShdw>
                </a:effectLst>
              </a:rPr>
              <a:t>sf</a:t>
            </a:r>
            <a:r>
              <a:rPr lang="tr-TR" sz="2800" dirty="0">
                <a:ln>
                  <a:solidFill>
                    <a:prstClr val="white">
                      <a:lumMod val="75000"/>
                      <a:lumOff val="25000"/>
                      <a:alpha val="10000"/>
                    </a:prstClr>
                  </a:solidFill>
                </a:ln>
                <a:effectLst>
                  <a:outerShdw blurRad="9525" dist="25400" dir="14640000" algn="tl" rotWithShape="0">
                    <a:prstClr val="white">
                      <a:alpha val="30000"/>
                    </a:prstClr>
                  </a:outerShdw>
                </a:effectLst>
              </a:rPr>
              <a:t> 104)</a:t>
            </a:r>
          </a:p>
        </p:txBody>
      </p:sp>
    </p:spTree>
    <p:extLst>
      <p:ext uri="{BB962C8B-B14F-4D97-AF65-F5344CB8AC3E}">
        <p14:creationId xmlns:p14="http://schemas.microsoft.com/office/powerpoint/2010/main" val="391237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746628" y="1783959"/>
            <a:ext cx="4645250" cy="2889114"/>
          </a:xfrm>
        </p:spPr>
        <p:txBody>
          <a:bodyPr anchor="b">
            <a:normAutofit fontScale="90000"/>
          </a:bodyPr>
          <a:lstStyle/>
          <a:p>
            <a:pPr algn="l"/>
            <a:r>
              <a:rPr lang="tr-TR" sz="4700">
                <a:cs typeface="Calibri Light"/>
              </a:rPr>
              <a:t>Kendini Yetersiz Hissetmenin Tesellisi-Montaigne</a:t>
            </a:r>
            <a:endParaRPr lang="tr-TR" sz="4700"/>
          </a:p>
        </p:txBody>
      </p:sp>
      <p:sp>
        <p:nvSpPr>
          <p:cNvPr id="21" name="Freeform: Shape 20">
            <a:extLst>
              <a:ext uri="{FF2B5EF4-FFF2-40B4-BE49-F238E27FC236}">
                <a16:creationId xmlns:a16="http://schemas.microsoft.com/office/drawing/2014/main" xmlns=""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4" descr="adam, kişi, fotoğraf, poz içeren bir resim&#10;&#10;Çok yüksek güvenilirlikle oluşturulmuş açıklama">
            <a:extLst>
              <a:ext uri="{FF2B5EF4-FFF2-40B4-BE49-F238E27FC236}">
                <a16:creationId xmlns:a16="http://schemas.microsoft.com/office/drawing/2014/main" xmlns="" id="{A8D5377B-16E6-4D0F-ABC9-CE399CBFFB14}"/>
              </a:ext>
            </a:extLst>
          </p:cNvPr>
          <p:cNvPicPr>
            <a:picLocks noChangeAspect="1"/>
          </p:cNvPicPr>
          <p:nvPr/>
        </p:nvPicPr>
        <p:blipFill rotWithShape="1">
          <a:blip r:embed="rId2"/>
          <a:srcRect b="18684"/>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553888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8">
            <a:extLst>
              <a:ext uri="{FF2B5EF4-FFF2-40B4-BE49-F238E27FC236}">
                <a16:creationId xmlns:a16="http://schemas.microsoft.com/office/drawing/2014/main" xmlns=""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6">
            <a:extLst>
              <a:ext uri="{FF2B5EF4-FFF2-40B4-BE49-F238E27FC236}">
                <a16:creationId xmlns:a16="http://schemas.microsoft.com/office/drawing/2014/main" xmlns=""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xmlns="" id="{FA94E1A7-D20E-4C66-8667-A759F171F16A}"/>
              </a:ext>
            </a:extLst>
          </p:cNvPr>
          <p:cNvSpPr>
            <a:spLocks noGrp="1"/>
          </p:cNvSpPr>
          <p:nvPr>
            <p:ph type="title"/>
          </p:nvPr>
        </p:nvSpPr>
        <p:spPr>
          <a:xfrm>
            <a:off x="4384039" y="365125"/>
            <a:ext cx="7164493" cy="1325563"/>
          </a:xfrm>
        </p:spPr>
        <p:txBody>
          <a:bodyPr>
            <a:normAutofit/>
          </a:bodyPr>
          <a:lstStyle/>
          <a:p>
            <a:r>
              <a:rPr lang="tr-TR">
                <a:cs typeface="Calibri Light"/>
              </a:rPr>
              <a:t>"Okumak hayatın tesellisiydi"</a:t>
            </a:r>
          </a:p>
        </p:txBody>
      </p:sp>
      <p:pic>
        <p:nvPicPr>
          <p:cNvPr id="4" name="Resim 4" descr="çayır, açık hava, adam, dik içeren bir resim&#10;&#10;Çok yüksek güvenilirlikle oluşturulmuş açıklama">
            <a:extLst>
              <a:ext uri="{FF2B5EF4-FFF2-40B4-BE49-F238E27FC236}">
                <a16:creationId xmlns:a16="http://schemas.microsoft.com/office/drawing/2014/main" xmlns="" id="{48D72C14-1DFC-444C-BCDC-501105F974C6}"/>
              </a:ext>
            </a:extLst>
          </p:cNvPr>
          <p:cNvPicPr>
            <a:picLocks noChangeAspect="1"/>
          </p:cNvPicPr>
          <p:nvPr/>
        </p:nvPicPr>
        <p:blipFill rotWithShape="1">
          <a:blip r:embed="rId2"/>
          <a:srcRect l="9228" r="16765"/>
          <a:stretch/>
        </p:blipFill>
        <p:spPr>
          <a:xfrm>
            <a:off x="480060" y="1888487"/>
            <a:ext cx="3425957" cy="3080544"/>
          </a:xfrm>
          <a:prstGeom prst="rect">
            <a:avLst/>
          </a:prstGeom>
        </p:spPr>
      </p:pic>
      <p:sp>
        <p:nvSpPr>
          <p:cNvPr id="3" name="İçerik Yer Tutucusu 2">
            <a:extLst>
              <a:ext uri="{FF2B5EF4-FFF2-40B4-BE49-F238E27FC236}">
                <a16:creationId xmlns:a16="http://schemas.microsoft.com/office/drawing/2014/main" xmlns="" id="{DB33471C-D09C-4F22-8441-EA7ADD2C5346}"/>
              </a:ext>
            </a:extLst>
          </p:cNvPr>
          <p:cNvSpPr>
            <a:spLocks noGrp="1"/>
          </p:cNvSpPr>
          <p:nvPr>
            <p:ph idx="1"/>
          </p:nvPr>
        </p:nvSpPr>
        <p:spPr>
          <a:xfrm>
            <a:off x="4387515" y="2022601"/>
            <a:ext cx="7161017" cy="4154361"/>
          </a:xfrm>
        </p:spPr>
        <p:txBody>
          <a:bodyPr vert="horz" lIns="91440" tIns="45720" rIns="91440" bIns="45720" rtlCol="0">
            <a:normAutofit/>
          </a:bodyPr>
          <a:lstStyle/>
          <a:p>
            <a:r>
              <a:rPr lang="tr-TR" sz="2000" dirty="0">
                <a:ea typeface="+mn-lt"/>
                <a:cs typeface="+mn-lt"/>
              </a:rPr>
              <a:t>Montaigne de hayatındaki her alanındaki eksikliği okuyarak ve gezip görerek tamamladı birçok Avrupa ülkesini diyar </a:t>
            </a:r>
            <a:r>
              <a:rPr lang="tr-TR" sz="2000">
                <a:ea typeface="+mn-lt"/>
                <a:cs typeface="+mn-lt"/>
              </a:rPr>
              <a:t>diyar</a:t>
            </a:r>
            <a:r>
              <a:rPr lang="tr-TR" sz="2000" dirty="0">
                <a:ea typeface="+mn-lt"/>
                <a:cs typeface="+mn-lt"/>
              </a:rPr>
              <a:t> dolaştı , dolaşamadığı kabileleri ise soykırım ve katliamları da kitaplardan okudu kitaplardan öğrendiği tek şey bu da değildi kitaplar kendisine kendisini eleştirtti, bu yüzden bize farklı bakış açılarını kazandıracak farklı kapılar açacak bu deneyimler hayatımızın tesellileriydi.</a:t>
            </a:r>
            <a:endParaRPr lang="tr-TR" sz="2000" dirty="0"/>
          </a:p>
        </p:txBody>
      </p:sp>
    </p:spTree>
    <p:extLst>
      <p:ext uri="{BB962C8B-B14F-4D97-AF65-F5344CB8AC3E}">
        <p14:creationId xmlns:p14="http://schemas.microsoft.com/office/powerpoint/2010/main" val="116104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746628" y="1783959"/>
            <a:ext cx="4645250" cy="2889114"/>
          </a:xfrm>
        </p:spPr>
        <p:txBody>
          <a:bodyPr anchor="b">
            <a:normAutofit fontScale="90000"/>
          </a:bodyPr>
          <a:lstStyle/>
          <a:p>
            <a:pPr algn="l"/>
            <a:r>
              <a:rPr lang="tr-TR" sz="4700">
                <a:cs typeface="Calibri Light"/>
              </a:rPr>
              <a:t>Toplum Tarafından Kabul Görmemenin Tesellisi-Sokrates</a:t>
            </a:r>
            <a:endParaRPr lang="tr-TR" sz="4700"/>
          </a:p>
        </p:txBody>
      </p:sp>
      <p:sp>
        <p:nvSpPr>
          <p:cNvPr id="3" name="Alt Başlık 2"/>
          <p:cNvSpPr>
            <a:spLocks noGrp="1"/>
          </p:cNvSpPr>
          <p:nvPr>
            <p:ph type="subTitle" idx="1"/>
          </p:nvPr>
        </p:nvSpPr>
        <p:spPr>
          <a:xfrm>
            <a:off x="6746627" y="4750893"/>
            <a:ext cx="4645250" cy="1147863"/>
          </a:xfrm>
        </p:spPr>
        <p:txBody>
          <a:bodyPr anchor="t">
            <a:normAutofit/>
          </a:bodyPr>
          <a:lstStyle/>
          <a:p>
            <a:pPr algn="l"/>
            <a:endParaRPr lang="tr-TR" sz="2000"/>
          </a:p>
        </p:txBody>
      </p:sp>
      <p:sp>
        <p:nvSpPr>
          <p:cNvPr id="9" name="Freeform: Shape 8">
            <a:extLst>
              <a:ext uri="{FF2B5EF4-FFF2-40B4-BE49-F238E27FC236}">
                <a16:creationId xmlns:a16="http://schemas.microsoft.com/office/drawing/2014/main" xmlns=""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4" descr="adam, kişi, giyme, bakarken içeren bir resim&#10;&#10;Çok yüksek güvenilirlikle oluşturulmuş açıklama">
            <a:extLst>
              <a:ext uri="{FF2B5EF4-FFF2-40B4-BE49-F238E27FC236}">
                <a16:creationId xmlns:a16="http://schemas.microsoft.com/office/drawing/2014/main" xmlns="" id="{5883B2B3-87E4-41AB-8FC0-9DF5418F58D0}"/>
              </a:ext>
            </a:extLst>
          </p:cNvPr>
          <p:cNvPicPr>
            <a:picLocks noChangeAspect="1"/>
          </p:cNvPicPr>
          <p:nvPr/>
        </p:nvPicPr>
        <p:blipFill rotWithShape="1">
          <a:blip r:embed="rId2"/>
          <a:srcRect r="12159"/>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79848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xmlns="" id="{EBF87945-A001-489F-9D9B-7D9435F0B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D45127C5-2C38-4C15-951C-7380A6D05ECA}"/>
              </a:ext>
            </a:extLst>
          </p:cNvPr>
          <p:cNvSpPr>
            <a:spLocks noGrp="1"/>
          </p:cNvSpPr>
          <p:nvPr>
            <p:ph type="title"/>
          </p:nvPr>
        </p:nvSpPr>
        <p:spPr>
          <a:xfrm>
            <a:off x="838200" y="365760"/>
            <a:ext cx="10515600" cy="1325563"/>
          </a:xfrm>
        </p:spPr>
        <p:txBody>
          <a:bodyPr>
            <a:normAutofit/>
          </a:bodyPr>
          <a:lstStyle/>
          <a:p>
            <a:r>
              <a:rPr lang="tr-TR">
                <a:solidFill>
                  <a:schemeClr val="bg1"/>
                </a:solidFill>
                <a:cs typeface="Calibri Light"/>
              </a:rPr>
              <a:t>Hayatımıza yön veren kavramları;</a:t>
            </a:r>
            <a:endParaRPr lang="tr-TR">
              <a:solidFill>
                <a:schemeClr val="bg1"/>
              </a:solidFill>
            </a:endParaRPr>
          </a:p>
        </p:txBody>
      </p:sp>
      <p:sp>
        <p:nvSpPr>
          <p:cNvPr id="3" name="İçerik Yer Tutucusu 2">
            <a:extLst>
              <a:ext uri="{FF2B5EF4-FFF2-40B4-BE49-F238E27FC236}">
                <a16:creationId xmlns:a16="http://schemas.microsoft.com/office/drawing/2014/main" xmlns="" id="{ADDEFA03-A40E-4FEF-9987-2896A99E1621}"/>
              </a:ext>
            </a:extLst>
          </p:cNvPr>
          <p:cNvSpPr>
            <a:spLocks noGrp="1"/>
          </p:cNvSpPr>
          <p:nvPr>
            <p:ph idx="1"/>
          </p:nvPr>
        </p:nvSpPr>
        <p:spPr>
          <a:xfrm>
            <a:off x="539324" y="2895083"/>
            <a:ext cx="5116125" cy="3583804"/>
          </a:xfrm>
        </p:spPr>
        <p:txBody>
          <a:bodyPr vert="horz" lIns="91440" tIns="45720" rIns="91440" bIns="45720" rtlCol="0" anchor="ctr">
            <a:noAutofit/>
          </a:bodyPr>
          <a:lstStyle/>
          <a:p>
            <a:r>
              <a:rPr lang="tr-TR" sz="2400" b="1" dirty="0">
                <a:cs typeface="Calibri"/>
              </a:rPr>
              <a:t>Normallik üzerine: </a:t>
            </a:r>
            <a:r>
              <a:rPr lang="tr-TR" sz="2400" dirty="0">
                <a:cs typeface="Calibri"/>
              </a:rPr>
              <a:t>Montaigne ise gezdikçe gördükçe normalliğin çok değişken bir kavram olduğunu fark etti .</a:t>
            </a:r>
            <a:endParaRPr lang="tr-TR">
              <a:cs typeface="Calibri"/>
            </a:endParaRPr>
          </a:p>
          <a:p>
            <a:r>
              <a:rPr lang="tr-TR" sz="2400" b="1" i="1" dirty="0">
                <a:cs typeface="Calibri"/>
              </a:rPr>
              <a:t>"Her ulusun başka uluslar için sadece alışılmadık olmak ile kalmayan, aynı zamanda barbarca ve acayip görünen pek çok geleneği ve alışkanlığı vardır." (</a:t>
            </a:r>
            <a:r>
              <a:rPr lang="tr-TR" sz="2400" b="1" i="1" dirty="0" err="1">
                <a:cs typeface="Calibri"/>
              </a:rPr>
              <a:t>sf</a:t>
            </a:r>
            <a:r>
              <a:rPr lang="tr-TR" sz="2400" b="1" i="1" dirty="0">
                <a:cs typeface="Calibri"/>
              </a:rPr>
              <a:t> 167)</a:t>
            </a:r>
            <a:endParaRPr lang="tr-TR" sz="2400" dirty="0">
              <a:cs typeface="Calibri"/>
            </a:endParaRPr>
          </a:p>
          <a:p>
            <a:r>
              <a:rPr lang="tr-TR" sz="2400" b="1" i="1" dirty="0">
                <a:cs typeface="Calibri"/>
              </a:rPr>
              <a:t>"Yabancı ülkeler görmek bizi yöresel kibrimizden uzaklaştırır, bizim başka olasılıkları görmemizi, kendimizle barışık olmamızı sağlar." (</a:t>
            </a:r>
            <a:r>
              <a:rPr lang="tr-TR" sz="2400" b="1" i="1" dirty="0" err="1">
                <a:cs typeface="Calibri"/>
              </a:rPr>
              <a:t>sf</a:t>
            </a:r>
            <a:r>
              <a:rPr lang="tr-TR" sz="2400" b="1" i="1" dirty="0">
                <a:cs typeface="Calibri"/>
              </a:rPr>
              <a:t> 179)</a:t>
            </a:r>
            <a:r>
              <a:rPr lang="en-US" sz="2400" dirty="0"/>
              <a:t/>
            </a:r>
            <a:br>
              <a:rPr lang="en-US" sz="2400" dirty="0"/>
            </a:br>
            <a:endParaRPr lang="en-US" sz="2000">
              <a:cs typeface="Calibri"/>
            </a:endParaRPr>
          </a:p>
          <a:p>
            <a:endParaRPr lang="tr-TR" sz="2000" b="1">
              <a:cs typeface="Calibri"/>
            </a:endParaRPr>
          </a:p>
        </p:txBody>
      </p:sp>
      <p:pic>
        <p:nvPicPr>
          <p:cNvPr id="16" name="Resim 17" descr="açık hava, motor, adam, beysbol içeren bir resim&#10;&#10;Çok yüksek güvenilirlikle oluşturulmuş açıklama">
            <a:extLst>
              <a:ext uri="{FF2B5EF4-FFF2-40B4-BE49-F238E27FC236}">
                <a16:creationId xmlns:a16="http://schemas.microsoft.com/office/drawing/2014/main" xmlns="" id="{BAF6B877-BF97-4457-B925-3BCB623C9BE8}"/>
              </a:ext>
            </a:extLst>
          </p:cNvPr>
          <p:cNvPicPr>
            <a:picLocks noChangeAspect="1"/>
          </p:cNvPicPr>
          <p:nvPr/>
        </p:nvPicPr>
        <p:blipFill rotWithShape="1">
          <a:blip r:embed="rId2"/>
          <a:srcRect l="3675" r="2" b="2"/>
          <a:stretch/>
        </p:blipFill>
        <p:spPr>
          <a:xfrm>
            <a:off x="6335270" y="2276857"/>
            <a:ext cx="5015484" cy="3900106"/>
          </a:xfrm>
          <a:prstGeom prst="rect">
            <a:avLst/>
          </a:prstGeom>
        </p:spPr>
      </p:pic>
    </p:spTree>
    <p:extLst>
      <p:ext uri="{BB962C8B-B14F-4D97-AF65-F5344CB8AC3E}">
        <p14:creationId xmlns:p14="http://schemas.microsoft.com/office/powerpoint/2010/main" val="648921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EBF87945-A001-489F-9D9B-7D9435F0B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A9E78DE8-3CB1-4A71-B2B1-59C4DA6A3FD8}"/>
              </a:ext>
            </a:extLst>
          </p:cNvPr>
          <p:cNvSpPr>
            <a:spLocks noGrp="1"/>
          </p:cNvSpPr>
          <p:nvPr>
            <p:ph type="title"/>
          </p:nvPr>
        </p:nvSpPr>
        <p:spPr>
          <a:xfrm>
            <a:off x="838200" y="365760"/>
            <a:ext cx="10515600" cy="1325563"/>
          </a:xfrm>
        </p:spPr>
        <p:txBody>
          <a:bodyPr>
            <a:normAutofit/>
          </a:bodyPr>
          <a:lstStyle/>
          <a:p>
            <a:r>
              <a:rPr lang="tr-TR">
                <a:solidFill>
                  <a:schemeClr val="bg1"/>
                </a:solidFill>
                <a:cs typeface="Calibri Light"/>
              </a:rPr>
              <a:t>Hayatımıza yön veren kavramları;</a:t>
            </a:r>
            <a:endParaRPr lang="tr-TR">
              <a:solidFill>
                <a:schemeClr val="bg1"/>
              </a:solidFill>
            </a:endParaRPr>
          </a:p>
        </p:txBody>
      </p:sp>
      <p:sp>
        <p:nvSpPr>
          <p:cNvPr id="3" name="İçerik Yer Tutucusu 2">
            <a:extLst>
              <a:ext uri="{FF2B5EF4-FFF2-40B4-BE49-F238E27FC236}">
                <a16:creationId xmlns:a16="http://schemas.microsoft.com/office/drawing/2014/main" xmlns="" id="{C3996FBC-C21F-4437-BEDD-6AE68DA4C4C4}"/>
              </a:ext>
            </a:extLst>
          </p:cNvPr>
          <p:cNvSpPr>
            <a:spLocks noGrp="1"/>
          </p:cNvSpPr>
          <p:nvPr>
            <p:ph idx="1"/>
          </p:nvPr>
        </p:nvSpPr>
        <p:spPr>
          <a:xfrm>
            <a:off x="323664" y="2276857"/>
            <a:ext cx="5662463" cy="4360181"/>
          </a:xfrm>
        </p:spPr>
        <p:txBody>
          <a:bodyPr vert="horz" lIns="91440" tIns="45720" rIns="91440" bIns="45720" rtlCol="0" anchor="ctr">
            <a:normAutofit fontScale="92500"/>
          </a:bodyPr>
          <a:lstStyle/>
          <a:p>
            <a:r>
              <a:rPr lang="tr-TR" sz="2400" b="1" dirty="0">
                <a:cs typeface="Calibri"/>
              </a:rPr>
              <a:t>Cinsel yetersizlik üzerine: </a:t>
            </a:r>
            <a:r>
              <a:rPr lang="tr-TR" sz="2400" dirty="0">
                <a:cs typeface="Calibri"/>
              </a:rPr>
              <a:t>Montaigne, bedenlerimizle yaşadığımız sorunları bir ölçüde, bunları rahatça tartışabileceğimiz ortamlardan yoksun olmamıza bağlıyordu.</a:t>
            </a:r>
          </a:p>
          <a:p>
            <a:r>
              <a:rPr lang="tr-TR" sz="2400" b="1" dirty="0">
                <a:cs typeface="Calibri"/>
              </a:rPr>
              <a:t>"Üreme organlarımızın çalışmaları öylesine doğal, gerekli ve doğru ki; acaba bu organlar bize ne yaptılar da biz utanç duymadan onlardan söz açamıyor, onları hep ciddi sohbetlerin dışında tutuyoruz?" (</a:t>
            </a:r>
            <a:r>
              <a:rPr lang="tr-TR" sz="2400" b="1" dirty="0" err="1">
                <a:cs typeface="Calibri"/>
              </a:rPr>
              <a:t>sf</a:t>
            </a:r>
            <a:r>
              <a:rPr lang="tr-TR" sz="2400" b="1" dirty="0">
                <a:cs typeface="Calibri"/>
              </a:rPr>
              <a:t> 158)</a:t>
            </a:r>
          </a:p>
        </p:txBody>
      </p:sp>
      <p:pic>
        <p:nvPicPr>
          <p:cNvPr id="4" name="Resim 4">
            <a:extLst>
              <a:ext uri="{FF2B5EF4-FFF2-40B4-BE49-F238E27FC236}">
                <a16:creationId xmlns:a16="http://schemas.microsoft.com/office/drawing/2014/main" xmlns="" id="{6E343772-65EF-49A0-AE03-2877852C6783}"/>
              </a:ext>
            </a:extLst>
          </p:cNvPr>
          <p:cNvPicPr>
            <a:picLocks noChangeAspect="1"/>
          </p:cNvPicPr>
          <p:nvPr/>
        </p:nvPicPr>
        <p:blipFill rotWithShape="1">
          <a:blip r:embed="rId2"/>
          <a:srcRect r="3677" b="2"/>
          <a:stretch/>
        </p:blipFill>
        <p:spPr>
          <a:xfrm>
            <a:off x="6335270" y="2276857"/>
            <a:ext cx="5015484" cy="3900106"/>
          </a:xfrm>
          <a:prstGeom prst="rect">
            <a:avLst/>
          </a:prstGeom>
        </p:spPr>
      </p:pic>
    </p:spTree>
    <p:extLst>
      <p:ext uri="{BB962C8B-B14F-4D97-AF65-F5344CB8AC3E}">
        <p14:creationId xmlns:p14="http://schemas.microsoft.com/office/powerpoint/2010/main" val="249688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EBF87945-A001-489F-9D9B-7D9435F0B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50A1ED80-40A1-4B7E-9CF4-0D1B8AFB353A}"/>
              </a:ext>
            </a:extLst>
          </p:cNvPr>
          <p:cNvSpPr>
            <a:spLocks noGrp="1"/>
          </p:cNvSpPr>
          <p:nvPr>
            <p:ph type="title"/>
          </p:nvPr>
        </p:nvSpPr>
        <p:spPr>
          <a:xfrm>
            <a:off x="838200" y="365760"/>
            <a:ext cx="10515600" cy="1325563"/>
          </a:xfrm>
        </p:spPr>
        <p:txBody>
          <a:bodyPr>
            <a:normAutofit/>
          </a:bodyPr>
          <a:lstStyle/>
          <a:p>
            <a:r>
              <a:rPr lang="tr-TR">
                <a:solidFill>
                  <a:schemeClr val="bg1"/>
                </a:solidFill>
                <a:cs typeface="Calibri Light"/>
              </a:rPr>
              <a:t>Hayatımıza yön veren kavramları;</a:t>
            </a:r>
            <a:endParaRPr lang="tr-TR">
              <a:solidFill>
                <a:schemeClr val="bg1"/>
              </a:solidFill>
            </a:endParaRPr>
          </a:p>
        </p:txBody>
      </p:sp>
      <p:sp>
        <p:nvSpPr>
          <p:cNvPr id="3" name="İçerik Yer Tutucusu 2">
            <a:extLst>
              <a:ext uri="{FF2B5EF4-FFF2-40B4-BE49-F238E27FC236}">
                <a16:creationId xmlns:a16="http://schemas.microsoft.com/office/drawing/2014/main" xmlns="" id="{FAA2273B-8FCF-49AD-AEFA-7E7DE4810359}"/>
              </a:ext>
            </a:extLst>
          </p:cNvPr>
          <p:cNvSpPr>
            <a:spLocks noGrp="1"/>
          </p:cNvSpPr>
          <p:nvPr>
            <p:ph idx="1"/>
          </p:nvPr>
        </p:nvSpPr>
        <p:spPr>
          <a:xfrm>
            <a:off x="266154" y="2276857"/>
            <a:ext cx="5590578" cy="4331426"/>
          </a:xfrm>
        </p:spPr>
        <p:txBody>
          <a:bodyPr anchor="ctr">
            <a:normAutofit/>
          </a:bodyPr>
          <a:lstStyle/>
          <a:p>
            <a:r>
              <a:rPr lang="tr-TR" sz="2400" b="1" dirty="0">
                <a:cs typeface="Calibri"/>
              </a:rPr>
              <a:t>Kültürel yetersizlik üzerine: </a:t>
            </a:r>
            <a:r>
              <a:rPr lang="tr-TR" sz="2400" dirty="0">
                <a:cs typeface="Calibri"/>
              </a:rPr>
              <a:t>Montaigne, bizi yaşadığımız yöreye özgü önyargıları bir yana bırakmaya ve dünya vatandaşı olmaya davet ediyordu; böylece önyargılarımız yüzünden yaşadığımız kişilik bölünmesini artık yaşamayacak, kendimizi çok daha az baskı altında hissedeceğimiz bir yaşam sürebilecektik.</a:t>
            </a:r>
          </a:p>
        </p:txBody>
      </p:sp>
      <p:pic>
        <p:nvPicPr>
          <p:cNvPr id="4" name="Resim 4" descr="yatak odası, oda, yatak içeren bir resim&#10;&#10;Çok yüksek güvenilirlikle oluşturulmuş açıklama">
            <a:extLst>
              <a:ext uri="{FF2B5EF4-FFF2-40B4-BE49-F238E27FC236}">
                <a16:creationId xmlns:a16="http://schemas.microsoft.com/office/drawing/2014/main" xmlns="" id="{F88C2A2C-83E8-498F-B5E9-EA6E4697952F}"/>
              </a:ext>
            </a:extLst>
          </p:cNvPr>
          <p:cNvPicPr>
            <a:picLocks noChangeAspect="1"/>
          </p:cNvPicPr>
          <p:nvPr/>
        </p:nvPicPr>
        <p:blipFill rotWithShape="1">
          <a:blip r:embed="rId2"/>
          <a:srcRect l="28369" r="21759"/>
          <a:stretch/>
        </p:blipFill>
        <p:spPr>
          <a:xfrm>
            <a:off x="6335270" y="2276857"/>
            <a:ext cx="5015484" cy="3900106"/>
          </a:xfrm>
          <a:prstGeom prst="rect">
            <a:avLst/>
          </a:prstGeom>
        </p:spPr>
      </p:pic>
    </p:spTree>
    <p:extLst>
      <p:ext uri="{BB962C8B-B14F-4D97-AF65-F5344CB8AC3E}">
        <p14:creationId xmlns:p14="http://schemas.microsoft.com/office/powerpoint/2010/main" val="2110157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kişi, adam, kıyafet, iç mekan içeren bir resim&#10;&#10;Çok yüksek güvenilirlikle oluşturulmuş açıklama">
            <a:extLst>
              <a:ext uri="{FF2B5EF4-FFF2-40B4-BE49-F238E27FC236}">
                <a16:creationId xmlns:a16="http://schemas.microsoft.com/office/drawing/2014/main" xmlns="" id="{96E17780-6948-422E-AF06-F4443E4E9C3C}"/>
              </a:ext>
            </a:extLst>
          </p:cNvPr>
          <p:cNvPicPr>
            <a:picLocks noChangeAspect="1"/>
          </p:cNvPicPr>
          <p:nvPr/>
        </p:nvPicPr>
        <p:blipFill rotWithShape="1">
          <a:blip r:embed="rId2"/>
          <a:srcRect l="7230" r="1954" b="2"/>
          <a:stretch/>
        </p:blipFill>
        <p:spPr>
          <a:xfrm>
            <a:off x="20" y="58490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6" name="Freeform: Shape 8">
            <a:extLst>
              <a:ext uri="{FF2B5EF4-FFF2-40B4-BE49-F238E27FC236}">
                <a16:creationId xmlns:a16="http://schemas.microsoft.com/office/drawing/2014/main" xmlns="" id="{17CDB40A-75BB-4498-A20B-59C3984A3A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3" name="Alt Başlık 2"/>
          <p:cNvSpPr>
            <a:spLocks noGrp="1"/>
          </p:cNvSpPr>
          <p:nvPr>
            <p:ph type="subTitle" idx="1"/>
          </p:nvPr>
        </p:nvSpPr>
        <p:spPr>
          <a:xfrm>
            <a:off x="5986272" y="3651047"/>
            <a:ext cx="5370576" cy="911117"/>
          </a:xfrm>
        </p:spPr>
        <p:txBody>
          <a:bodyPr>
            <a:normAutofit/>
          </a:bodyPr>
          <a:lstStyle/>
          <a:p>
            <a:pPr algn="l"/>
            <a:endParaRPr lang="tr-TR" sz="2000">
              <a:solidFill>
                <a:srgbClr val="FFFFFF"/>
              </a:solidFill>
            </a:endParaRPr>
          </a:p>
        </p:txBody>
      </p:sp>
      <p:sp>
        <p:nvSpPr>
          <p:cNvPr id="2" name="Başlık 1"/>
          <p:cNvSpPr>
            <a:spLocks noGrp="1"/>
          </p:cNvSpPr>
          <p:nvPr>
            <p:ph type="ctrTitle"/>
          </p:nvPr>
        </p:nvSpPr>
        <p:spPr>
          <a:xfrm>
            <a:off x="5673747" y="1408814"/>
            <a:ext cx="5683102" cy="2235277"/>
          </a:xfrm>
        </p:spPr>
        <p:txBody>
          <a:bodyPr>
            <a:normAutofit/>
          </a:bodyPr>
          <a:lstStyle/>
          <a:p>
            <a:pPr algn="l"/>
            <a:r>
              <a:rPr lang="tr-TR" sz="5000">
                <a:solidFill>
                  <a:srgbClr val="FFFFFF"/>
                </a:solidFill>
                <a:cs typeface="Calibri Light"/>
              </a:rPr>
              <a:t>Kırık Bir Kalbin Tesellisi-Schopenhauer</a:t>
            </a:r>
            <a:endParaRPr lang="tr-TR" sz="5000">
              <a:solidFill>
                <a:srgbClr val="FFFFFF"/>
              </a:solidFill>
            </a:endParaRPr>
          </a:p>
        </p:txBody>
      </p:sp>
    </p:spTree>
    <p:extLst>
      <p:ext uri="{BB962C8B-B14F-4D97-AF65-F5344CB8AC3E}">
        <p14:creationId xmlns:p14="http://schemas.microsoft.com/office/powerpoint/2010/main" val="170886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8FD74D4-C0F3-4E5B-9628-885593F0B5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54223EE-8FA5-447E-B9DA-5C0BD1ECA19F}"/>
              </a:ext>
            </a:extLst>
          </p:cNvPr>
          <p:cNvSpPr>
            <a:spLocks noGrp="1"/>
          </p:cNvSpPr>
          <p:nvPr>
            <p:ph type="title"/>
          </p:nvPr>
        </p:nvSpPr>
        <p:spPr>
          <a:xfrm>
            <a:off x="1197864" y="891539"/>
            <a:ext cx="4898135" cy="1346693"/>
          </a:xfrm>
        </p:spPr>
        <p:txBody>
          <a:bodyPr>
            <a:normAutofit/>
          </a:bodyPr>
          <a:lstStyle/>
          <a:p>
            <a:endParaRPr lang="tr-TR" sz="4000"/>
          </a:p>
        </p:txBody>
      </p:sp>
      <p:sp>
        <p:nvSpPr>
          <p:cNvPr id="11" name="Rectangle 10">
            <a:extLst>
              <a:ext uri="{FF2B5EF4-FFF2-40B4-BE49-F238E27FC236}">
                <a16:creationId xmlns:a16="http://schemas.microsoft.com/office/drawing/2014/main" xmlns="" id="{E64FA8EC-281F-4A47-AF2E-9F85F2AABC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44F548AD-5D1B-4848-ADEE-28BF0155CB11}"/>
              </a:ext>
            </a:extLst>
          </p:cNvPr>
          <p:cNvSpPr>
            <a:spLocks noGrp="1"/>
          </p:cNvSpPr>
          <p:nvPr>
            <p:ph idx="1"/>
          </p:nvPr>
        </p:nvSpPr>
        <p:spPr>
          <a:xfrm>
            <a:off x="1197864" y="2399100"/>
            <a:ext cx="4878978" cy="3645084"/>
          </a:xfrm>
        </p:spPr>
        <p:txBody>
          <a:bodyPr vert="horz" lIns="91440" tIns="45720" rIns="91440" bIns="45720" rtlCol="0">
            <a:normAutofit/>
          </a:bodyPr>
          <a:lstStyle/>
          <a:p>
            <a:r>
              <a:rPr lang="tr-TR" sz="2000">
                <a:cs typeface="Calibri"/>
              </a:rPr>
              <a:t>"Çektiği aşk acıları açısından değerlendirildiğinde, belki de filozofların en hassasıdır o" deniyor kitapta.</a:t>
            </a:r>
          </a:p>
          <a:p>
            <a:r>
              <a:rPr lang="tr-TR" sz="2000">
                <a:ea typeface="+mn-lt"/>
                <a:cs typeface="+mn-lt"/>
              </a:rPr>
              <a:t>Schopenhauer, hayatın anlamsızlığına, acımasızlığına, varoluşun hata olduğuna derin bir kederle inanmış bir filozof. Bugün kötü, yarın daha da kötü olacak ve en kötüsü oluncaya dek bu böyle sürüp gidecek diye düşünüyor.</a:t>
            </a:r>
          </a:p>
          <a:p>
            <a:endParaRPr lang="tr-TR" sz="2000">
              <a:cs typeface="Calibri"/>
            </a:endParaRPr>
          </a:p>
          <a:p>
            <a:endParaRPr lang="tr-TR" sz="2000">
              <a:cs typeface="Calibri"/>
            </a:endParaRPr>
          </a:p>
        </p:txBody>
      </p:sp>
      <p:pic>
        <p:nvPicPr>
          <p:cNvPr id="4" name="Resim 4" descr="iç mekan, kırmızı, tablo, oturma içeren bir resim&#10;&#10;Çok yüksek güvenilirlikle oluşturulmuş açıklama">
            <a:extLst>
              <a:ext uri="{FF2B5EF4-FFF2-40B4-BE49-F238E27FC236}">
                <a16:creationId xmlns:a16="http://schemas.microsoft.com/office/drawing/2014/main" xmlns="" id="{D8A8A966-B818-47CC-BEF1-F4F39F22742C}"/>
              </a:ext>
            </a:extLst>
          </p:cNvPr>
          <p:cNvPicPr>
            <a:picLocks noChangeAspect="1"/>
          </p:cNvPicPr>
          <p:nvPr/>
        </p:nvPicPr>
        <p:blipFill rotWithShape="1">
          <a:blip r:embed="rId2"/>
          <a:srcRect l="13159" r="16891" b="-1"/>
          <a:stretch/>
        </p:blipFill>
        <p:spPr>
          <a:xfrm>
            <a:off x="6552330" y="891540"/>
            <a:ext cx="5639670"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82423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47551C24-EE09-4202-8B01-252E1570BA51}"/>
              </a:ext>
            </a:extLst>
          </p:cNvPr>
          <p:cNvSpPr>
            <a:spLocks noGrp="1"/>
          </p:cNvSpPr>
          <p:nvPr>
            <p:ph type="title"/>
          </p:nvPr>
        </p:nvSpPr>
        <p:spPr>
          <a:xfrm>
            <a:off x="376770" y="894027"/>
            <a:ext cx="4332562" cy="4782873"/>
          </a:xfrm>
        </p:spPr>
        <p:txBody>
          <a:bodyPr>
            <a:normAutofit/>
          </a:bodyPr>
          <a:lstStyle/>
          <a:p>
            <a:pPr algn="ctr"/>
            <a:r>
              <a:rPr lang="tr-TR" b="1" dirty="0" err="1">
                <a:solidFill>
                  <a:schemeClr val="bg1"/>
                </a:solidFill>
                <a:ea typeface="+mj-lt"/>
                <a:cs typeface="+mj-lt"/>
              </a:rPr>
              <a:t>Schopenhauer</a:t>
            </a:r>
            <a:endParaRPr lang="tr-TR" b="1" dirty="0">
              <a:solidFill>
                <a:schemeClr val="bg1"/>
              </a:solidFill>
              <a:ea typeface="+mj-lt"/>
              <a:cs typeface="+mj-lt"/>
            </a:endParaRPr>
          </a:p>
          <a:p>
            <a:pPr algn="r"/>
            <a:endParaRPr lang="tr-TR" dirty="0">
              <a:solidFill>
                <a:schemeClr val="bg1"/>
              </a:solidFill>
              <a:cs typeface="Calibri Light"/>
            </a:endParaRPr>
          </a:p>
        </p:txBody>
      </p:sp>
      <p:cxnSp>
        <p:nvCxnSpPr>
          <p:cNvPr id="12" name="Straight Connector 11">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70C2AC7B-0B92-443C-8927-AF4287DDDCD8}"/>
              </a:ext>
            </a:extLst>
          </p:cNvPr>
          <p:cNvSpPr>
            <a:spLocks noGrp="1"/>
          </p:cNvSpPr>
          <p:nvPr>
            <p:ph idx="1"/>
          </p:nvPr>
        </p:nvSpPr>
        <p:spPr>
          <a:xfrm>
            <a:off x="4976032" y="894027"/>
            <a:ext cx="6377768" cy="4782873"/>
          </a:xfrm>
        </p:spPr>
        <p:txBody>
          <a:bodyPr vert="horz" lIns="91440" tIns="45720" rIns="91440" bIns="45720" rtlCol="0" anchor="ctr">
            <a:normAutofit lnSpcReduction="10000"/>
          </a:bodyPr>
          <a:lstStyle/>
          <a:p>
            <a:r>
              <a:rPr lang="tr-TR" sz="2400">
                <a:solidFill>
                  <a:schemeClr val="bg1"/>
                </a:solidFill>
                <a:cs typeface="Calibri"/>
              </a:rPr>
              <a:t>Daha 6 yaşındayken anne ve babası yürüyüşten döndüklerinde derin bir hüzün içerisinde buluyorlar </a:t>
            </a:r>
            <a:r>
              <a:rPr lang="tr-TR" sz="2400">
                <a:solidFill>
                  <a:schemeClr val="bg1"/>
                </a:solidFill>
                <a:ea typeface="+mn-lt"/>
                <a:cs typeface="+mn-lt"/>
              </a:rPr>
              <a:t>Schopenhauer'u. Genç yaşta babasının intiharıyla sarsılıyor, hayatının sonuna kadar rahat bir şekilde yaşayacak kadar miras düşse bile babasından bu Schopenhauer'u rahatlatmıyor. Zaten karamsar olan filozofumuz iyice karamsarlaşıyor. Aşk üzerine yoğunlaşıyor, diğer felsefeciler bu konuyu hafife alsa da Schopenhauer için hiç hafife alınacak bir konu olmadığını anlatmaya çalışıyor.</a:t>
            </a:r>
          </a:p>
          <a:p>
            <a:endParaRPr lang="tr-TR" sz="2400">
              <a:solidFill>
                <a:schemeClr val="bg1"/>
              </a:solidFill>
              <a:ea typeface="+mn-lt"/>
              <a:cs typeface="+mn-lt"/>
            </a:endParaRPr>
          </a:p>
        </p:txBody>
      </p:sp>
    </p:spTree>
    <p:extLst>
      <p:ext uri="{BB962C8B-B14F-4D97-AF65-F5344CB8AC3E}">
        <p14:creationId xmlns:p14="http://schemas.microsoft.com/office/powerpoint/2010/main" val="2837236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31891FFB-ACFA-43B5-B2BD-C489FE6D8488}"/>
              </a:ext>
            </a:extLst>
          </p:cNvPr>
          <p:cNvSpPr>
            <a:spLocks noGrp="1"/>
          </p:cNvSpPr>
          <p:nvPr>
            <p:ph type="title"/>
          </p:nvPr>
        </p:nvSpPr>
        <p:spPr>
          <a:xfrm>
            <a:off x="838200" y="894027"/>
            <a:ext cx="3494362" cy="4782873"/>
          </a:xfrm>
        </p:spPr>
        <p:txBody>
          <a:bodyPr>
            <a:normAutofit/>
          </a:bodyPr>
          <a:lstStyle/>
          <a:p>
            <a:pPr algn="ctr"/>
            <a:r>
              <a:rPr lang="tr-TR" dirty="0">
                <a:solidFill>
                  <a:schemeClr val="bg1"/>
                </a:solidFill>
                <a:cs typeface="Calibri Light"/>
              </a:rPr>
              <a:t>Kısacası:</a:t>
            </a:r>
          </a:p>
        </p:txBody>
      </p:sp>
      <p:cxnSp>
        <p:nvCxnSpPr>
          <p:cNvPr id="12" name="Straight Connector 11">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EB079CFB-CA6E-49CE-A2C8-32E55FCAD32F}"/>
              </a:ext>
            </a:extLst>
          </p:cNvPr>
          <p:cNvSpPr>
            <a:spLocks noGrp="1"/>
          </p:cNvSpPr>
          <p:nvPr>
            <p:ph idx="1"/>
          </p:nvPr>
        </p:nvSpPr>
        <p:spPr>
          <a:xfrm>
            <a:off x="4976032" y="894027"/>
            <a:ext cx="6377768" cy="4782873"/>
          </a:xfrm>
        </p:spPr>
        <p:txBody>
          <a:bodyPr vert="horz" lIns="91440" tIns="45720" rIns="91440" bIns="45720" rtlCol="0" anchor="ctr">
            <a:normAutofit/>
          </a:bodyPr>
          <a:lstStyle/>
          <a:p>
            <a:r>
              <a:rPr lang="tr-TR" sz="2400">
                <a:solidFill>
                  <a:schemeClr val="bg1"/>
                </a:solidFill>
                <a:cs typeface="Calibri"/>
              </a:rPr>
              <a:t>Aşk ve sevgi günümüzde daha çok duygusal ihtiyaç, yanında birinin olması olarak görülüyor. Kitapta bunun aksine </a:t>
            </a:r>
            <a:r>
              <a:rPr lang="tr-TR" sz="2400">
                <a:solidFill>
                  <a:schemeClr val="bg1"/>
                </a:solidFill>
                <a:ea typeface="+mn-lt"/>
                <a:cs typeface="+mn-lt"/>
              </a:rPr>
              <a:t>Schopenhauer iki cinsiyet arasındaki bu aşkın yaşam iradesi olarak şu şekilde tanımlıyor. İki insan sadece üreme neslinin devamı olarak algılandığını ve hayatımıza alacağımız insanların kendilerinde eksik kalan dallarda daha ekin olması olarak seçtiğimizi söylüyor.</a:t>
            </a:r>
          </a:p>
        </p:txBody>
      </p:sp>
    </p:spTree>
    <p:extLst>
      <p:ext uri="{BB962C8B-B14F-4D97-AF65-F5344CB8AC3E}">
        <p14:creationId xmlns:p14="http://schemas.microsoft.com/office/powerpoint/2010/main" val="1326046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adam, kişi, bakarken, dik içeren bir resim&#10;&#10;Çok yüksek güvenilirlikle oluşturulmuş açıklama">
            <a:extLst>
              <a:ext uri="{FF2B5EF4-FFF2-40B4-BE49-F238E27FC236}">
                <a16:creationId xmlns:a16="http://schemas.microsoft.com/office/drawing/2014/main" xmlns="" id="{03908821-C30E-45D6-9FE4-15086FB8A80D}"/>
              </a:ext>
            </a:extLst>
          </p:cNvPr>
          <p:cNvPicPr>
            <a:picLocks noChangeAspect="1"/>
          </p:cNvPicPr>
          <p:nvPr/>
        </p:nvPicPr>
        <p:blipFill rotWithShape="1">
          <a:blip r:embed="rId2"/>
          <a:srcRect t="11699" r="-1" b="24187"/>
          <a:stretch/>
        </p:blipFill>
        <p:spPr>
          <a:xfrm>
            <a:off x="20" y="58490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9" name="Freeform: Shape 8">
            <a:extLst>
              <a:ext uri="{FF2B5EF4-FFF2-40B4-BE49-F238E27FC236}">
                <a16:creationId xmlns:a16="http://schemas.microsoft.com/office/drawing/2014/main" xmlns="" id="{17CDB40A-75BB-4498-A20B-59C3984A3A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3" name="Alt Başlık 2"/>
          <p:cNvSpPr>
            <a:spLocks noGrp="1"/>
          </p:cNvSpPr>
          <p:nvPr>
            <p:ph type="subTitle" idx="1"/>
          </p:nvPr>
        </p:nvSpPr>
        <p:spPr>
          <a:xfrm>
            <a:off x="5986272" y="3651047"/>
            <a:ext cx="5370576" cy="911117"/>
          </a:xfrm>
        </p:spPr>
        <p:txBody>
          <a:bodyPr>
            <a:normAutofit/>
          </a:bodyPr>
          <a:lstStyle/>
          <a:p>
            <a:pPr algn="l"/>
            <a:endParaRPr lang="tr-TR" sz="2000">
              <a:solidFill>
                <a:srgbClr val="FFFFFF"/>
              </a:solidFill>
            </a:endParaRPr>
          </a:p>
        </p:txBody>
      </p:sp>
      <p:sp>
        <p:nvSpPr>
          <p:cNvPr id="2" name="Başlık 1"/>
          <p:cNvSpPr>
            <a:spLocks noGrp="1"/>
          </p:cNvSpPr>
          <p:nvPr>
            <p:ph type="ctrTitle"/>
          </p:nvPr>
        </p:nvSpPr>
        <p:spPr>
          <a:xfrm>
            <a:off x="5673747" y="1408814"/>
            <a:ext cx="5683102" cy="2235277"/>
          </a:xfrm>
        </p:spPr>
        <p:txBody>
          <a:bodyPr>
            <a:normAutofit fontScale="90000"/>
          </a:bodyPr>
          <a:lstStyle/>
          <a:p>
            <a:pPr algn="l"/>
            <a:r>
              <a:rPr lang="tr-TR" sz="5000">
                <a:solidFill>
                  <a:srgbClr val="FFFFFF"/>
                </a:solidFill>
                <a:cs typeface="Calibri Light"/>
              </a:rPr>
              <a:t>Zorluklar Yaşamanın Tesellisi-</a:t>
            </a:r>
            <a:br>
              <a:rPr lang="tr-TR" sz="5000">
                <a:solidFill>
                  <a:srgbClr val="FFFFFF"/>
                </a:solidFill>
                <a:cs typeface="Calibri Light"/>
              </a:rPr>
            </a:br>
            <a:r>
              <a:rPr lang="tr-TR" sz="5000">
                <a:solidFill>
                  <a:srgbClr val="FFFFFF"/>
                </a:solidFill>
                <a:cs typeface="Calibri Light"/>
              </a:rPr>
              <a:t>Nietszche</a:t>
            </a:r>
            <a:endParaRPr lang="tr-TR" sz="5000">
              <a:solidFill>
                <a:srgbClr val="FFFFFF"/>
              </a:solidFill>
            </a:endParaRPr>
          </a:p>
        </p:txBody>
      </p:sp>
    </p:spTree>
    <p:extLst>
      <p:ext uri="{BB962C8B-B14F-4D97-AF65-F5344CB8AC3E}">
        <p14:creationId xmlns:p14="http://schemas.microsoft.com/office/powerpoint/2010/main" val="687279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03CCB602-9A01-4B9D-B18D-FBE0F7EB22A2}"/>
              </a:ext>
            </a:extLst>
          </p:cNvPr>
          <p:cNvSpPr>
            <a:spLocks noGrp="1"/>
          </p:cNvSpPr>
          <p:nvPr>
            <p:ph type="title"/>
          </p:nvPr>
        </p:nvSpPr>
        <p:spPr>
          <a:xfrm>
            <a:off x="838200" y="894027"/>
            <a:ext cx="3494362" cy="4782873"/>
          </a:xfrm>
        </p:spPr>
        <p:txBody>
          <a:bodyPr>
            <a:normAutofit/>
          </a:bodyPr>
          <a:lstStyle/>
          <a:p>
            <a:pPr algn="r"/>
            <a:endParaRPr lang="tr-TR">
              <a:solidFill>
                <a:schemeClr val="bg1"/>
              </a:solidFill>
            </a:endParaRPr>
          </a:p>
        </p:txBody>
      </p:sp>
      <p:cxnSp>
        <p:nvCxnSpPr>
          <p:cNvPr id="12" name="Straight Connector 11">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BD11E21D-DA68-4453-8772-DF95201B4115}"/>
              </a:ext>
            </a:extLst>
          </p:cNvPr>
          <p:cNvSpPr>
            <a:spLocks noGrp="1"/>
          </p:cNvSpPr>
          <p:nvPr>
            <p:ph idx="1"/>
          </p:nvPr>
        </p:nvSpPr>
        <p:spPr>
          <a:xfrm>
            <a:off x="4976032" y="894027"/>
            <a:ext cx="6377768" cy="4782873"/>
          </a:xfrm>
        </p:spPr>
        <p:txBody>
          <a:bodyPr vert="horz" lIns="91440" tIns="45720" rIns="91440" bIns="45720" rtlCol="0" anchor="ctr">
            <a:normAutofit/>
          </a:bodyPr>
          <a:lstStyle/>
          <a:p>
            <a:r>
              <a:rPr lang="tr-TR" sz="2400">
                <a:solidFill>
                  <a:schemeClr val="bg1"/>
                </a:solidFill>
                <a:cs typeface="Calibri"/>
              </a:rPr>
              <a:t>Shoupenhauer çok pesimist bir filozof, Nietzche eskiden onun hayranıydı hatta öyle ki bir zamanlar çalışma masasına onun fotoğrafını yapıştırmış, ve kendini çok darda hissettiği vakitler onu anlayabileceğini düşündüğü hayata karanlık bakan filozoftan''</a:t>
            </a:r>
          </a:p>
          <a:p>
            <a:r>
              <a:rPr lang="tr-TR" sz="2400">
                <a:solidFill>
                  <a:schemeClr val="bg1"/>
                </a:solidFill>
                <a:cs typeface="Calibri"/>
              </a:rPr>
              <a:t>Schopenhauer bana yardım et'' diye teselli isterdi, lakin bir gün kafasında çakan ani bir düşünce ile kurtuluşa ulaşmış bir ihtiyar gibi ağlamaya başlamıştı, peki neydi bu düşünce?</a:t>
            </a:r>
          </a:p>
        </p:txBody>
      </p:sp>
      <p:pic>
        <p:nvPicPr>
          <p:cNvPr id="4" name="Resim 4" descr="adam içeren bir resim&#10;&#10;Çok yüksek güvenilirlikle oluşturulmuş açıklama">
            <a:extLst>
              <a:ext uri="{FF2B5EF4-FFF2-40B4-BE49-F238E27FC236}">
                <a16:creationId xmlns:a16="http://schemas.microsoft.com/office/drawing/2014/main" xmlns="" id="{5CBA4345-79C7-40B3-97B9-380E67762A92}"/>
              </a:ext>
            </a:extLst>
          </p:cNvPr>
          <p:cNvPicPr>
            <a:picLocks noChangeAspect="1"/>
          </p:cNvPicPr>
          <p:nvPr/>
        </p:nvPicPr>
        <p:blipFill>
          <a:blip r:embed="rId2"/>
          <a:stretch>
            <a:fillRect/>
          </a:stretch>
        </p:blipFill>
        <p:spPr>
          <a:xfrm>
            <a:off x="842513" y="846788"/>
            <a:ext cx="3821500" cy="4833744"/>
          </a:xfrm>
          <a:prstGeom prst="rect">
            <a:avLst/>
          </a:prstGeom>
        </p:spPr>
      </p:pic>
    </p:spTree>
    <p:extLst>
      <p:ext uri="{BB962C8B-B14F-4D97-AF65-F5344CB8AC3E}">
        <p14:creationId xmlns:p14="http://schemas.microsoft.com/office/powerpoint/2010/main" val="13093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88333BA-AE6E-427A-9B16-A39C8073F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779133DE-1396-4234-BBD8-CF1E80DED702}"/>
              </a:ext>
            </a:extLst>
          </p:cNvPr>
          <p:cNvSpPr>
            <a:spLocks noGrp="1"/>
          </p:cNvSpPr>
          <p:nvPr>
            <p:ph type="title"/>
          </p:nvPr>
        </p:nvSpPr>
        <p:spPr>
          <a:xfrm>
            <a:off x="838200" y="631825"/>
            <a:ext cx="10515600" cy="1325563"/>
          </a:xfrm>
        </p:spPr>
        <p:txBody>
          <a:bodyPr>
            <a:normAutofit/>
          </a:bodyPr>
          <a:lstStyle/>
          <a:p>
            <a:endParaRPr lang="tr-TR"/>
          </a:p>
        </p:txBody>
      </p:sp>
      <p:sp>
        <p:nvSpPr>
          <p:cNvPr id="3" name="İçerik Yer Tutucusu 2">
            <a:extLst>
              <a:ext uri="{FF2B5EF4-FFF2-40B4-BE49-F238E27FC236}">
                <a16:creationId xmlns:a16="http://schemas.microsoft.com/office/drawing/2014/main" xmlns="" id="{F5294914-5723-4C13-93D2-8EC44EE192AE}"/>
              </a:ext>
            </a:extLst>
          </p:cNvPr>
          <p:cNvSpPr>
            <a:spLocks noGrp="1"/>
          </p:cNvSpPr>
          <p:nvPr>
            <p:ph idx="1"/>
          </p:nvPr>
        </p:nvSpPr>
        <p:spPr>
          <a:xfrm>
            <a:off x="838200" y="2057400"/>
            <a:ext cx="10515600" cy="3871762"/>
          </a:xfrm>
        </p:spPr>
        <p:txBody>
          <a:bodyPr vert="horz" lIns="91440" tIns="45720" rIns="91440" bIns="45720" rtlCol="0">
            <a:normAutofit/>
          </a:bodyPr>
          <a:lstStyle/>
          <a:p>
            <a:r>
              <a:rPr lang="tr-TR" sz="2400">
                <a:cs typeface="Calibri"/>
              </a:rPr>
              <a:t>Mutluluğa ulaşmanın, yaşamdan tatmin olmanın yolu acıdan kaçmak ondan sakınmak değildir, iyi olana erişmek için karşımıza çıkacak bir basamak olarak algılamalıyız bunu, daha çok acı daha çok ödül getirir, acıdan riskten aşık olmaktan yani hemen hemen birçok olumsuzluktan sakınır isek o kadar az güzellik ile karşılaşacağız acı ile mutluluk biraz da doğru orantılı, bazı şeylerin bedelini ödüyoruz aslında bazen bu çok yanlışta olabiliyor acılar bizi tüketiyor ama şöyle bir baktığımızda hayatta bir çok şeyi başaran insanlar acıyı tatmış insanlardır, her acıyı tadan başarıya ulaşmıyor lakin her başarıya ulaşan insanlar zorluklar dolu bir hayat mücadelesi veren insanlardır.</a:t>
            </a:r>
            <a:endParaRPr lang="tr-TR" sz="2400"/>
          </a:p>
        </p:txBody>
      </p:sp>
    </p:spTree>
    <p:extLst>
      <p:ext uri="{BB962C8B-B14F-4D97-AF65-F5344CB8AC3E}">
        <p14:creationId xmlns:p14="http://schemas.microsoft.com/office/powerpoint/2010/main" val="204171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97DE32B-7C64-473D-B15E-A723E4D1D587}"/>
              </a:ext>
            </a:extLst>
          </p:cNvPr>
          <p:cNvSpPr>
            <a:spLocks noGrp="1"/>
          </p:cNvSpPr>
          <p:nvPr>
            <p:ph idx="1"/>
          </p:nvPr>
        </p:nvSpPr>
        <p:spPr>
          <a:xfrm>
            <a:off x="690525" y="1161076"/>
            <a:ext cx="4245428" cy="3181684"/>
          </a:xfrm>
        </p:spPr>
        <p:txBody>
          <a:bodyPr anchor="t">
            <a:noAutofit/>
          </a:bodyPr>
          <a:lstStyle/>
          <a:p>
            <a:pPr indent="-305435"/>
            <a:r>
              <a:rPr lang="tr-TR" sz="2400">
                <a:ln>
                  <a:solidFill>
                    <a:prstClr val="white">
                      <a:lumMod val="75000"/>
                      <a:lumOff val="25000"/>
                      <a:alpha val="10000"/>
                    </a:prstClr>
                  </a:solidFill>
                </a:ln>
                <a:effectLst>
                  <a:outerShdw blurRad="9525" dist="25400" dir="14640000" algn="tl" rotWithShape="0">
                    <a:prstClr val="white">
                      <a:alpha val="30000"/>
                    </a:prstClr>
                  </a:outerShdw>
                </a:effectLst>
              </a:rPr>
              <a:t>New York'tan Londra'ya gitmek için uçağını bekleyen birinin içecek içmek istediği sırada orada sergilenen galeride Sokrates'in tablosunun dikkatini çekmesiyle buradan aldığı kartpostala uçaktayken incelemesi sonucu Sokrates'in yaşadığı zamanlardaki olayları ve ölümün üzerine düşünmesiyle başlar</a:t>
            </a:r>
            <a:endParaRPr lang="tr-TR" sz="2400">
              <a:ln>
                <a:solidFill>
                  <a:prstClr val="white">
                    <a:lumMod val="75000"/>
                    <a:lumOff val="25000"/>
                    <a:alpha val="10000"/>
                  </a:prstClr>
                </a:solidFill>
              </a:ln>
              <a:effectLst>
                <a:outerShdw blurRad="9525" dist="25400" dir="14640000" algn="tl" rotWithShape="0">
                  <a:prstClr val="white">
                    <a:alpha val="30000"/>
                  </a:prstClr>
                </a:outerShdw>
              </a:effectLst>
              <a:cs typeface="Calibri"/>
            </a:endParaRPr>
          </a:p>
        </p:txBody>
      </p:sp>
      <p:sp>
        <p:nvSpPr>
          <p:cNvPr id="11" name="Freeform: Shape 10">
            <a:extLst>
              <a:ext uri="{FF2B5EF4-FFF2-40B4-BE49-F238E27FC236}">
                <a16:creationId xmlns:a16="http://schemas.microsoft.com/office/drawing/2014/main" xmlns="" id="{A86541C6-61B1-4DAA-B57A-EAF3F24F04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Resim 6" descr="uçak, açık hava, hava taşıtı, geniş içeren bir resim&#10;&#10;Çok yüksek güvenilirlikle oluşturulmuş açıklama">
            <a:extLst>
              <a:ext uri="{FF2B5EF4-FFF2-40B4-BE49-F238E27FC236}">
                <a16:creationId xmlns:a16="http://schemas.microsoft.com/office/drawing/2014/main" xmlns="" id="{D925F7CA-506B-4C6C-B445-4F4B8F58153D}"/>
              </a:ext>
            </a:extLst>
          </p:cNvPr>
          <p:cNvPicPr>
            <a:picLocks noChangeAspect="1"/>
          </p:cNvPicPr>
          <p:nvPr/>
        </p:nvPicPr>
        <p:blipFill rotWithShape="1">
          <a:blip r:embed="rId2"/>
          <a:srcRect t="28787" r="-2" b="-2"/>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3" name="Freeform: Shape 12">
            <a:extLst>
              <a:ext uri="{FF2B5EF4-FFF2-40B4-BE49-F238E27FC236}">
                <a16:creationId xmlns:a16="http://schemas.microsoft.com/office/drawing/2014/main" xmlns="" id="{71750011-2006-46BB-AFDE-C6E4617523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4" descr="kişi, insanlar, adam, grup içeren bir resim&#10;&#10;Çok yüksek güvenilirlikle oluşturulmuş açıklama">
            <a:extLst>
              <a:ext uri="{FF2B5EF4-FFF2-40B4-BE49-F238E27FC236}">
                <a16:creationId xmlns:a16="http://schemas.microsoft.com/office/drawing/2014/main" xmlns="" id="{101D5E77-8760-44D3-B5EC-9A394E169980}"/>
              </a:ext>
            </a:extLst>
          </p:cNvPr>
          <p:cNvPicPr>
            <a:picLocks noChangeAspect="1"/>
          </p:cNvPicPr>
          <p:nvPr/>
        </p:nvPicPr>
        <p:blipFill rotWithShape="1">
          <a:blip r:embed="rId3"/>
          <a:srcRect l="5004" r="6971" b="-1"/>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2444460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A93628A-4A26-42A6-859F-D1C95150AD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49F261EF-FE10-40E4-935F-02E93782759F}"/>
              </a:ext>
            </a:extLst>
          </p:cNvPr>
          <p:cNvSpPr>
            <a:spLocks noGrp="1"/>
          </p:cNvSpPr>
          <p:nvPr>
            <p:ph type="title"/>
          </p:nvPr>
        </p:nvSpPr>
        <p:spPr>
          <a:xfrm>
            <a:off x="1197864" y="891539"/>
            <a:ext cx="5715000" cy="1346693"/>
          </a:xfrm>
        </p:spPr>
        <p:txBody>
          <a:bodyPr>
            <a:normAutofit/>
          </a:bodyPr>
          <a:lstStyle/>
          <a:p>
            <a:endParaRPr lang="tr-TR" sz="4000"/>
          </a:p>
        </p:txBody>
      </p:sp>
      <p:sp>
        <p:nvSpPr>
          <p:cNvPr id="11" name="Rectangle 10">
            <a:extLst>
              <a:ext uri="{FF2B5EF4-FFF2-40B4-BE49-F238E27FC236}">
                <a16:creationId xmlns:a16="http://schemas.microsoft.com/office/drawing/2014/main" xmlns="" id="{DC61D707-5E7F-4B7C-910D-94A83595D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2207CFDF-7ED3-4B80-A5E8-3433803B73F2}"/>
              </a:ext>
            </a:extLst>
          </p:cNvPr>
          <p:cNvSpPr>
            <a:spLocks noGrp="1"/>
          </p:cNvSpPr>
          <p:nvPr>
            <p:ph idx="1"/>
          </p:nvPr>
        </p:nvSpPr>
        <p:spPr>
          <a:xfrm>
            <a:off x="1197864" y="2399100"/>
            <a:ext cx="5715000" cy="3563550"/>
          </a:xfrm>
        </p:spPr>
        <p:txBody>
          <a:bodyPr vert="horz" lIns="91440" tIns="45720" rIns="91440" bIns="45720" rtlCol="0">
            <a:normAutofit/>
          </a:bodyPr>
          <a:lstStyle/>
          <a:p>
            <a:r>
              <a:rPr lang="tr-TR" sz="2000">
                <a:cs typeface="Calibri"/>
              </a:rPr>
              <a:t>''Aslında her acı, bir şeylerin ters gittiğini gösteren bir işarettir, sonuç acıyı çeken kişinin zekasına ve zihinsel gücüne bağlı olarak iyi ya da kötü olabilir.'' (sf 275)</a:t>
            </a:r>
          </a:p>
          <a:p>
            <a:endParaRPr lang="tr-TR" sz="2000">
              <a:cs typeface="Calibri"/>
            </a:endParaRPr>
          </a:p>
          <a:p>
            <a:r>
              <a:rPr lang="tr-TR" sz="2000">
                <a:ea typeface="+mn-lt"/>
                <a:cs typeface="+mn-lt"/>
              </a:rPr>
              <a:t>'' Mutluluk mutsuzluğun kardeşi, hatta ikizidir. Bu ikisi ya bir arada büyür, ya da sizin yaşantınızda olduğu gibi hiç büyümez; hep küçük kalır.'' (sf 287)</a:t>
            </a:r>
          </a:p>
        </p:txBody>
      </p:sp>
      <p:pic>
        <p:nvPicPr>
          <p:cNvPr id="4" name="Resim 4" descr="oturma, adam, tablo, tezgah içeren bir resim&#10;&#10;Çok yüksek güvenilirlikle oluşturulmuş açıklama">
            <a:extLst>
              <a:ext uri="{FF2B5EF4-FFF2-40B4-BE49-F238E27FC236}">
                <a16:creationId xmlns:a16="http://schemas.microsoft.com/office/drawing/2014/main" xmlns="" id="{ECD13B76-7988-4E07-A64B-E6B7282ACCAE}"/>
              </a:ext>
            </a:extLst>
          </p:cNvPr>
          <p:cNvPicPr>
            <a:picLocks noChangeAspect="1"/>
          </p:cNvPicPr>
          <p:nvPr/>
        </p:nvPicPr>
        <p:blipFill rotWithShape="1">
          <a:blip r:embed="rId2"/>
          <a:srcRect l="2413" r="330" b="1"/>
          <a:stretch/>
        </p:blipFill>
        <p:spPr>
          <a:xfrm>
            <a:off x="7553810" y="891540"/>
            <a:ext cx="3600607"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41195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EBF87945-A001-489F-9D9B-7D9435F0B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D33D46FE-8C39-4B8A-80CA-54640D3CD06B}"/>
              </a:ext>
            </a:extLst>
          </p:cNvPr>
          <p:cNvSpPr>
            <a:spLocks noGrp="1"/>
          </p:cNvSpPr>
          <p:nvPr>
            <p:ph idx="1"/>
          </p:nvPr>
        </p:nvSpPr>
        <p:spPr>
          <a:xfrm>
            <a:off x="841248" y="2276857"/>
            <a:ext cx="5015484" cy="3900106"/>
          </a:xfrm>
        </p:spPr>
        <p:txBody>
          <a:bodyPr anchor="ctr">
            <a:normAutofit fontScale="92500" lnSpcReduction="20000"/>
          </a:bodyPr>
          <a:lstStyle/>
          <a:p>
            <a:pPr indent="-305435"/>
            <a:r>
              <a:rPr lang="tr-TR" sz="2000">
                <a:ln>
                  <a:solidFill>
                    <a:prstClr val="black">
                      <a:lumMod val="75000"/>
                      <a:lumOff val="25000"/>
                      <a:alpha val="10000"/>
                    </a:prstClr>
                  </a:solidFill>
                </a:ln>
                <a:effectLst>
                  <a:outerShdw blurRad="9525" dist="25400" dir="14640000" algn="tl" rotWithShape="0">
                    <a:prstClr val="black">
                      <a:alpha val="30000"/>
                    </a:prstClr>
                  </a:outerShdw>
                </a:effectLst>
              </a:rPr>
              <a:t>Karısı huysuzluğuyla bilinen dillere destan birisiydi neden onunla evlendiğini sorguladıklarındaysa at terbiyecilerinin hep huysuz atlarla ilgilenmeleri gerektiğini söyleyerek kendisinin de bunu yapması gerektiğini söylerdi. Arkadaşları bilgeliğine ve mizahına hayranlık duyardı.</a:t>
            </a:r>
          </a:p>
          <a:p>
            <a:pPr indent="-305435"/>
            <a:r>
              <a:rPr lang="tr-TR" sz="2000">
                <a:ln>
                  <a:solidFill>
                    <a:prstClr val="black">
                      <a:lumMod val="75000"/>
                      <a:lumOff val="25000"/>
                      <a:alpha val="10000"/>
                    </a:prstClr>
                  </a:solidFill>
                </a:ln>
                <a:effectLst>
                  <a:outerShdw blurRad="9525" dist="25400" dir="14640000" algn="tl" rotWithShape="0">
                    <a:prstClr val="black">
                      <a:alpha val="30000"/>
                    </a:prstClr>
                  </a:outerShdw>
                </a:effectLst>
              </a:rPr>
              <a:t>Sokrates bir kişin kendini kabul görmesini bir çömleğin yapımı aşaması gibi açıklar. Sokrates'in düşünme yöntemi iyiyle kötüyü birbirinden ayırmak oldukça zordur bunun için iyi olanın mantıklı sebeplerle desteklenmelidir.</a:t>
            </a:r>
          </a:p>
        </p:txBody>
      </p:sp>
      <p:pic>
        <p:nvPicPr>
          <p:cNvPr id="4" name="Resim 4" descr="gazete içeren bir resim&#10;&#10;Çok yüksek güvenilirlikle oluşturulmuş açıklama">
            <a:extLst>
              <a:ext uri="{FF2B5EF4-FFF2-40B4-BE49-F238E27FC236}">
                <a16:creationId xmlns:a16="http://schemas.microsoft.com/office/drawing/2014/main" xmlns="" id="{7991D294-1985-42F4-AEE5-583C165BA4F1}"/>
              </a:ext>
            </a:extLst>
          </p:cNvPr>
          <p:cNvPicPr>
            <a:picLocks noChangeAspect="1"/>
          </p:cNvPicPr>
          <p:nvPr/>
        </p:nvPicPr>
        <p:blipFill rotWithShape="1">
          <a:blip r:embed="rId2"/>
          <a:srcRect l="7312" r="-2" b="-2"/>
          <a:stretch/>
        </p:blipFill>
        <p:spPr>
          <a:xfrm>
            <a:off x="6335270" y="2276857"/>
            <a:ext cx="5015484" cy="3900106"/>
          </a:xfrm>
          <a:prstGeom prst="rect">
            <a:avLst/>
          </a:prstGeom>
        </p:spPr>
      </p:pic>
    </p:spTree>
    <p:extLst>
      <p:ext uri="{BB962C8B-B14F-4D97-AF65-F5344CB8AC3E}">
        <p14:creationId xmlns:p14="http://schemas.microsoft.com/office/powerpoint/2010/main" val="302232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EBF87945-A001-489F-9D9B-7D9435F0B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kişi, grup, poz, fotoğraf içeren bir resim&#10;&#10;Çok yüksek güvenilirlikle oluşturulmuş açıklama">
            <a:extLst>
              <a:ext uri="{FF2B5EF4-FFF2-40B4-BE49-F238E27FC236}">
                <a16:creationId xmlns:a16="http://schemas.microsoft.com/office/drawing/2014/main" xmlns="" id="{A8CED68B-A45F-4A1C-957D-24A7367C97E3}"/>
              </a:ext>
            </a:extLst>
          </p:cNvPr>
          <p:cNvPicPr>
            <a:picLocks noChangeAspect="1"/>
          </p:cNvPicPr>
          <p:nvPr/>
        </p:nvPicPr>
        <p:blipFill rotWithShape="1">
          <a:blip r:embed="rId2"/>
          <a:srcRect r="1242" b="2"/>
          <a:stretch/>
        </p:blipFill>
        <p:spPr>
          <a:xfrm>
            <a:off x="841248" y="2516777"/>
            <a:ext cx="5015484" cy="3660185"/>
          </a:xfrm>
          <a:prstGeom prst="rect">
            <a:avLst/>
          </a:prstGeom>
        </p:spPr>
      </p:pic>
      <p:sp>
        <p:nvSpPr>
          <p:cNvPr id="3" name="İçerik Yer Tutucusu 2">
            <a:extLst>
              <a:ext uri="{FF2B5EF4-FFF2-40B4-BE49-F238E27FC236}">
                <a16:creationId xmlns:a16="http://schemas.microsoft.com/office/drawing/2014/main" xmlns="" id="{11C718F5-4A2B-4727-832F-5ABC99B04FD5}"/>
              </a:ext>
            </a:extLst>
          </p:cNvPr>
          <p:cNvSpPr>
            <a:spLocks noGrp="1"/>
          </p:cNvSpPr>
          <p:nvPr>
            <p:ph idx="1"/>
          </p:nvPr>
        </p:nvSpPr>
        <p:spPr>
          <a:xfrm>
            <a:off x="6338316" y="2516777"/>
            <a:ext cx="5015484" cy="4062751"/>
          </a:xfrm>
        </p:spPr>
        <p:txBody>
          <a:bodyPr anchor="ctr">
            <a:normAutofit fontScale="92500" lnSpcReduction="10000"/>
          </a:bodyPr>
          <a:lstStyle/>
          <a:p>
            <a:pPr indent="-305435"/>
            <a:r>
              <a:rPr lang="tr-TR" sz="1900" b="1" i="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Toplumla ilgili olarak; </a:t>
            </a:r>
            <a:r>
              <a:rPr lang="tr-TR" sz="19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Socratesin önerdiği şey yaptığımız 2 büyük hatayı bırakmak:</a:t>
            </a:r>
            <a:endParaRPr lang="tr-TR" sz="1900" b="1" i="1">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tr-TR" sz="19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 Çevremizdekileri hiç dinlememek</a:t>
            </a:r>
            <a:endParaRPr lang="tr-TR" sz="1900">
              <a:ln>
                <a:solidFill>
                  <a:prstClr val="black">
                    <a:lumMod val="75000"/>
                    <a:lumOff val="25000"/>
                    <a:alpha val="10000"/>
                  </a:prstClr>
                </a:solidFill>
              </a:ln>
              <a:effectLst>
                <a:outerShdw blurRad="9525" dist="25400" dir="14640000" algn="tl" rotWithShape="0">
                  <a:prstClr val="black">
                    <a:alpha val="30000"/>
                  </a:prstClr>
                </a:outerShdw>
              </a:effectLst>
            </a:endParaRPr>
          </a:p>
          <a:p>
            <a:pPr marL="37465" indent="0">
              <a:buNone/>
            </a:pPr>
            <a:r>
              <a:rPr lang="tr-TR" sz="19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2-)Çevremizdekileri hep dinlemek</a:t>
            </a:r>
            <a:endParaRPr lang="tr-TR" sz="190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tr-TR" sz="19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Temel ölçütümüz mantık olmalıdır.</a:t>
            </a:r>
            <a:endParaRPr lang="tr-TR" sz="1900"/>
          </a:p>
          <a:p>
            <a:pPr indent="-305435"/>
            <a:r>
              <a:rPr lang="tr-TR" sz="1900" b="1" i="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‘’Socrates görüşü dile getiren kişinin hangi sınıftan olduğuna, ne kadar zengin olduğuna,büyük askeri başarılar kazanıp kazanmadığına ya da hangi milletten olduğuna bakarak değil, bu görüşe varmak için nasıl akıl yürüttüğüne bakmalıyız ‘’ (sf42)</a:t>
            </a:r>
            <a:endParaRPr lang="tr-TR" sz="190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tr-TR" sz="1900"/>
          </a:p>
          <a:p>
            <a:pPr indent="-305435"/>
            <a:endParaRPr lang="tr-TR" sz="19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409466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EBF87945-A001-489F-9D9B-7D9435F0B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iç mekan, tablo, alet, ahşap içeren bir resim&#10;&#10;Çok yüksek güvenilirlikle oluşturulmuş açıklama">
            <a:extLst>
              <a:ext uri="{FF2B5EF4-FFF2-40B4-BE49-F238E27FC236}">
                <a16:creationId xmlns:a16="http://schemas.microsoft.com/office/drawing/2014/main" xmlns="" id="{EEF4E9F3-D997-4192-B1FE-45875E301246}"/>
              </a:ext>
            </a:extLst>
          </p:cNvPr>
          <p:cNvPicPr>
            <a:picLocks noChangeAspect="1"/>
          </p:cNvPicPr>
          <p:nvPr/>
        </p:nvPicPr>
        <p:blipFill rotWithShape="1">
          <a:blip r:embed="rId2"/>
          <a:srcRect r="24225" b="-1"/>
          <a:stretch/>
        </p:blipFill>
        <p:spPr>
          <a:xfrm>
            <a:off x="841248" y="2516777"/>
            <a:ext cx="5015484" cy="3660185"/>
          </a:xfrm>
          <a:prstGeom prst="rect">
            <a:avLst/>
          </a:prstGeom>
        </p:spPr>
      </p:pic>
      <p:sp>
        <p:nvSpPr>
          <p:cNvPr id="3" name="İçerik Yer Tutucusu 2">
            <a:extLst>
              <a:ext uri="{FF2B5EF4-FFF2-40B4-BE49-F238E27FC236}">
                <a16:creationId xmlns:a16="http://schemas.microsoft.com/office/drawing/2014/main" xmlns="" id="{8A847770-D32A-481B-86D0-502515604D66}"/>
              </a:ext>
            </a:extLst>
          </p:cNvPr>
          <p:cNvSpPr>
            <a:spLocks noGrp="1"/>
          </p:cNvSpPr>
          <p:nvPr>
            <p:ph idx="1"/>
          </p:nvPr>
        </p:nvSpPr>
        <p:spPr>
          <a:xfrm>
            <a:off x="6338316" y="2516777"/>
            <a:ext cx="5015484" cy="3660185"/>
          </a:xfrm>
        </p:spPr>
        <p:txBody>
          <a:bodyPr anchor="ctr">
            <a:normAutofit fontScale="92500" lnSpcReduction="10000"/>
          </a:bodyPr>
          <a:lstStyle/>
          <a:p>
            <a:r>
              <a:rPr lang="tr-TR" sz="2000">
                <a:cs typeface="Calibri"/>
              </a:rPr>
              <a:t>Her insan toplumda kabul görmek ister. Günümüzde bunun için bir çok yanlışı bilerek yapan yalan söyleyen kendisini olmadığı biri gibi gösteren insanlardan oldukça fazla var.</a:t>
            </a:r>
          </a:p>
          <a:p>
            <a:r>
              <a:rPr lang="tr-TR" sz="2000" b="1">
                <a:cs typeface="Calibri"/>
              </a:rPr>
              <a:t>"Adalet tartışmaya açıktır. Güç ise ilk bakışta tartışılmaz biçimde anlaşılır. Bu nedenle gücü adalete veremedik, çünkü güç, adalete karşı çıkıp kendisinin adil olduğunu söylemişti. Haklı olanı güçlü kılamadığımız için de güçlü olanı haklı kıldık."</a:t>
            </a:r>
          </a:p>
        </p:txBody>
      </p:sp>
    </p:spTree>
    <p:extLst>
      <p:ext uri="{BB962C8B-B14F-4D97-AF65-F5344CB8AC3E}">
        <p14:creationId xmlns:p14="http://schemas.microsoft.com/office/powerpoint/2010/main" val="73305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7">
            <a:extLst>
              <a:ext uri="{FF2B5EF4-FFF2-40B4-BE49-F238E27FC236}">
                <a16:creationId xmlns:a16="http://schemas.microsoft.com/office/drawing/2014/main" xmlns=""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6746628" y="1783959"/>
            <a:ext cx="4645250" cy="2889114"/>
          </a:xfrm>
        </p:spPr>
        <p:txBody>
          <a:bodyPr anchor="b">
            <a:normAutofit fontScale="90000"/>
          </a:bodyPr>
          <a:lstStyle/>
          <a:p>
            <a:pPr algn="l"/>
            <a:r>
              <a:rPr lang="tr-TR" sz="4700">
                <a:solidFill>
                  <a:schemeClr val="bg1"/>
                </a:solidFill>
                <a:cs typeface="Calibri Light"/>
              </a:rPr>
              <a:t>Yeterince Paraya Sahip Olmamanın Tesellisi-Epikuros</a:t>
            </a:r>
            <a:endParaRPr lang="tr-TR" sz="4700">
              <a:solidFill>
                <a:schemeClr val="bg1"/>
              </a:solidFill>
            </a:endParaRPr>
          </a:p>
        </p:txBody>
      </p:sp>
      <p:sp>
        <p:nvSpPr>
          <p:cNvPr id="3" name="Alt Başlık 2"/>
          <p:cNvSpPr>
            <a:spLocks noGrp="1"/>
          </p:cNvSpPr>
          <p:nvPr>
            <p:ph type="subTitle" idx="1"/>
          </p:nvPr>
        </p:nvSpPr>
        <p:spPr>
          <a:xfrm>
            <a:off x="6746627" y="4750893"/>
            <a:ext cx="4645250" cy="1147863"/>
          </a:xfrm>
        </p:spPr>
        <p:txBody>
          <a:bodyPr anchor="t">
            <a:normAutofit/>
          </a:bodyPr>
          <a:lstStyle/>
          <a:p>
            <a:pPr algn="l"/>
            <a:endParaRPr lang="tr-TR" sz="2000">
              <a:solidFill>
                <a:schemeClr val="bg1"/>
              </a:solidFill>
            </a:endParaRPr>
          </a:p>
        </p:txBody>
      </p:sp>
      <p:sp>
        <p:nvSpPr>
          <p:cNvPr id="19" name="Freeform: Shape 19">
            <a:extLst>
              <a:ext uri="{FF2B5EF4-FFF2-40B4-BE49-F238E27FC236}">
                <a16:creationId xmlns:a16="http://schemas.microsoft.com/office/drawing/2014/main" xmlns=""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xmlns=""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4" descr="adam, kravat, kişi, bina içeren bir resim&#10;&#10;Çok yüksek güvenilirlikle oluşturulmuş açıklama">
            <a:extLst>
              <a:ext uri="{FF2B5EF4-FFF2-40B4-BE49-F238E27FC236}">
                <a16:creationId xmlns:a16="http://schemas.microsoft.com/office/drawing/2014/main" xmlns="" id="{0213C844-8D9A-4020-97C7-0F4A1C76552A}"/>
              </a:ext>
            </a:extLst>
          </p:cNvPr>
          <p:cNvPicPr>
            <a:picLocks noChangeAspect="1"/>
          </p:cNvPicPr>
          <p:nvPr/>
        </p:nvPicPr>
        <p:blipFill>
          <a:blip r:embed="rId2"/>
          <a:stretch>
            <a:fillRect/>
          </a:stretch>
        </p:blipFill>
        <p:spPr>
          <a:xfrm>
            <a:off x="476891" y="860105"/>
            <a:ext cx="4047843" cy="3582712"/>
          </a:xfrm>
          <a:prstGeom prst="rect">
            <a:avLst/>
          </a:prstGeom>
        </p:spPr>
      </p:pic>
    </p:spTree>
    <p:extLst>
      <p:ext uri="{BB962C8B-B14F-4D97-AF65-F5344CB8AC3E}">
        <p14:creationId xmlns:p14="http://schemas.microsoft.com/office/powerpoint/2010/main" val="26655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bina, heykel, bakarken, yüz içeren bir resim&#10;&#10;Çok yüksek güvenilirlikle oluşturulmuş açıklama">
            <a:extLst>
              <a:ext uri="{FF2B5EF4-FFF2-40B4-BE49-F238E27FC236}">
                <a16:creationId xmlns:a16="http://schemas.microsoft.com/office/drawing/2014/main" xmlns="" id="{AE5093AB-13C2-480A-B664-9EF6871D2D3B}"/>
              </a:ext>
            </a:extLst>
          </p:cNvPr>
          <p:cNvPicPr>
            <a:picLocks noChangeAspect="1"/>
          </p:cNvPicPr>
          <p:nvPr/>
        </p:nvPicPr>
        <p:blipFill rotWithShape="1">
          <a:blip r:embed="rId2">
            <a:alphaModFix amt="35000"/>
          </a:blip>
          <a:srcRect r="8444" b="-1"/>
          <a:stretch/>
        </p:blipFill>
        <p:spPr>
          <a:xfrm>
            <a:off x="1" y="10"/>
            <a:ext cx="12192000" cy="6857990"/>
          </a:xfrm>
          <a:prstGeom prst="rect">
            <a:avLst/>
          </a:prstGeom>
        </p:spPr>
      </p:pic>
      <p:cxnSp>
        <p:nvCxnSpPr>
          <p:cNvPr id="11" name="Straight Connector 10">
            <a:extLst>
              <a:ext uri="{FF2B5EF4-FFF2-40B4-BE49-F238E27FC236}">
                <a16:creationId xmlns:a16="http://schemas.microsoft.com/office/drawing/2014/main" xmlns="" id="{67182200-4859-4C8D-BCBB-55B245C28B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A256B280-494C-4B9A-AB28-20E6990C7002}"/>
              </a:ext>
            </a:extLst>
          </p:cNvPr>
          <p:cNvSpPr>
            <a:spLocks noGrp="1"/>
          </p:cNvSpPr>
          <p:nvPr>
            <p:ph idx="1"/>
          </p:nvPr>
        </p:nvSpPr>
        <p:spPr>
          <a:xfrm>
            <a:off x="5083492" y="1180881"/>
            <a:ext cx="5744685" cy="4726276"/>
          </a:xfrm>
        </p:spPr>
        <p:txBody>
          <a:bodyPr vert="horz" lIns="91440" tIns="45720" rIns="91440" bIns="45720" rtlCol="0" anchor="ctr">
            <a:normAutofit/>
          </a:bodyPr>
          <a:lstStyle/>
          <a:p>
            <a:pPr indent="-305435"/>
            <a:r>
              <a:rPr lang="tr-TR" sz="24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Filozofumuz M.Ö 341 yılında, Batı Küçük sahillerinin birkaç mil açığındaki yemyeşil bir adada, </a:t>
            </a:r>
            <a:r>
              <a:rPr lang="tr-TR" sz="2400" dirty="0" err="1">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Samos</a:t>
            </a:r>
            <a:r>
              <a:rPr lang="tr-TR" sz="24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 Adası'nda doğmuş. Küçük yaşta felsefeyle ilgilenmiş ve aşağı yukarı her konuda eser yazmıştır. </a:t>
            </a:r>
            <a:r>
              <a:rPr lang="tr-TR" sz="2400" dirty="0" err="1">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Epikuros</a:t>
            </a:r>
            <a:r>
              <a:rPr lang="tr-TR" sz="2400" dirty="0">
                <a:ln>
                  <a:solidFill>
                    <a:prstClr val="white">
                      <a:lumMod val="75000"/>
                      <a:lumOff val="25000"/>
                      <a:alpha val="10000"/>
                    </a:prstClr>
                  </a:solidFill>
                </a:ln>
                <a:solidFill>
                  <a:srgbClr val="FFFFFF"/>
                </a:solidFill>
                <a:effectLst>
                  <a:outerShdw blurRad="9525" dist="25400" dir="14640000" algn="tl" rotWithShape="0">
                    <a:prstClr val="white">
                      <a:alpha val="30000"/>
                    </a:prstClr>
                  </a:outerShdw>
                </a:effectLst>
              </a:rPr>
              <a:t>' un felsefesini ötekilerden ayıran en önemli nokta onun bedensel zevklerin önemi üzerine yaptığı vurguydu: 'Zevk, mutlu bir yaşamın başlangıcı ve amacıdır.' </a:t>
            </a:r>
          </a:p>
        </p:txBody>
      </p:sp>
    </p:spTree>
    <p:extLst>
      <p:ext uri="{BB962C8B-B14F-4D97-AF65-F5344CB8AC3E}">
        <p14:creationId xmlns:p14="http://schemas.microsoft.com/office/powerpoint/2010/main" val="166773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7A57295-2710-4920-B99A-4D1FA03A62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8067929-4D33-4306-9E2F-67C49CDDB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023B97E7-C689-4E05-B0A1-0BC6DBC21655}"/>
              </a:ext>
            </a:extLst>
          </p:cNvPr>
          <p:cNvSpPr>
            <a:spLocks noGrp="1"/>
          </p:cNvSpPr>
          <p:nvPr>
            <p:ph type="title"/>
          </p:nvPr>
        </p:nvSpPr>
        <p:spPr>
          <a:xfrm>
            <a:off x="838200" y="894027"/>
            <a:ext cx="3494362" cy="4782873"/>
          </a:xfrm>
        </p:spPr>
        <p:txBody>
          <a:bodyPr>
            <a:normAutofit/>
          </a:bodyPr>
          <a:lstStyle/>
          <a:p>
            <a:pPr algn="r"/>
            <a:r>
              <a:rPr lang="tr-TR">
                <a:solidFill>
                  <a:schemeClr val="bg1"/>
                </a:solidFill>
                <a:cs typeface="Calibri Light"/>
              </a:rPr>
              <a:t>Epikuros' a Göre Mutlu Olmanın Listesini Sıralayacak olursak:</a:t>
            </a:r>
            <a:endParaRPr lang="tr-TR">
              <a:solidFill>
                <a:schemeClr val="bg1"/>
              </a:solidFill>
            </a:endParaRPr>
          </a:p>
        </p:txBody>
      </p:sp>
      <p:cxnSp>
        <p:nvCxnSpPr>
          <p:cNvPr id="12" name="Straight Connector 11">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4872A1D7-4DF3-451D-B0D8-B02D909EFDEB}"/>
              </a:ext>
            </a:extLst>
          </p:cNvPr>
          <p:cNvSpPr>
            <a:spLocks noGrp="1"/>
          </p:cNvSpPr>
          <p:nvPr>
            <p:ph idx="1"/>
          </p:nvPr>
        </p:nvSpPr>
        <p:spPr>
          <a:xfrm>
            <a:off x="4976032" y="894027"/>
            <a:ext cx="6377768" cy="4782873"/>
          </a:xfrm>
        </p:spPr>
        <p:txBody>
          <a:bodyPr vert="horz" lIns="91440" tIns="45720" rIns="91440" bIns="45720" rtlCol="0" anchor="ctr">
            <a:normAutofit/>
          </a:bodyPr>
          <a:lstStyle/>
          <a:p>
            <a:pPr marL="0" indent="0">
              <a:buNone/>
            </a:pPr>
            <a:r>
              <a:rPr lang="tr-TR" sz="2400" b="1">
                <a:solidFill>
                  <a:schemeClr val="bg1"/>
                </a:solidFill>
                <a:cs typeface="Calibri"/>
              </a:rPr>
              <a:t>1- Dostluk:</a:t>
            </a:r>
          </a:p>
          <a:p>
            <a:pPr marL="0" indent="0">
              <a:buNone/>
            </a:pPr>
            <a:r>
              <a:rPr lang="tr-TR" sz="2400" b="1">
                <a:solidFill>
                  <a:schemeClr val="bg1"/>
                </a:solidFill>
                <a:cs typeface="Calibri"/>
              </a:rPr>
              <a:t>"Gerçek dostlar bizi toplumsal yaşamın sahte ölçütlerine göre değerlendirmezler; onların asıl ilgilendiği şey bizim kendi benliğimizdir."</a:t>
            </a:r>
          </a:p>
          <a:p>
            <a:pPr marL="0" indent="0">
              <a:buNone/>
            </a:pPr>
            <a:r>
              <a:rPr lang="tr-TR" sz="2400">
                <a:solidFill>
                  <a:schemeClr val="bg1"/>
                </a:solidFill>
                <a:cs typeface="Calibri"/>
              </a:rPr>
              <a:t>Senin var olduğunu bilen bir varlığın olduğunu bilmek seni mutlu eder.</a:t>
            </a:r>
          </a:p>
          <a:p>
            <a:pPr marL="0" indent="0">
              <a:buNone/>
            </a:pPr>
            <a:r>
              <a:rPr lang="tr-TR" sz="2400">
                <a:solidFill>
                  <a:schemeClr val="bg1"/>
                </a:solidFill>
                <a:cs typeface="Calibri"/>
              </a:rPr>
              <a:t>2- Özgürlük:</a:t>
            </a:r>
          </a:p>
          <a:p>
            <a:pPr marL="0" indent="0">
              <a:buNone/>
            </a:pPr>
            <a:r>
              <a:rPr lang="tr-TR" sz="2400">
                <a:solidFill>
                  <a:schemeClr val="bg1"/>
                </a:solidFill>
                <a:cs typeface="Calibri"/>
              </a:rPr>
              <a:t>Özgürlükten kastettiği istediğini düşünmek, söylemek.</a:t>
            </a:r>
          </a:p>
        </p:txBody>
      </p:sp>
    </p:spTree>
    <p:extLst>
      <p:ext uri="{BB962C8B-B14F-4D97-AF65-F5344CB8AC3E}">
        <p14:creationId xmlns:p14="http://schemas.microsoft.com/office/powerpoint/2010/main" val="406635175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969A8A2-35DB-4E3B-8885-16FD20568674}"/>
    </a:ext>
  </a:extLst>
</a:theme>
</file>

<file path=ppt/theme/theme2.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rushVTI" id="{7102FA3A-9D7B-4497-8C4B-FB535AAFDE06}" vid="{C6D41F62-6FAB-440A-BEC7-CB7BF190811F}"/>
    </a:ext>
  </a:extLst>
</a:theme>
</file>

<file path=ppt/theme/theme3.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Özel</PresentationFormat>
  <Paragraphs>69</Paragraphs>
  <Slides>30</Slides>
  <Notes>0</Notes>
  <HiddenSlides>0</HiddenSlides>
  <MMClips>0</MMClips>
  <ScaleCrop>false</ScaleCrop>
  <HeadingPairs>
    <vt:vector size="4" baseType="variant">
      <vt:variant>
        <vt:lpstr>Tema</vt:lpstr>
      </vt:variant>
      <vt:variant>
        <vt:i4>3</vt:i4>
      </vt:variant>
      <vt:variant>
        <vt:lpstr>Slayt Başlıkları</vt:lpstr>
      </vt:variant>
      <vt:variant>
        <vt:i4>30</vt:i4>
      </vt:variant>
    </vt:vector>
  </HeadingPairs>
  <TitlesOfParts>
    <vt:vector size="33" baseType="lpstr">
      <vt:lpstr>View</vt:lpstr>
      <vt:lpstr>BrushVTI</vt:lpstr>
      <vt:lpstr>BrushVTI</vt:lpstr>
      <vt:lpstr>PowerPoint Sunusu</vt:lpstr>
      <vt:lpstr>Toplum Tarafından Kabul Görmemenin Tesellisi-Sokrates</vt:lpstr>
      <vt:lpstr>PowerPoint Sunusu</vt:lpstr>
      <vt:lpstr>PowerPoint Sunusu</vt:lpstr>
      <vt:lpstr>PowerPoint Sunusu</vt:lpstr>
      <vt:lpstr>PowerPoint Sunusu</vt:lpstr>
      <vt:lpstr>Yeterince Paraya Sahip Olmamanın Tesellisi-Epikuros</vt:lpstr>
      <vt:lpstr>PowerPoint Sunusu</vt:lpstr>
      <vt:lpstr>Epikuros' a Göre Mutlu Olmanın Listesini Sıralayacak olursak:</vt:lpstr>
      <vt:lpstr>Epikuros' a Göre Mutlu Olmanın Listesini Sıralayacak olursak:</vt:lpstr>
      <vt:lpstr>Lucretius'unda dediği gibi;</vt:lpstr>
      <vt:lpstr>Düşkırıklığı Yaşamanın Tesellisi- Seneca</vt:lpstr>
      <vt:lpstr>Seneca;</vt:lpstr>
      <vt:lpstr>Seneca;</vt:lpstr>
      <vt:lpstr>Seneca'nın düşkırıklığına yol açan nedenler sözlüğü</vt:lpstr>
      <vt:lpstr>Seneca'nın düşkırıklığına yol açan nedenler sözlüğü </vt:lpstr>
      <vt:lpstr>PowerPoint Sunusu</vt:lpstr>
      <vt:lpstr>Kendini Yetersiz Hissetmenin Tesellisi-Montaigne</vt:lpstr>
      <vt:lpstr>"Okumak hayatın tesellisiydi"</vt:lpstr>
      <vt:lpstr>Hayatımıza yön veren kavramları;</vt:lpstr>
      <vt:lpstr>Hayatımıza yön veren kavramları;</vt:lpstr>
      <vt:lpstr>Hayatımıza yön veren kavramları;</vt:lpstr>
      <vt:lpstr>Kırık Bir Kalbin Tesellisi-Schopenhauer</vt:lpstr>
      <vt:lpstr>PowerPoint Sunusu</vt:lpstr>
      <vt:lpstr>Schopenhauer </vt:lpstr>
      <vt:lpstr>Kısacası:</vt:lpstr>
      <vt:lpstr>Zorluklar Yaşamanın Tesellisi- Nietszche</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dc:title>
  <dc:creator/>
  <cp:lastModifiedBy/>
  <cp:revision>52</cp:revision>
  <dcterms:created xsi:type="dcterms:W3CDTF">2012-08-15T22:53:30Z</dcterms:created>
  <dcterms:modified xsi:type="dcterms:W3CDTF">2020-05-07T09:28:33Z</dcterms:modified>
</cp:coreProperties>
</file>