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3"/>
  </p:normalViewPr>
  <p:slideViewPr>
    <p:cSldViewPr snapToGrid="0" snapToObjects="1">
      <p:cViewPr varScale="1">
        <p:scale>
          <a:sx n="117" d="100"/>
          <a:sy n="117" d="100"/>
        </p:scale>
        <p:origin x="148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February 19, 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Berger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Luckmann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399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Gerçekliğin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İnşası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 err="1"/>
              <a:t>Gündelik</a:t>
            </a:r>
            <a:r>
              <a:rPr lang="en-US" dirty="0"/>
              <a:t> </a:t>
            </a:r>
            <a:r>
              <a:rPr lang="en-US" dirty="0" err="1"/>
              <a:t>yaşam</a:t>
            </a:r>
            <a:r>
              <a:rPr lang="en-US" dirty="0"/>
              <a:t> </a:t>
            </a:r>
            <a:r>
              <a:rPr lang="en-US" dirty="0" err="1"/>
              <a:t>gerçekliği</a:t>
            </a:r>
            <a:r>
              <a:rPr lang="en-US" dirty="0"/>
              <a:t> </a:t>
            </a:r>
            <a:r>
              <a:rPr lang="en-US" dirty="0" err="1"/>
              <a:t>nesnelleşmiş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düzen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oluşturulmuş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görünür</a:t>
            </a:r>
            <a:r>
              <a:rPr lang="en-US" dirty="0"/>
              <a:t>. </a:t>
            </a:r>
          </a:p>
          <a:p>
            <a:r>
              <a:rPr lang="en-US" dirty="0"/>
              <a:t>Berger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Luckmann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nesnelleşmiş</a:t>
            </a:r>
            <a:r>
              <a:rPr lang="en-US" dirty="0"/>
              <a:t> </a:t>
            </a:r>
            <a:r>
              <a:rPr lang="en-US" dirty="0" err="1"/>
              <a:t>düzenliliklerin</a:t>
            </a:r>
            <a:r>
              <a:rPr lang="en-US" dirty="0"/>
              <a:t> </a:t>
            </a:r>
            <a:r>
              <a:rPr lang="en-US" dirty="0" err="1"/>
              <a:t>öznellikler-arası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dünya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inşa</a:t>
            </a:r>
            <a:r>
              <a:rPr lang="en-US" dirty="0"/>
              <a:t> </a:t>
            </a:r>
            <a:r>
              <a:rPr lang="en-US" dirty="0" err="1"/>
              <a:t>edildiğini</a:t>
            </a:r>
            <a:r>
              <a:rPr lang="en-US" dirty="0"/>
              <a:t> </a:t>
            </a:r>
            <a:r>
              <a:rPr lang="en-US" dirty="0" err="1"/>
              <a:t>savunur</a:t>
            </a:r>
            <a:r>
              <a:rPr lang="en-US" dirty="0"/>
              <a:t>. </a:t>
            </a:r>
          </a:p>
          <a:p>
            <a:r>
              <a:rPr lang="en-US" dirty="0"/>
              <a:t>Bu </a:t>
            </a:r>
            <a:r>
              <a:rPr lang="en-US" dirty="0" err="1"/>
              <a:t>inşa</a:t>
            </a:r>
            <a:r>
              <a:rPr lang="en-US" dirty="0"/>
              <a:t>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eylemliliğinin</a:t>
            </a:r>
            <a:r>
              <a:rPr lang="en-US" dirty="0"/>
              <a:t> pragmatic </a:t>
            </a:r>
            <a:r>
              <a:rPr lang="en-US" dirty="0" err="1"/>
              <a:t>motiflerle</a:t>
            </a:r>
            <a:r>
              <a:rPr lang="en-US" dirty="0"/>
              <a:t> </a:t>
            </a:r>
            <a:r>
              <a:rPr lang="en-US" dirty="0" err="1"/>
              <a:t>yaratıcı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üretimidir</a:t>
            </a:r>
            <a:r>
              <a:rPr lang="en-US" dirty="0"/>
              <a:t>. </a:t>
            </a:r>
          </a:p>
          <a:p>
            <a:r>
              <a:rPr lang="en-US" dirty="0"/>
              <a:t>Bu </a:t>
            </a:r>
            <a:r>
              <a:rPr lang="en-US" dirty="0" err="1"/>
              <a:t>inşa</a:t>
            </a:r>
            <a:r>
              <a:rPr lang="en-US" dirty="0"/>
              <a:t> </a:t>
            </a:r>
            <a:r>
              <a:rPr lang="en-US" dirty="0" err="1"/>
              <a:t>süreci</a:t>
            </a:r>
            <a:r>
              <a:rPr lang="en-US" dirty="0"/>
              <a:t> </a:t>
            </a:r>
            <a:r>
              <a:rPr lang="en-US" dirty="0" err="1"/>
              <a:t>rutinleştiği</a:t>
            </a:r>
            <a:r>
              <a:rPr lang="en-US" dirty="0"/>
              <a:t> </a:t>
            </a:r>
            <a:r>
              <a:rPr lang="en-US" dirty="0" err="1"/>
              <a:t>ölçüde</a:t>
            </a:r>
            <a:r>
              <a:rPr lang="en-US" dirty="0"/>
              <a:t> </a:t>
            </a:r>
            <a:r>
              <a:rPr lang="en-US" dirty="0" err="1"/>
              <a:t>problemsiz</a:t>
            </a:r>
            <a:r>
              <a:rPr lang="en-US" dirty="0"/>
              <a:t> </a:t>
            </a:r>
            <a:r>
              <a:rPr lang="en-US" dirty="0" err="1"/>
              <a:t>algılanarak</a:t>
            </a:r>
            <a:r>
              <a:rPr lang="en-US" dirty="0"/>
              <a:t> </a:t>
            </a:r>
            <a:r>
              <a:rPr lang="en-US" dirty="0" err="1"/>
              <a:t>sürdürülür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62522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Gerçekliğin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İnşası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/>
              <a:t>Berger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Luckmann’ın</a:t>
            </a:r>
            <a:r>
              <a:rPr lang="en-US" dirty="0"/>
              <a:t> </a:t>
            </a:r>
            <a:r>
              <a:rPr lang="en-US" dirty="0" err="1"/>
              <a:t>kuramsal</a:t>
            </a:r>
            <a:r>
              <a:rPr lang="en-US" dirty="0"/>
              <a:t> </a:t>
            </a:r>
            <a:r>
              <a:rPr lang="en-US" dirty="0" err="1"/>
              <a:t>modelinde</a:t>
            </a:r>
            <a:r>
              <a:rPr lang="en-US" dirty="0"/>
              <a:t> </a:t>
            </a:r>
            <a:r>
              <a:rPr lang="en-US" dirty="0" err="1"/>
              <a:t>zamansallık</a:t>
            </a:r>
            <a:r>
              <a:rPr lang="en-US" dirty="0"/>
              <a:t> </a:t>
            </a:r>
            <a:r>
              <a:rPr lang="en-US" dirty="0" err="1"/>
              <a:t>önemlidir</a:t>
            </a:r>
            <a:r>
              <a:rPr lang="en-US" dirty="0"/>
              <a:t>. </a:t>
            </a:r>
          </a:p>
          <a:p>
            <a:r>
              <a:rPr lang="en-US" dirty="0" err="1"/>
              <a:t>Yüz</a:t>
            </a:r>
            <a:r>
              <a:rPr lang="en-US" dirty="0"/>
              <a:t> </a:t>
            </a:r>
            <a:r>
              <a:rPr lang="en-US" dirty="0" err="1"/>
              <a:t>yüze</a:t>
            </a:r>
            <a:r>
              <a:rPr lang="en-US" dirty="0"/>
              <a:t> </a:t>
            </a:r>
            <a:r>
              <a:rPr lang="en-US" dirty="0" err="1"/>
              <a:t>karşılaşmalarda</a:t>
            </a:r>
            <a:r>
              <a:rPr lang="en-US" dirty="0"/>
              <a:t> </a:t>
            </a:r>
            <a:r>
              <a:rPr lang="en-US" dirty="0" err="1"/>
              <a:t>kurulan</a:t>
            </a:r>
            <a:r>
              <a:rPr lang="en-US" dirty="0"/>
              <a:t> </a:t>
            </a:r>
            <a:r>
              <a:rPr lang="en-US" dirty="0" err="1"/>
              <a:t>anlamlar</a:t>
            </a:r>
            <a:r>
              <a:rPr lang="en-US" dirty="0"/>
              <a:t> </a:t>
            </a:r>
            <a:r>
              <a:rPr lang="en-US" dirty="0" err="1"/>
              <a:t>zamansallık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tipleştirilir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şemalaştırılır</a:t>
            </a:r>
            <a:r>
              <a:rPr lang="en-US" dirty="0"/>
              <a:t>. </a:t>
            </a:r>
          </a:p>
          <a:p>
            <a:r>
              <a:rPr lang="en-US" dirty="0" err="1"/>
              <a:t>Tipleştirmeler</a:t>
            </a:r>
            <a:r>
              <a:rPr lang="en-US" dirty="0"/>
              <a:t> </a:t>
            </a:r>
            <a:r>
              <a:rPr lang="en-US" dirty="0" err="1"/>
              <a:t>sürekli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ardışıklığa</a:t>
            </a:r>
            <a:r>
              <a:rPr lang="en-US" dirty="0"/>
              <a:t>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yerleşik</a:t>
            </a:r>
            <a:r>
              <a:rPr lang="en-US" dirty="0"/>
              <a:t> hale </a:t>
            </a:r>
            <a:r>
              <a:rPr lang="en-US" dirty="0" err="1"/>
              <a:t>gelir</a:t>
            </a:r>
            <a:r>
              <a:rPr lang="en-US" dirty="0"/>
              <a:t>. </a:t>
            </a:r>
          </a:p>
          <a:p>
            <a:r>
              <a:rPr lang="en-US" dirty="0"/>
              <a:t>Berger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Luckmann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süreçte</a:t>
            </a:r>
            <a:r>
              <a:rPr lang="en-US" dirty="0"/>
              <a:t> </a:t>
            </a:r>
            <a:r>
              <a:rPr lang="en-US" dirty="0" err="1"/>
              <a:t>dile</a:t>
            </a:r>
            <a:r>
              <a:rPr lang="en-US" dirty="0"/>
              <a:t> </a:t>
            </a: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önem</a:t>
            </a:r>
            <a:r>
              <a:rPr lang="en-US" dirty="0"/>
              <a:t> </a:t>
            </a:r>
            <a:r>
              <a:rPr lang="en-US" dirty="0" err="1"/>
              <a:t>verir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55314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Gerçekliğin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İnşası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 err="1"/>
              <a:t>Dil</a:t>
            </a:r>
            <a:r>
              <a:rPr lang="en-US" dirty="0"/>
              <a:t> belli </a:t>
            </a:r>
            <a:r>
              <a:rPr lang="en-US" dirty="0" err="1"/>
              <a:t>bir</a:t>
            </a:r>
            <a:r>
              <a:rPr lang="en-US" dirty="0"/>
              <a:t> zaman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mekanda</a:t>
            </a:r>
            <a:r>
              <a:rPr lang="en-US" dirty="0"/>
              <a:t> </a:t>
            </a:r>
            <a:r>
              <a:rPr lang="en-US" dirty="0" err="1"/>
              <a:t>kurulu</a:t>
            </a:r>
            <a:r>
              <a:rPr lang="en-US" dirty="0"/>
              <a:t> </a:t>
            </a:r>
            <a:r>
              <a:rPr lang="en-US" dirty="0" err="1"/>
              <a:t>anlamı</a:t>
            </a:r>
            <a:r>
              <a:rPr lang="en-US" dirty="0"/>
              <a:t> o </a:t>
            </a:r>
            <a:r>
              <a:rPr lang="en-US" dirty="0" err="1"/>
              <a:t>bağlamın</a:t>
            </a:r>
            <a:r>
              <a:rPr lang="en-US" dirty="0"/>
              <a:t> </a:t>
            </a:r>
            <a:r>
              <a:rPr lang="en-US" dirty="0" err="1"/>
              <a:t>sınırlarının</a:t>
            </a:r>
            <a:r>
              <a:rPr lang="en-US" dirty="0"/>
              <a:t> </a:t>
            </a:r>
            <a:r>
              <a:rPr lang="en-US" dirty="0" err="1"/>
              <a:t>dışına</a:t>
            </a:r>
            <a:r>
              <a:rPr lang="en-US" dirty="0"/>
              <a:t> </a:t>
            </a:r>
            <a:r>
              <a:rPr lang="en-US" dirty="0" err="1"/>
              <a:t>taşıyan</a:t>
            </a:r>
            <a:r>
              <a:rPr lang="en-US" dirty="0"/>
              <a:t> </a:t>
            </a:r>
            <a:r>
              <a:rPr lang="en-US" dirty="0" err="1"/>
              <a:t>işaretler</a:t>
            </a:r>
            <a:r>
              <a:rPr lang="en-US" dirty="0"/>
              <a:t> </a:t>
            </a:r>
            <a:r>
              <a:rPr lang="en-US" dirty="0" err="1"/>
              <a:t>sistemiyle</a:t>
            </a:r>
            <a:r>
              <a:rPr lang="en-US" dirty="0"/>
              <a:t> </a:t>
            </a:r>
            <a:r>
              <a:rPr lang="en-US" dirty="0" err="1"/>
              <a:t>nesnelleşmenin</a:t>
            </a:r>
            <a:r>
              <a:rPr lang="en-US" dirty="0"/>
              <a:t> </a:t>
            </a:r>
            <a:r>
              <a:rPr lang="en-US" dirty="0" err="1"/>
              <a:t>koşuludur</a:t>
            </a:r>
            <a:r>
              <a:rPr lang="en-US" dirty="0"/>
              <a:t>. </a:t>
            </a:r>
          </a:p>
          <a:p>
            <a:r>
              <a:rPr lang="en-US" dirty="0" err="1"/>
              <a:t>Bağlamdan</a:t>
            </a:r>
            <a:r>
              <a:rPr lang="en-US" dirty="0"/>
              <a:t> </a:t>
            </a:r>
            <a:r>
              <a:rPr lang="en-US" dirty="0" err="1"/>
              <a:t>kopuş</a:t>
            </a:r>
            <a:r>
              <a:rPr lang="en-US" dirty="0"/>
              <a:t>, </a:t>
            </a:r>
            <a:r>
              <a:rPr lang="en-US" dirty="0" err="1"/>
              <a:t>dilin</a:t>
            </a:r>
            <a:r>
              <a:rPr lang="en-US" dirty="0"/>
              <a:t> </a:t>
            </a:r>
            <a:r>
              <a:rPr lang="en-US" dirty="0" err="1"/>
              <a:t>imkanları</a:t>
            </a:r>
            <a:r>
              <a:rPr lang="en-US" dirty="0"/>
              <a:t> </a:t>
            </a:r>
            <a:r>
              <a:rPr lang="en-US" dirty="0" err="1"/>
              <a:t>sayesinde</a:t>
            </a:r>
            <a:r>
              <a:rPr lang="en-US" dirty="0"/>
              <a:t>, </a:t>
            </a:r>
            <a:r>
              <a:rPr lang="en-US" dirty="0" err="1"/>
              <a:t>sembolleşme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gerçekleşir</a:t>
            </a:r>
            <a:r>
              <a:rPr lang="en-US" dirty="0"/>
              <a:t>. </a:t>
            </a:r>
          </a:p>
          <a:p>
            <a:r>
              <a:rPr lang="en-US" dirty="0"/>
              <a:t>Bu </a:t>
            </a:r>
            <a:r>
              <a:rPr lang="en-US" dirty="0" err="1"/>
              <a:t>dilsel</a:t>
            </a:r>
            <a:r>
              <a:rPr lang="en-US" dirty="0"/>
              <a:t> </a:t>
            </a:r>
            <a:r>
              <a:rPr lang="en-US" dirty="0" err="1"/>
              <a:t>süreçler</a:t>
            </a:r>
            <a:r>
              <a:rPr lang="en-US" dirty="0"/>
              <a:t>,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yapıları</a:t>
            </a:r>
            <a:r>
              <a:rPr lang="en-US" dirty="0"/>
              <a:t> </a:t>
            </a:r>
            <a:r>
              <a:rPr lang="en-US" dirty="0" err="1"/>
              <a:t>kurarak</a:t>
            </a:r>
            <a:r>
              <a:rPr lang="en-US" dirty="0"/>
              <a:t> </a:t>
            </a:r>
            <a:r>
              <a:rPr lang="en-US" dirty="0" err="1"/>
              <a:t>görkemli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istikrarlı</a:t>
            </a:r>
            <a:r>
              <a:rPr lang="en-US" dirty="0"/>
              <a:t> </a:t>
            </a:r>
            <a:r>
              <a:rPr lang="en-US" dirty="0" err="1"/>
              <a:t>düzenlilikleri</a:t>
            </a:r>
            <a:r>
              <a:rPr lang="en-US" dirty="0"/>
              <a:t> </a:t>
            </a: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76896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Gerçekliğin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İnşası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Bu </a:t>
            </a:r>
            <a:r>
              <a:rPr lang="en-US" dirty="0" err="1"/>
              <a:t>anlamlandırma</a:t>
            </a:r>
            <a:r>
              <a:rPr lang="en-US" dirty="0"/>
              <a:t> </a:t>
            </a:r>
            <a:r>
              <a:rPr lang="en-US" dirty="0" err="1"/>
              <a:t>biçimleri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stoklarını</a:t>
            </a:r>
            <a:r>
              <a:rPr lang="en-US" dirty="0"/>
              <a:t> (</a:t>
            </a:r>
            <a:r>
              <a:rPr lang="en-US" dirty="0" err="1"/>
              <a:t>Schütz</a:t>
            </a:r>
            <a:r>
              <a:rPr lang="en-US" dirty="0"/>
              <a:t>) </a:t>
            </a:r>
            <a:r>
              <a:rPr lang="en-US" dirty="0" err="1"/>
              <a:t>oluşturarak</a:t>
            </a:r>
            <a:r>
              <a:rPr lang="en-US" dirty="0"/>
              <a:t> </a:t>
            </a:r>
            <a:r>
              <a:rPr lang="en-US" dirty="0" err="1"/>
              <a:t>gerçekliği</a:t>
            </a:r>
            <a:r>
              <a:rPr lang="en-US" dirty="0"/>
              <a:t> </a:t>
            </a: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 </a:t>
            </a:r>
          </a:p>
          <a:p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eyleyiciler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stoğuna</a:t>
            </a:r>
            <a:r>
              <a:rPr lang="en-US" dirty="0"/>
              <a:t> </a:t>
            </a:r>
            <a:r>
              <a:rPr lang="en-US" dirty="0" err="1"/>
              <a:t>aşinalık</a:t>
            </a:r>
            <a:r>
              <a:rPr lang="en-US" dirty="0"/>
              <a:t> </a:t>
            </a:r>
            <a:r>
              <a:rPr lang="en-US" dirty="0" err="1"/>
              <a:t>derecelerine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düzenliliklerde</a:t>
            </a:r>
            <a:r>
              <a:rPr lang="en-US" dirty="0"/>
              <a:t> </a:t>
            </a:r>
            <a:r>
              <a:rPr lang="en-US" dirty="0" err="1"/>
              <a:t>konum</a:t>
            </a:r>
            <a:r>
              <a:rPr lang="en-US" dirty="0"/>
              <a:t> </a:t>
            </a:r>
            <a:r>
              <a:rPr lang="en-US" dirty="0" err="1"/>
              <a:t>alırlar</a:t>
            </a:r>
            <a:r>
              <a:rPr lang="en-US" dirty="0"/>
              <a:t>. </a:t>
            </a:r>
          </a:p>
          <a:p>
            <a:r>
              <a:rPr lang="en-US" dirty="0" err="1"/>
              <a:t>Ancak</a:t>
            </a:r>
            <a:r>
              <a:rPr lang="en-US" dirty="0"/>
              <a:t> Berger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Luckmann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dilsel</a:t>
            </a:r>
            <a:r>
              <a:rPr lang="en-US" dirty="0"/>
              <a:t> </a:t>
            </a:r>
            <a:r>
              <a:rPr lang="en-US" dirty="0" err="1"/>
              <a:t>kurulumda</a:t>
            </a:r>
            <a:r>
              <a:rPr lang="en-US" dirty="0"/>
              <a:t> </a:t>
            </a:r>
            <a:r>
              <a:rPr lang="en-US" dirty="0" err="1"/>
              <a:t>dünyanın</a:t>
            </a:r>
            <a:r>
              <a:rPr lang="en-US" dirty="0"/>
              <a:t> </a:t>
            </a:r>
            <a:r>
              <a:rPr lang="en-US" dirty="0" err="1"/>
              <a:t>bütünsel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varlık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inşa</a:t>
            </a:r>
            <a:r>
              <a:rPr lang="en-US" dirty="0"/>
              <a:t> </a:t>
            </a:r>
            <a:r>
              <a:rPr lang="en-US" dirty="0" err="1"/>
              <a:t>edildiğini</a:t>
            </a:r>
            <a:r>
              <a:rPr lang="en-US" dirty="0"/>
              <a:t> </a:t>
            </a:r>
            <a:r>
              <a:rPr lang="en-US" dirty="0" err="1"/>
              <a:t>ileri</a:t>
            </a:r>
            <a:r>
              <a:rPr lang="en-US" dirty="0"/>
              <a:t> </a:t>
            </a:r>
            <a:r>
              <a:rPr lang="en-US" dirty="0" err="1"/>
              <a:t>sürmez</a:t>
            </a:r>
            <a:r>
              <a:rPr lang="en-US" dirty="0"/>
              <a:t>. </a:t>
            </a:r>
          </a:p>
          <a:p>
            <a:r>
              <a:rPr lang="en-US" dirty="0" err="1"/>
              <a:t>Farklı</a:t>
            </a:r>
            <a:r>
              <a:rPr lang="en-US" dirty="0"/>
              <a:t> semantic </a:t>
            </a:r>
            <a:r>
              <a:rPr lang="en-US" dirty="0" err="1"/>
              <a:t>alanlar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gerçeklikler</a:t>
            </a:r>
            <a:r>
              <a:rPr lang="en-US" dirty="0"/>
              <a:t> </a:t>
            </a:r>
            <a:r>
              <a:rPr lang="en-US" dirty="0" err="1"/>
              <a:t>karmaşık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nesnelleşme</a:t>
            </a:r>
            <a:r>
              <a:rPr lang="en-US" dirty="0"/>
              <a:t> </a:t>
            </a:r>
            <a:r>
              <a:rPr lang="en-US" dirty="0" err="1"/>
              <a:t>süreciyle</a:t>
            </a:r>
            <a:r>
              <a:rPr lang="en-US" dirty="0"/>
              <a:t> </a:t>
            </a:r>
            <a:r>
              <a:rPr lang="en-US" dirty="0" err="1"/>
              <a:t>inşa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68923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Kurumlaşma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Düzen</a:t>
            </a:r>
            <a:r>
              <a:rPr lang="en-US" dirty="0"/>
              <a:t> </a:t>
            </a:r>
            <a:r>
              <a:rPr lang="en-US" dirty="0" err="1"/>
              <a:t>insani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üründür</a:t>
            </a:r>
            <a:r>
              <a:rPr lang="en-US" dirty="0"/>
              <a:t>. </a:t>
            </a:r>
          </a:p>
          <a:p>
            <a:r>
              <a:rPr lang="en-US" dirty="0" err="1"/>
              <a:t>İnsan</a:t>
            </a:r>
            <a:r>
              <a:rPr lang="en-US" dirty="0"/>
              <a:t> </a:t>
            </a:r>
            <a:r>
              <a:rPr lang="en-US" dirty="0" err="1"/>
              <a:t>faaliyetlerinin</a:t>
            </a:r>
            <a:r>
              <a:rPr lang="en-US" dirty="0"/>
              <a:t> </a:t>
            </a:r>
            <a:r>
              <a:rPr lang="en-US" dirty="0" err="1"/>
              <a:t>ardışıklığıyla</a:t>
            </a:r>
            <a:r>
              <a:rPr lang="en-US" dirty="0"/>
              <a:t> </a:t>
            </a: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, </a:t>
            </a:r>
            <a:r>
              <a:rPr lang="en-US" dirty="0" err="1"/>
              <a:t>sürdürülür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değiştirilir</a:t>
            </a:r>
            <a:r>
              <a:rPr lang="en-US" dirty="0"/>
              <a:t>. </a:t>
            </a:r>
          </a:p>
          <a:p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faaliyetleri</a:t>
            </a:r>
            <a:r>
              <a:rPr lang="en-US" dirty="0"/>
              <a:t> </a:t>
            </a:r>
            <a:r>
              <a:rPr lang="en-US" dirty="0" err="1"/>
              <a:t>alışkanlıkları</a:t>
            </a:r>
            <a:r>
              <a:rPr lang="en-US" dirty="0"/>
              <a:t> </a:t>
            </a:r>
            <a:r>
              <a:rPr lang="en-US" dirty="0" err="1"/>
              <a:t>türeterek</a:t>
            </a:r>
            <a:r>
              <a:rPr lang="en-US" dirty="0"/>
              <a:t> </a:t>
            </a:r>
            <a:r>
              <a:rPr lang="en-US" dirty="0" err="1"/>
              <a:t>kurumlaşmayı</a:t>
            </a:r>
            <a:r>
              <a:rPr lang="en-US" dirty="0"/>
              <a:t> </a:t>
            </a:r>
            <a:r>
              <a:rPr lang="en-US" dirty="0" err="1"/>
              <a:t>üretir</a:t>
            </a:r>
            <a:r>
              <a:rPr lang="en-US" dirty="0"/>
              <a:t>. </a:t>
            </a:r>
          </a:p>
          <a:p>
            <a:r>
              <a:rPr lang="en-US" dirty="0" err="1"/>
              <a:t>Zamansallık</a:t>
            </a:r>
            <a:r>
              <a:rPr lang="en-US" dirty="0"/>
              <a:t> </a:t>
            </a:r>
            <a:r>
              <a:rPr lang="en-US" dirty="0" err="1"/>
              <a:t>içerisindeki</a:t>
            </a:r>
            <a:r>
              <a:rPr lang="en-US" dirty="0"/>
              <a:t> </a:t>
            </a:r>
            <a:r>
              <a:rPr lang="en-US" dirty="0" err="1"/>
              <a:t>tekrarlamalar</a:t>
            </a:r>
            <a:r>
              <a:rPr lang="en-US" dirty="0"/>
              <a:t> </a:t>
            </a:r>
            <a:r>
              <a:rPr lang="en-US" dirty="0" err="1"/>
              <a:t>alışkanlıkları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çıkartır</a:t>
            </a:r>
            <a:r>
              <a:rPr lang="en-US" dirty="0"/>
              <a:t>. </a:t>
            </a:r>
          </a:p>
          <a:p>
            <a:r>
              <a:rPr lang="en-US" dirty="0"/>
              <a:t>Bu </a:t>
            </a:r>
            <a:r>
              <a:rPr lang="en-US" dirty="0" err="1"/>
              <a:t>mutatlaştırma</a:t>
            </a:r>
            <a:r>
              <a:rPr lang="en-US" dirty="0"/>
              <a:t> (</a:t>
            </a:r>
            <a:r>
              <a:rPr lang="en-US" dirty="0" err="1"/>
              <a:t>alışkanlıkların</a:t>
            </a:r>
            <a:r>
              <a:rPr lang="en-US" dirty="0"/>
              <a:t> </a:t>
            </a:r>
            <a:r>
              <a:rPr lang="en-US" dirty="0" err="1"/>
              <a:t>üretimi</a:t>
            </a:r>
            <a:r>
              <a:rPr lang="en-US" dirty="0"/>
              <a:t>) </a:t>
            </a:r>
            <a:r>
              <a:rPr lang="en-US" dirty="0" err="1"/>
              <a:t>nesnelleştiği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kurumlaştığı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, </a:t>
            </a:r>
            <a:r>
              <a:rPr lang="en-US" dirty="0" err="1"/>
              <a:t>dışsal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zorlayıcı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deneyimlenir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13016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Kurumlaşma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 err="1"/>
              <a:t>Ancak</a:t>
            </a:r>
            <a:r>
              <a:rPr lang="en-US" dirty="0"/>
              <a:t>, </a:t>
            </a:r>
            <a:r>
              <a:rPr lang="en-US" dirty="0" err="1"/>
              <a:t>kurumlaşma</a:t>
            </a:r>
            <a:r>
              <a:rPr lang="en-US" dirty="0"/>
              <a:t> </a:t>
            </a:r>
            <a:r>
              <a:rPr lang="en-US" dirty="0" err="1"/>
              <a:t>değiştirilemez</a:t>
            </a:r>
            <a:r>
              <a:rPr lang="en-US" dirty="0"/>
              <a:t>, </a:t>
            </a:r>
            <a:r>
              <a:rPr lang="en-US" dirty="0" err="1"/>
              <a:t>sabit</a:t>
            </a:r>
            <a:r>
              <a:rPr lang="en-US" dirty="0"/>
              <a:t> </a:t>
            </a:r>
            <a:r>
              <a:rPr lang="en-US" dirty="0" err="1"/>
              <a:t>gerçeklikler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algılanmamalıdır</a:t>
            </a:r>
            <a:r>
              <a:rPr lang="en-US" dirty="0"/>
              <a:t>. </a:t>
            </a:r>
          </a:p>
          <a:p>
            <a:r>
              <a:rPr lang="en-US" dirty="0" err="1"/>
              <a:t>İnsanın</a:t>
            </a:r>
            <a:r>
              <a:rPr lang="en-US" dirty="0"/>
              <a:t> </a:t>
            </a:r>
            <a:r>
              <a:rPr lang="en-US" dirty="0" err="1"/>
              <a:t>üretimi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dünyanın</a:t>
            </a:r>
            <a:r>
              <a:rPr lang="en-US" dirty="0"/>
              <a:t> </a:t>
            </a:r>
            <a:r>
              <a:rPr lang="en-US" dirty="0" err="1"/>
              <a:t>kurumsallaşmış</a:t>
            </a:r>
            <a:r>
              <a:rPr lang="en-US" dirty="0"/>
              <a:t> </a:t>
            </a:r>
            <a:r>
              <a:rPr lang="en-US" dirty="0" err="1"/>
              <a:t>biçimleri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insanın</a:t>
            </a:r>
            <a:r>
              <a:rPr lang="en-US" dirty="0"/>
              <a:t> </a:t>
            </a:r>
            <a:r>
              <a:rPr lang="en-US" dirty="0" err="1"/>
              <a:t>yaratıcı</a:t>
            </a:r>
            <a:r>
              <a:rPr lang="en-US" dirty="0"/>
              <a:t> </a:t>
            </a:r>
            <a:r>
              <a:rPr lang="en-US" dirty="0" err="1"/>
              <a:t>edimleri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diyalektik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ilişki</a:t>
            </a:r>
            <a:r>
              <a:rPr lang="en-US" dirty="0"/>
              <a:t> </a:t>
            </a:r>
            <a:r>
              <a:rPr lang="en-US" dirty="0" err="1"/>
              <a:t>bulunur</a:t>
            </a:r>
            <a:r>
              <a:rPr lang="en-US" dirty="0"/>
              <a:t>. </a:t>
            </a:r>
          </a:p>
          <a:p>
            <a:r>
              <a:rPr lang="en-US" dirty="0" err="1"/>
              <a:t>Dolayısıyla</a:t>
            </a:r>
            <a:r>
              <a:rPr lang="en-US" dirty="0"/>
              <a:t>, </a:t>
            </a:r>
            <a:r>
              <a:rPr lang="en-US" dirty="0" err="1"/>
              <a:t>kurumlaşma</a:t>
            </a:r>
            <a:r>
              <a:rPr lang="en-US" dirty="0"/>
              <a:t> </a:t>
            </a:r>
            <a:r>
              <a:rPr lang="en-US" dirty="0" err="1"/>
              <a:t>meşrulaştırmaya</a:t>
            </a:r>
            <a:r>
              <a:rPr lang="en-US" dirty="0"/>
              <a:t> (</a:t>
            </a:r>
            <a:r>
              <a:rPr lang="en-US" dirty="0" err="1"/>
              <a:t>açıklamaya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haklılaştırmaya</a:t>
            </a:r>
            <a:r>
              <a:rPr lang="en-US" dirty="0"/>
              <a:t>) </a:t>
            </a:r>
            <a:r>
              <a:rPr lang="en-US" dirty="0" err="1"/>
              <a:t>ihtiyaç</a:t>
            </a:r>
            <a:r>
              <a:rPr lang="en-US" dirty="0"/>
              <a:t> </a:t>
            </a:r>
            <a:r>
              <a:rPr lang="en-US" dirty="0" err="1"/>
              <a:t>duyar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277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Kurumlaşma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/>
              <a:t>Bu </a:t>
            </a:r>
            <a:r>
              <a:rPr lang="en-US" dirty="0" err="1"/>
              <a:t>anlamlandırma</a:t>
            </a:r>
            <a:r>
              <a:rPr lang="en-US" dirty="0"/>
              <a:t> </a:t>
            </a:r>
            <a:r>
              <a:rPr lang="en-US" dirty="0" err="1"/>
              <a:t>süreçleri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eylem</a:t>
            </a:r>
            <a:r>
              <a:rPr lang="en-US" dirty="0"/>
              <a:t> </a:t>
            </a:r>
            <a:r>
              <a:rPr lang="en-US" dirty="0" err="1"/>
              <a:t>yollarıyla</a:t>
            </a:r>
            <a:r>
              <a:rPr lang="en-US" dirty="0"/>
              <a:t> </a:t>
            </a:r>
            <a:r>
              <a:rPr lang="en-US" dirty="0" err="1"/>
              <a:t>inşa</a:t>
            </a:r>
            <a:r>
              <a:rPr lang="en-US" dirty="0"/>
              <a:t> </a:t>
            </a:r>
            <a:r>
              <a:rPr lang="en-US" dirty="0" err="1"/>
              <a:t>edilmiş</a:t>
            </a:r>
            <a:r>
              <a:rPr lang="en-US" dirty="0"/>
              <a:t> </a:t>
            </a:r>
            <a:r>
              <a:rPr lang="en-US" dirty="0" err="1"/>
              <a:t>gerçeklikten</a:t>
            </a:r>
            <a:r>
              <a:rPr lang="en-US" dirty="0"/>
              <a:t> </a:t>
            </a:r>
            <a:r>
              <a:rPr lang="en-US" dirty="0" err="1"/>
              <a:t>sapmayı</a:t>
            </a:r>
            <a:r>
              <a:rPr lang="en-US" dirty="0"/>
              <a:t> </a:t>
            </a:r>
            <a:r>
              <a:rPr lang="en-US" dirty="0" err="1"/>
              <a:t>olanaklı</a:t>
            </a:r>
            <a:r>
              <a:rPr lang="en-US" dirty="0"/>
              <a:t> hale </a:t>
            </a:r>
            <a:r>
              <a:rPr lang="en-US" dirty="0" err="1"/>
              <a:t>getirir</a:t>
            </a:r>
            <a:r>
              <a:rPr lang="en-US" dirty="0"/>
              <a:t>. </a:t>
            </a:r>
          </a:p>
          <a:p>
            <a:r>
              <a:rPr lang="en-US" dirty="0"/>
              <a:t>Bu </a:t>
            </a:r>
            <a:r>
              <a:rPr lang="en-US" dirty="0" err="1"/>
              <a:t>kurumlaşmış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dünya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bireylerin</a:t>
            </a:r>
            <a:r>
              <a:rPr lang="en-US" dirty="0"/>
              <a:t> </a:t>
            </a:r>
            <a:r>
              <a:rPr lang="en-US" dirty="0" err="1"/>
              <a:t>refleksif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ilişki</a:t>
            </a:r>
            <a:r>
              <a:rPr lang="en-US" dirty="0"/>
              <a:t> </a:t>
            </a:r>
            <a:r>
              <a:rPr lang="en-US" dirty="0" err="1"/>
              <a:t>kurmasını</a:t>
            </a:r>
            <a:r>
              <a:rPr lang="en-US" dirty="0"/>
              <a:t> </a:t>
            </a:r>
            <a:r>
              <a:rPr lang="en-US" dirty="0" err="1"/>
              <a:t>mümkün</a:t>
            </a:r>
            <a:r>
              <a:rPr lang="en-US" dirty="0"/>
              <a:t> </a:t>
            </a:r>
            <a:r>
              <a:rPr lang="en-US" dirty="0" err="1"/>
              <a:t>kılar</a:t>
            </a:r>
            <a:r>
              <a:rPr lang="en-US" dirty="0"/>
              <a:t>. </a:t>
            </a:r>
          </a:p>
          <a:p>
            <a:r>
              <a:rPr lang="en-US" dirty="0" err="1"/>
              <a:t>Kurumlaşmış</a:t>
            </a:r>
            <a:r>
              <a:rPr lang="en-US" dirty="0"/>
              <a:t> </a:t>
            </a:r>
            <a:r>
              <a:rPr lang="en-US" dirty="0" err="1"/>
              <a:t>düzenlilikler</a:t>
            </a:r>
            <a:r>
              <a:rPr lang="en-US" dirty="0"/>
              <a:t> belli </a:t>
            </a:r>
            <a:r>
              <a:rPr lang="en-US" dirty="0" err="1"/>
              <a:t>rol</a:t>
            </a:r>
            <a:r>
              <a:rPr lang="en-US" dirty="0"/>
              <a:t> </a:t>
            </a:r>
            <a:r>
              <a:rPr lang="en-US" dirty="0" err="1"/>
              <a:t>kalıplarını</a:t>
            </a:r>
            <a:r>
              <a:rPr lang="en-US" dirty="0"/>
              <a:t> </a:t>
            </a: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ederek</a:t>
            </a:r>
            <a:r>
              <a:rPr lang="en-US" dirty="0"/>
              <a:t> </a:t>
            </a:r>
            <a:r>
              <a:rPr lang="en-US" dirty="0" err="1"/>
              <a:t>radikal</a:t>
            </a:r>
            <a:r>
              <a:rPr lang="en-US" dirty="0"/>
              <a:t> </a:t>
            </a:r>
            <a:r>
              <a:rPr lang="en-US" dirty="0" err="1"/>
              <a:t>sapmaları</a:t>
            </a:r>
            <a:r>
              <a:rPr lang="en-US" dirty="0"/>
              <a:t> </a:t>
            </a:r>
            <a:r>
              <a:rPr lang="en-US" dirty="0" err="1"/>
              <a:t>gerçeklikten</a:t>
            </a:r>
            <a:r>
              <a:rPr lang="en-US" dirty="0"/>
              <a:t> </a:t>
            </a:r>
            <a:r>
              <a:rPr lang="en-US" dirty="0" err="1"/>
              <a:t>kopuş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tanımlar</a:t>
            </a:r>
            <a:r>
              <a:rPr lang="en-US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9246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411</TotalTime>
  <Words>332</Words>
  <Application>Microsoft Macintosh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Rockwell</vt:lpstr>
      <vt:lpstr>Wingdings 2</vt:lpstr>
      <vt:lpstr>Austin</vt:lpstr>
      <vt:lpstr>Berger ve Luckmann</vt:lpstr>
      <vt:lpstr>Gerçekliğin Toplumsal İnşası</vt:lpstr>
      <vt:lpstr>Gerçekliğin Toplumsal İnşası</vt:lpstr>
      <vt:lpstr>Gerçekliğin Toplumsal İnşası</vt:lpstr>
      <vt:lpstr>Gerçekliğin Toplumsal İnşası</vt:lpstr>
      <vt:lpstr>Kurumlaşma</vt:lpstr>
      <vt:lpstr>Kurumlaşma</vt:lpstr>
      <vt:lpstr>Kurumlaşma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Baudrillard</dc:title>
  <dc:creator>süreyya</dc:creator>
  <cp:lastModifiedBy>Haktan.Ural</cp:lastModifiedBy>
  <cp:revision>44</cp:revision>
  <dcterms:created xsi:type="dcterms:W3CDTF">2018-12-07T09:28:51Z</dcterms:created>
  <dcterms:modified xsi:type="dcterms:W3CDTF">2019-02-19T10:42:31Z</dcterms:modified>
</cp:coreProperties>
</file>