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Berger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Luckmann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İnşası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gerçekliği</a:t>
            </a:r>
            <a:r>
              <a:rPr lang="en-US" dirty="0"/>
              <a:t> </a:t>
            </a:r>
            <a:r>
              <a:rPr lang="en-US" dirty="0" err="1"/>
              <a:t>nesnelleşmiş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oluşturulmuş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. </a:t>
            </a:r>
          </a:p>
          <a:p>
            <a:r>
              <a:rPr lang="en-US" dirty="0"/>
              <a:t>Berger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Luckmann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nesnelleşmiş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öznellikler-arası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edildiğini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eylemliliğinin</a:t>
            </a:r>
            <a:r>
              <a:rPr lang="en-US" dirty="0"/>
              <a:t> pragmatic </a:t>
            </a:r>
            <a:r>
              <a:rPr lang="en-US" dirty="0" err="1"/>
              <a:t>motiflerle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üretimidir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rutinleştiği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problemsiz</a:t>
            </a:r>
            <a:r>
              <a:rPr lang="en-US" dirty="0"/>
              <a:t> </a:t>
            </a:r>
            <a:r>
              <a:rPr lang="en-US" dirty="0" err="1"/>
              <a:t>algılanarak</a:t>
            </a:r>
            <a:r>
              <a:rPr lang="en-US" dirty="0"/>
              <a:t> </a:t>
            </a:r>
            <a:r>
              <a:rPr lang="en-US" dirty="0" err="1"/>
              <a:t>sürdürülür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İnşası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Berger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Luckmann’ın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modelinde</a:t>
            </a:r>
            <a:r>
              <a:rPr lang="en-US" dirty="0"/>
              <a:t> </a:t>
            </a:r>
            <a:r>
              <a:rPr lang="en-US" dirty="0" err="1"/>
              <a:t>zamansallık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 </a:t>
            </a:r>
          </a:p>
          <a:p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yüze</a:t>
            </a:r>
            <a:r>
              <a:rPr lang="en-US" dirty="0"/>
              <a:t> </a:t>
            </a:r>
            <a:r>
              <a:rPr lang="en-US" dirty="0" err="1"/>
              <a:t>karşılaşmalarda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anlamlar</a:t>
            </a:r>
            <a:r>
              <a:rPr lang="en-US" dirty="0"/>
              <a:t> </a:t>
            </a:r>
            <a:r>
              <a:rPr lang="en-US" dirty="0" err="1"/>
              <a:t>zamansallık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tipleştirilir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şemalaştırılır</a:t>
            </a:r>
            <a:r>
              <a:rPr lang="en-US" dirty="0"/>
              <a:t>. </a:t>
            </a:r>
          </a:p>
          <a:p>
            <a:r>
              <a:rPr lang="en-US" dirty="0" err="1"/>
              <a:t>Tipleştirmeler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ardışıklığa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yerleşik</a:t>
            </a:r>
            <a:r>
              <a:rPr lang="en-US" dirty="0"/>
              <a:t> hale </a:t>
            </a:r>
            <a:r>
              <a:rPr lang="en-US" dirty="0" err="1"/>
              <a:t>gelir</a:t>
            </a:r>
            <a:r>
              <a:rPr lang="en-US" dirty="0"/>
              <a:t>. </a:t>
            </a:r>
          </a:p>
          <a:p>
            <a:r>
              <a:rPr lang="en-US" dirty="0"/>
              <a:t>Berger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Luckmann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süreçte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önem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5531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İnşası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Dil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mekanda</a:t>
            </a:r>
            <a:r>
              <a:rPr lang="en-US" dirty="0"/>
              <a:t> </a:t>
            </a:r>
            <a:r>
              <a:rPr lang="en-US" dirty="0" err="1"/>
              <a:t>kurulu</a:t>
            </a:r>
            <a:r>
              <a:rPr lang="en-US" dirty="0"/>
              <a:t> </a:t>
            </a:r>
            <a:r>
              <a:rPr lang="en-US" dirty="0" err="1"/>
              <a:t>anlamı</a:t>
            </a:r>
            <a:r>
              <a:rPr lang="en-US" dirty="0"/>
              <a:t> o </a:t>
            </a:r>
            <a:r>
              <a:rPr lang="en-US" dirty="0" err="1"/>
              <a:t>bağlamın</a:t>
            </a:r>
            <a:r>
              <a:rPr lang="en-US" dirty="0"/>
              <a:t> </a:t>
            </a:r>
            <a:r>
              <a:rPr lang="en-US" dirty="0" err="1"/>
              <a:t>sınırlarının</a:t>
            </a:r>
            <a:r>
              <a:rPr lang="en-US" dirty="0"/>
              <a:t> </a:t>
            </a:r>
            <a:r>
              <a:rPr lang="en-US" dirty="0" err="1"/>
              <a:t>dışına</a:t>
            </a:r>
            <a:r>
              <a:rPr lang="en-US" dirty="0"/>
              <a:t> </a:t>
            </a:r>
            <a:r>
              <a:rPr lang="en-US" dirty="0" err="1"/>
              <a:t>taşıyan</a:t>
            </a:r>
            <a:r>
              <a:rPr lang="en-US" dirty="0"/>
              <a:t> </a:t>
            </a:r>
            <a:r>
              <a:rPr lang="en-US" dirty="0" err="1"/>
              <a:t>işaretler</a:t>
            </a:r>
            <a:r>
              <a:rPr lang="en-US" dirty="0"/>
              <a:t> </a:t>
            </a:r>
            <a:r>
              <a:rPr lang="en-US" dirty="0" err="1"/>
              <a:t>sistemiyle</a:t>
            </a:r>
            <a:r>
              <a:rPr lang="en-US" dirty="0"/>
              <a:t> </a:t>
            </a:r>
            <a:r>
              <a:rPr lang="en-US" dirty="0" err="1"/>
              <a:t>nesnelleşmenin</a:t>
            </a:r>
            <a:r>
              <a:rPr lang="en-US" dirty="0"/>
              <a:t> </a:t>
            </a:r>
            <a:r>
              <a:rPr lang="en-US" dirty="0" err="1"/>
              <a:t>koşuludur</a:t>
            </a:r>
            <a:r>
              <a:rPr lang="en-US" dirty="0"/>
              <a:t>. </a:t>
            </a:r>
          </a:p>
          <a:p>
            <a:r>
              <a:rPr lang="en-US" dirty="0" err="1"/>
              <a:t>Bağlamdan</a:t>
            </a:r>
            <a:r>
              <a:rPr lang="en-US" dirty="0"/>
              <a:t> </a:t>
            </a:r>
            <a:r>
              <a:rPr lang="en-US" dirty="0" err="1"/>
              <a:t>kopuş</a:t>
            </a:r>
            <a:r>
              <a:rPr lang="en-US" dirty="0"/>
              <a:t>,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imkanları</a:t>
            </a:r>
            <a:r>
              <a:rPr lang="en-US" dirty="0"/>
              <a:t> </a:t>
            </a:r>
            <a:r>
              <a:rPr lang="en-US" dirty="0" err="1"/>
              <a:t>sayesinde</a:t>
            </a:r>
            <a:r>
              <a:rPr lang="en-US" dirty="0"/>
              <a:t>, </a:t>
            </a:r>
            <a:r>
              <a:rPr lang="en-US" dirty="0" err="1"/>
              <a:t>sembolleşme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süreçler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yapıları</a:t>
            </a:r>
            <a:r>
              <a:rPr lang="en-US" dirty="0"/>
              <a:t> </a:t>
            </a:r>
            <a:r>
              <a:rPr lang="en-US" dirty="0" err="1"/>
              <a:t>kurarak</a:t>
            </a:r>
            <a:r>
              <a:rPr lang="en-US" dirty="0"/>
              <a:t> </a:t>
            </a:r>
            <a:r>
              <a:rPr lang="en-US" dirty="0" err="1"/>
              <a:t>görkemli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düzenlilikleri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76896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İnşası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Bu </a:t>
            </a:r>
            <a:r>
              <a:rPr lang="en-US" dirty="0" err="1"/>
              <a:t>anlamlandırma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stoklarını</a:t>
            </a:r>
            <a:r>
              <a:rPr lang="en-US" dirty="0"/>
              <a:t> (</a:t>
            </a:r>
            <a:r>
              <a:rPr lang="en-US" dirty="0" err="1"/>
              <a:t>Schütz</a:t>
            </a:r>
            <a:r>
              <a:rPr lang="en-US" dirty="0"/>
              <a:t>) </a:t>
            </a:r>
            <a:r>
              <a:rPr lang="en-US" dirty="0" err="1"/>
              <a:t>oluşturarak</a:t>
            </a:r>
            <a:r>
              <a:rPr lang="en-US" dirty="0"/>
              <a:t> </a:t>
            </a:r>
            <a:r>
              <a:rPr lang="en-US" dirty="0" err="1"/>
              <a:t>gerçekliği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eyleyiciler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stoğuna</a:t>
            </a:r>
            <a:r>
              <a:rPr lang="en-US" dirty="0"/>
              <a:t> </a:t>
            </a:r>
            <a:r>
              <a:rPr lang="en-US" dirty="0" err="1"/>
              <a:t>aşinalık</a:t>
            </a:r>
            <a:r>
              <a:rPr lang="en-US" dirty="0"/>
              <a:t> </a:t>
            </a:r>
            <a:r>
              <a:rPr lang="en-US" dirty="0" err="1"/>
              <a:t>derecelerine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düzenliliklerde</a:t>
            </a:r>
            <a:r>
              <a:rPr lang="en-US" dirty="0"/>
              <a:t> </a:t>
            </a:r>
            <a:r>
              <a:rPr lang="en-US" dirty="0" err="1"/>
              <a:t>konum</a:t>
            </a:r>
            <a:r>
              <a:rPr lang="en-US" dirty="0"/>
              <a:t> </a:t>
            </a:r>
            <a:r>
              <a:rPr lang="en-US" dirty="0" err="1"/>
              <a:t>alırlar</a:t>
            </a:r>
            <a:r>
              <a:rPr lang="en-US" dirty="0"/>
              <a:t>. </a:t>
            </a:r>
          </a:p>
          <a:p>
            <a:r>
              <a:rPr lang="en-US" dirty="0" err="1"/>
              <a:t>Ancak</a:t>
            </a:r>
            <a:r>
              <a:rPr lang="en-US" dirty="0"/>
              <a:t> Berger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Luckmann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kurulumda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bütünsel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varlık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edildiğini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sürmez</a:t>
            </a:r>
            <a:r>
              <a:rPr lang="en-US" dirty="0"/>
              <a:t>. </a:t>
            </a:r>
          </a:p>
          <a:p>
            <a:r>
              <a:rPr lang="en-US" dirty="0" err="1"/>
              <a:t>Farklı</a:t>
            </a:r>
            <a:r>
              <a:rPr lang="en-US" dirty="0"/>
              <a:t> semantic </a:t>
            </a:r>
            <a:r>
              <a:rPr lang="en-US" dirty="0" err="1"/>
              <a:t>alanlar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gerçeklikler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nesnelleşme</a:t>
            </a:r>
            <a:r>
              <a:rPr lang="en-US" dirty="0"/>
              <a:t> </a:t>
            </a:r>
            <a:r>
              <a:rPr lang="en-US" dirty="0" err="1"/>
              <a:t>süreciyle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8923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insani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üründür</a:t>
            </a:r>
            <a:r>
              <a:rPr lang="en-US" dirty="0"/>
              <a:t>. </a:t>
            </a:r>
          </a:p>
          <a:p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faaliyetlerinin</a:t>
            </a:r>
            <a:r>
              <a:rPr lang="en-US" dirty="0"/>
              <a:t> </a:t>
            </a:r>
            <a:r>
              <a:rPr lang="en-US" dirty="0" err="1"/>
              <a:t>ardışıklığıyla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, </a:t>
            </a:r>
            <a:r>
              <a:rPr lang="en-US" dirty="0" err="1"/>
              <a:t>sürdürülür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değiştirilir</a:t>
            </a:r>
            <a:r>
              <a:rPr lang="en-US" dirty="0"/>
              <a:t>. </a:t>
            </a:r>
          </a:p>
          <a:p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faaliyetleri</a:t>
            </a:r>
            <a:r>
              <a:rPr lang="en-US" dirty="0"/>
              <a:t> </a:t>
            </a:r>
            <a:r>
              <a:rPr lang="en-US" dirty="0" err="1"/>
              <a:t>alışkanlıkları</a:t>
            </a:r>
            <a:r>
              <a:rPr lang="en-US" dirty="0"/>
              <a:t> </a:t>
            </a:r>
            <a:r>
              <a:rPr lang="en-US" dirty="0" err="1"/>
              <a:t>türeterek</a:t>
            </a:r>
            <a:r>
              <a:rPr lang="en-US" dirty="0"/>
              <a:t> </a:t>
            </a:r>
            <a:r>
              <a:rPr lang="en-US" dirty="0" err="1"/>
              <a:t>kurumlaşmayı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 </a:t>
            </a:r>
          </a:p>
          <a:p>
            <a:r>
              <a:rPr lang="en-US" dirty="0" err="1"/>
              <a:t>Zamansallık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tekrarlamalar</a:t>
            </a:r>
            <a:r>
              <a:rPr lang="en-US" dirty="0"/>
              <a:t> </a:t>
            </a:r>
            <a:r>
              <a:rPr lang="en-US" dirty="0" err="1"/>
              <a:t>alışkanlıkları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çıkartır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mutatlaştırma</a:t>
            </a:r>
            <a:r>
              <a:rPr lang="en-US" dirty="0"/>
              <a:t> (</a:t>
            </a:r>
            <a:r>
              <a:rPr lang="en-US" dirty="0" err="1"/>
              <a:t>alışkanlıkların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) </a:t>
            </a:r>
            <a:r>
              <a:rPr lang="en-US" dirty="0" err="1"/>
              <a:t>nesnelleştiği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kurumlaştığı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, </a:t>
            </a:r>
            <a:r>
              <a:rPr lang="en-US" dirty="0" err="1"/>
              <a:t>dışsal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zorlayıcı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deneyimlenir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301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Ancak</a:t>
            </a:r>
            <a:r>
              <a:rPr lang="en-US" dirty="0"/>
              <a:t>, </a:t>
            </a:r>
            <a:r>
              <a:rPr lang="en-US" dirty="0" err="1"/>
              <a:t>kurumlaşma</a:t>
            </a:r>
            <a:r>
              <a:rPr lang="en-US" dirty="0"/>
              <a:t> </a:t>
            </a:r>
            <a:r>
              <a:rPr lang="en-US" dirty="0" err="1"/>
              <a:t>değiştirilemez</a:t>
            </a:r>
            <a:r>
              <a:rPr lang="en-US" dirty="0"/>
              <a:t>,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gerçeklikler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algılanmamalıdır</a:t>
            </a:r>
            <a:r>
              <a:rPr lang="en-US" dirty="0"/>
              <a:t>. </a:t>
            </a:r>
          </a:p>
          <a:p>
            <a:r>
              <a:rPr lang="en-US" dirty="0" err="1"/>
              <a:t>İnsanın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kurumsallaşmış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insanın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edimleri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diyalektik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</a:p>
          <a:p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kurumlaşma</a:t>
            </a:r>
            <a:r>
              <a:rPr lang="en-US" dirty="0"/>
              <a:t> </a:t>
            </a:r>
            <a:r>
              <a:rPr lang="en-US" dirty="0" err="1"/>
              <a:t>meşrulaştırmaya</a:t>
            </a:r>
            <a:r>
              <a:rPr lang="en-US" dirty="0"/>
              <a:t> (</a:t>
            </a:r>
            <a:r>
              <a:rPr lang="en-US" dirty="0" err="1"/>
              <a:t>açıklamaya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haklılaştırmaya</a:t>
            </a:r>
            <a:r>
              <a:rPr lang="en-US" dirty="0"/>
              <a:t>)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77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Kurumlaşma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anlamlandırma</a:t>
            </a:r>
            <a:r>
              <a:rPr lang="en-US" dirty="0"/>
              <a:t> </a:t>
            </a:r>
            <a:r>
              <a:rPr lang="en-US" dirty="0" err="1"/>
              <a:t>süreçleri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eylem</a:t>
            </a:r>
            <a:r>
              <a:rPr lang="en-US" dirty="0"/>
              <a:t> </a:t>
            </a:r>
            <a:r>
              <a:rPr lang="en-US" dirty="0" err="1"/>
              <a:t>yollarıyla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gerçeklikten</a:t>
            </a:r>
            <a:r>
              <a:rPr lang="en-US" dirty="0"/>
              <a:t> </a:t>
            </a:r>
            <a:r>
              <a:rPr lang="en-US" dirty="0" err="1"/>
              <a:t>sapmayı</a:t>
            </a:r>
            <a:r>
              <a:rPr lang="en-US" dirty="0"/>
              <a:t> </a:t>
            </a:r>
            <a:r>
              <a:rPr lang="en-US" dirty="0" err="1"/>
              <a:t>olanaklı</a:t>
            </a:r>
            <a:r>
              <a:rPr lang="en-US" dirty="0"/>
              <a:t> hale </a:t>
            </a:r>
            <a:r>
              <a:rPr lang="en-US" dirty="0" err="1"/>
              <a:t>getirir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kurumlaşmış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refleksif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kurmasını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kılar</a:t>
            </a:r>
            <a:r>
              <a:rPr lang="en-US" dirty="0"/>
              <a:t>. </a:t>
            </a:r>
          </a:p>
          <a:p>
            <a:r>
              <a:rPr lang="en-US" dirty="0" err="1"/>
              <a:t>Kurumlaşmış</a:t>
            </a:r>
            <a:r>
              <a:rPr lang="en-US" dirty="0"/>
              <a:t> </a:t>
            </a:r>
            <a:r>
              <a:rPr lang="en-US" dirty="0" err="1"/>
              <a:t>düzenlilikler</a:t>
            </a:r>
            <a:r>
              <a:rPr lang="en-US" dirty="0"/>
              <a:t> belli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kalıplarını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sapmaları</a:t>
            </a:r>
            <a:r>
              <a:rPr lang="en-US" dirty="0"/>
              <a:t> </a:t>
            </a:r>
            <a:r>
              <a:rPr lang="en-US" dirty="0" err="1"/>
              <a:t>gerçeklikten</a:t>
            </a:r>
            <a:r>
              <a:rPr lang="en-US" dirty="0"/>
              <a:t> </a:t>
            </a:r>
            <a:r>
              <a:rPr lang="en-US" dirty="0" err="1"/>
              <a:t>kopuş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tanımlar</a:t>
            </a:r>
            <a:r>
              <a:rPr lang="en-US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924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411</TotalTime>
  <Words>332</Words>
  <Application>Microsoft Macintosh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Rockwell</vt:lpstr>
      <vt:lpstr>Wingdings 2</vt:lpstr>
      <vt:lpstr>Austin</vt:lpstr>
      <vt:lpstr>Berger ve Luckmann</vt:lpstr>
      <vt:lpstr>Gerçekliğin Toplumsal İnşası</vt:lpstr>
      <vt:lpstr>Gerçekliğin Toplumsal İnşası</vt:lpstr>
      <vt:lpstr>Gerçekliğin Toplumsal İnşası</vt:lpstr>
      <vt:lpstr>Gerçekliğin Toplumsal İnşası</vt:lpstr>
      <vt:lpstr>Kurumlaşma</vt:lpstr>
      <vt:lpstr>Kurumlaşma</vt:lpstr>
      <vt:lpstr>Kurumlaşma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44</cp:revision>
  <dcterms:created xsi:type="dcterms:W3CDTF">2018-12-07T09:28:51Z</dcterms:created>
  <dcterms:modified xsi:type="dcterms:W3CDTF">2019-02-19T10:42:31Z</dcterms:modified>
</cp:coreProperties>
</file>