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66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2"/>
  </p:normalViewPr>
  <p:slideViewPr>
    <p:cSldViewPr snapToGrid="0" snapToObjects="1">
      <p:cViewPr varScale="1">
        <p:scale>
          <a:sx n="99" d="100"/>
          <a:sy n="99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865BA-1D9F-406D-AB36-272475F914AF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2866333-C414-4418-804A-08531544B8F1}">
      <dgm:prSet/>
      <dgm:spPr/>
      <dgm:t>
        <a:bodyPr/>
        <a:lstStyle/>
        <a:p>
          <a:r>
            <a:rPr lang="en-US"/>
            <a:t>Unskilled laborers worked at back-breaking jobs.</a:t>
          </a:r>
        </a:p>
      </dgm:t>
    </dgm:pt>
    <dgm:pt modelId="{0BA2886E-863A-431F-8980-258FFBDBD206}" type="parTrans" cxnId="{0E285333-8519-4868-A3DF-CB2EFCBFA06C}">
      <dgm:prSet/>
      <dgm:spPr/>
      <dgm:t>
        <a:bodyPr/>
        <a:lstStyle/>
        <a:p>
          <a:endParaRPr lang="en-US"/>
        </a:p>
      </dgm:t>
    </dgm:pt>
    <dgm:pt modelId="{A8158B1D-0598-4D5B-B824-FF7C40410E4E}" type="sibTrans" cxnId="{0E285333-8519-4868-A3DF-CB2EFCBFA06C}">
      <dgm:prSet/>
      <dgm:spPr/>
      <dgm:t>
        <a:bodyPr/>
        <a:lstStyle/>
        <a:p>
          <a:endParaRPr lang="en-US"/>
        </a:p>
      </dgm:t>
    </dgm:pt>
    <dgm:pt modelId="{0CE2D671-7820-47C5-BD66-F00BBB45DE81}">
      <dgm:prSet/>
      <dgm:spPr/>
      <dgm:t>
        <a:bodyPr/>
        <a:lstStyle/>
        <a:p>
          <a:r>
            <a:rPr lang="en-US"/>
            <a:t>They lived in unsanitary conditions, usually crowded in the cheapest rented rooms or shacks.</a:t>
          </a:r>
        </a:p>
      </dgm:t>
    </dgm:pt>
    <dgm:pt modelId="{B74B76BF-6C5E-452D-B032-09AA26198AFE}" type="parTrans" cxnId="{3A84074D-FD6A-4D57-8B03-2DBBE96027DA}">
      <dgm:prSet/>
      <dgm:spPr/>
      <dgm:t>
        <a:bodyPr/>
        <a:lstStyle/>
        <a:p>
          <a:endParaRPr lang="en-US"/>
        </a:p>
      </dgm:t>
    </dgm:pt>
    <dgm:pt modelId="{5B4A2E35-4611-4576-BAA8-346F793CA541}" type="sibTrans" cxnId="{3A84074D-FD6A-4D57-8B03-2DBBE96027DA}">
      <dgm:prSet/>
      <dgm:spPr/>
      <dgm:t>
        <a:bodyPr/>
        <a:lstStyle/>
        <a:p>
          <a:endParaRPr lang="en-US"/>
        </a:p>
      </dgm:t>
    </dgm:pt>
    <dgm:pt modelId="{FF65D2E3-E22C-4C97-A306-B79354D59794}">
      <dgm:prSet/>
      <dgm:spPr/>
      <dgm:t>
        <a:bodyPr/>
        <a:lstStyle/>
        <a:p>
          <a:r>
            <a:rPr lang="en-US"/>
            <a:t>Malnutrition was common; and sickness due to both poor hygiene and malnutrition prevailed among the poor. </a:t>
          </a:r>
        </a:p>
      </dgm:t>
    </dgm:pt>
    <dgm:pt modelId="{0D24A6B0-27DF-4D35-B861-6E6421D63050}" type="parTrans" cxnId="{A729468B-B938-43CB-9050-579624E27875}">
      <dgm:prSet/>
      <dgm:spPr/>
      <dgm:t>
        <a:bodyPr/>
        <a:lstStyle/>
        <a:p>
          <a:endParaRPr lang="en-US"/>
        </a:p>
      </dgm:t>
    </dgm:pt>
    <dgm:pt modelId="{A2DCED99-E8A8-400D-BCD6-CB89EB793C4A}" type="sibTrans" cxnId="{A729468B-B938-43CB-9050-579624E27875}">
      <dgm:prSet/>
      <dgm:spPr/>
      <dgm:t>
        <a:bodyPr/>
        <a:lstStyle/>
        <a:p>
          <a:endParaRPr lang="en-US"/>
        </a:p>
      </dgm:t>
    </dgm:pt>
    <dgm:pt modelId="{E3DE5832-683F-5B4A-8D25-50103EF0A5BB}" type="pres">
      <dgm:prSet presAssocID="{991865BA-1D9F-406D-AB36-272475F914AF}" presName="outerComposite" presStyleCnt="0">
        <dgm:presLayoutVars>
          <dgm:chMax val="5"/>
          <dgm:dir/>
          <dgm:resizeHandles val="exact"/>
        </dgm:presLayoutVars>
      </dgm:prSet>
      <dgm:spPr/>
    </dgm:pt>
    <dgm:pt modelId="{C246C676-425F-6541-97DB-680247EC783A}" type="pres">
      <dgm:prSet presAssocID="{991865BA-1D9F-406D-AB36-272475F914AF}" presName="dummyMaxCanvas" presStyleCnt="0">
        <dgm:presLayoutVars/>
      </dgm:prSet>
      <dgm:spPr/>
    </dgm:pt>
    <dgm:pt modelId="{8D17F9D1-AA8D-7A4C-87A1-38AB0FF2A26D}" type="pres">
      <dgm:prSet presAssocID="{991865BA-1D9F-406D-AB36-272475F914AF}" presName="ThreeNodes_1" presStyleLbl="node1" presStyleIdx="0" presStyleCnt="3">
        <dgm:presLayoutVars>
          <dgm:bulletEnabled val="1"/>
        </dgm:presLayoutVars>
      </dgm:prSet>
      <dgm:spPr/>
    </dgm:pt>
    <dgm:pt modelId="{D9F6AD05-DD9D-F742-BAD7-343D5073C4A4}" type="pres">
      <dgm:prSet presAssocID="{991865BA-1D9F-406D-AB36-272475F914AF}" presName="ThreeNodes_2" presStyleLbl="node1" presStyleIdx="1" presStyleCnt="3">
        <dgm:presLayoutVars>
          <dgm:bulletEnabled val="1"/>
        </dgm:presLayoutVars>
      </dgm:prSet>
      <dgm:spPr/>
    </dgm:pt>
    <dgm:pt modelId="{03DB2A53-7F34-0348-B07F-0F3BE6DFAA3F}" type="pres">
      <dgm:prSet presAssocID="{991865BA-1D9F-406D-AB36-272475F914AF}" presName="ThreeNodes_3" presStyleLbl="node1" presStyleIdx="2" presStyleCnt="3">
        <dgm:presLayoutVars>
          <dgm:bulletEnabled val="1"/>
        </dgm:presLayoutVars>
      </dgm:prSet>
      <dgm:spPr/>
    </dgm:pt>
    <dgm:pt modelId="{84738F8D-4163-B848-B4CA-EB08439E4934}" type="pres">
      <dgm:prSet presAssocID="{991865BA-1D9F-406D-AB36-272475F914AF}" presName="ThreeConn_1-2" presStyleLbl="fgAccFollowNode1" presStyleIdx="0" presStyleCnt="2">
        <dgm:presLayoutVars>
          <dgm:bulletEnabled val="1"/>
        </dgm:presLayoutVars>
      </dgm:prSet>
      <dgm:spPr/>
    </dgm:pt>
    <dgm:pt modelId="{4342AAA6-011E-8C41-B420-9E59B9A25231}" type="pres">
      <dgm:prSet presAssocID="{991865BA-1D9F-406D-AB36-272475F914AF}" presName="ThreeConn_2-3" presStyleLbl="fgAccFollowNode1" presStyleIdx="1" presStyleCnt="2">
        <dgm:presLayoutVars>
          <dgm:bulletEnabled val="1"/>
        </dgm:presLayoutVars>
      </dgm:prSet>
      <dgm:spPr/>
    </dgm:pt>
    <dgm:pt modelId="{369BE53D-CE7D-BE4D-8E0A-8F1A6D48B8FC}" type="pres">
      <dgm:prSet presAssocID="{991865BA-1D9F-406D-AB36-272475F914AF}" presName="ThreeNodes_1_text" presStyleLbl="node1" presStyleIdx="2" presStyleCnt="3">
        <dgm:presLayoutVars>
          <dgm:bulletEnabled val="1"/>
        </dgm:presLayoutVars>
      </dgm:prSet>
      <dgm:spPr/>
    </dgm:pt>
    <dgm:pt modelId="{4BA919A1-35DE-DB45-8DF5-30B5B20E9CAE}" type="pres">
      <dgm:prSet presAssocID="{991865BA-1D9F-406D-AB36-272475F914AF}" presName="ThreeNodes_2_text" presStyleLbl="node1" presStyleIdx="2" presStyleCnt="3">
        <dgm:presLayoutVars>
          <dgm:bulletEnabled val="1"/>
        </dgm:presLayoutVars>
      </dgm:prSet>
      <dgm:spPr/>
    </dgm:pt>
    <dgm:pt modelId="{A57F237E-8D74-F142-81FF-756AD3566205}" type="pres">
      <dgm:prSet presAssocID="{991865BA-1D9F-406D-AB36-272475F914A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CF69104-7E01-7F46-ABF8-3B257AA353A5}" type="presOf" srcId="{0CE2D671-7820-47C5-BD66-F00BBB45DE81}" destId="{D9F6AD05-DD9D-F742-BAD7-343D5073C4A4}" srcOrd="0" destOrd="0" presId="urn:microsoft.com/office/officeart/2005/8/layout/vProcess5"/>
    <dgm:cxn modelId="{6D92F923-8D55-2E41-98B3-D468615D3444}" type="presOf" srcId="{E2866333-C414-4418-804A-08531544B8F1}" destId="{8D17F9D1-AA8D-7A4C-87A1-38AB0FF2A26D}" srcOrd="0" destOrd="0" presId="urn:microsoft.com/office/officeart/2005/8/layout/vProcess5"/>
    <dgm:cxn modelId="{69E5682B-BC7C-534A-BD90-A519F25A5B34}" type="presOf" srcId="{E2866333-C414-4418-804A-08531544B8F1}" destId="{369BE53D-CE7D-BE4D-8E0A-8F1A6D48B8FC}" srcOrd="1" destOrd="0" presId="urn:microsoft.com/office/officeart/2005/8/layout/vProcess5"/>
    <dgm:cxn modelId="{0E285333-8519-4868-A3DF-CB2EFCBFA06C}" srcId="{991865BA-1D9F-406D-AB36-272475F914AF}" destId="{E2866333-C414-4418-804A-08531544B8F1}" srcOrd="0" destOrd="0" parTransId="{0BA2886E-863A-431F-8980-258FFBDBD206}" sibTransId="{A8158B1D-0598-4D5B-B824-FF7C40410E4E}"/>
    <dgm:cxn modelId="{DC4E1D44-E9B8-6A4A-9A8B-DF24671E9ACE}" type="presOf" srcId="{0CE2D671-7820-47C5-BD66-F00BBB45DE81}" destId="{4BA919A1-35DE-DB45-8DF5-30B5B20E9CAE}" srcOrd="1" destOrd="0" presId="urn:microsoft.com/office/officeart/2005/8/layout/vProcess5"/>
    <dgm:cxn modelId="{3A84074D-FD6A-4D57-8B03-2DBBE96027DA}" srcId="{991865BA-1D9F-406D-AB36-272475F914AF}" destId="{0CE2D671-7820-47C5-BD66-F00BBB45DE81}" srcOrd="1" destOrd="0" parTransId="{B74B76BF-6C5E-452D-B032-09AA26198AFE}" sibTransId="{5B4A2E35-4611-4576-BAA8-346F793CA541}"/>
    <dgm:cxn modelId="{6E44556A-1C55-E340-833A-37602CA419DB}" type="presOf" srcId="{FF65D2E3-E22C-4C97-A306-B79354D59794}" destId="{A57F237E-8D74-F142-81FF-756AD3566205}" srcOrd="1" destOrd="0" presId="urn:microsoft.com/office/officeart/2005/8/layout/vProcess5"/>
    <dgm:cxn modelId="{A729468B-B938-43CB-9050-579624E27875}" srcId="{991865BA-1D9F-406D-AB36-272475F914AF}" destId="{FF65D2E3-E22C-4C97-A306-B79354D59794}" srcOrd="2" destOrd="0" parTransId="{0D24A6B0-27DF-4D35-B861-6E6421D63050}" sibTransId="{A2DCED99-E8A8-400D-BCD6-CB89EB793C4A}"/>
    <dgm:cxn modelId="{F46658A9-69A1-E245-8C57-6A05CCB740A7}" type="presOf" srcId="{FF65D2E3-E22C-4C97-A306-B79354D59794}" destId="{03DB2A53-7F34-0348-B07F-0F3BE6DFAA3F}" srcOrd="0" destOrd="0" presId="urn:microsoft.com/office/officeart/2005/8/layout/vProcess5"/>
    <dgm:cxn modelId="{7CEDC7C3-2062-3F42-B8FA-218DABAA2265}" type="presOf" srcId="{A8158B1D-0598-4D5B-B824-FF7C40410E4E}" destId="{84738F8D-4163-B848-B4CA-EB08439E4934}" srcOrd="0" destOrd="0" presId="urn:microsoft.com/office/officeart/2005/8/layout/vProcess5"/>
    <dgm:cxn modelId="{5904AAE3-85DD-8A4F-85B6-EB8D2EDF603C}" type="presOf" srcId="{991865BA-1D9F-406D-AB36-272475F914AF}" destId="{E3DE5832-683F-5B4A-8D25-50103EF0A5BB}" srcOrd="0" destOrd="0" presId="urn:microsoft.com/office/officeart/2005/8/layout/vProcess5"/>
    <dgm:cxn modelId="{88CF6AF5-476D-7242-A77D-01779AA50D02}" type="presOf" srcId="{5B4A2E35-4611-4576-BAA8-346F793CA541}" destId="{4342AAA6-011E-8C41-B420-9E59B9A25231}" srcOrd="0" destOrd="0" presId="urn:microsoft.com/office/officeart/2005/8/layout/vProcess5"/>
    <dgm:cxn modelId="{95F8EA95-D24F-2747-A92A-368FA9E7E4EE}" type="presParOf" srcId="{E3DE5832-683F-5B4A-8D25-50103EF0A5BB}" destId="{C246C676-425F-6541-97DB-680247EC783A}" srcOrd="0" destOrd="0" presId="urn:microsoft.com/office/officeart/2005/8/layout/vProcess5"/>
    <dgm:cxn modelId="{4DB99A81-2224-A44C-9B66-3D8FE824F55E}" type="presParOf" srcId="{E3DE5832-683F-5B4A-8D25-50103EF0A5BB}" destId="{8D17F9D1-AA8D-7A4C-87A1-38AB0FF2A26D}" srcOrd="1" destOrd="0" presId="urn:microsoft.com/office/officeart/2005/8/layout/vProcess5"/>
    <dgm:cxn modelId="{C9381EEE-45DF-4C4A-8D9F-DA1CF6E83202}" type="presParOf" srcId="{E3DE5832-683F-5B4A-8D25-50103EF0A5BB}" destId="{D9F6AD05-DD9D-F742-BAD7-343D5073C4A4}" srcOrd="2" destOrd="0" presId="urn:microsoft.com/office/officeart/2005/8/layout/vProcess5"/>
    <dgm:cxn modelId="{36892D57-AFF9-EA47-9C9E-C97679D1F33A}" type="presParOf" srcId="{E3DE5832-683F-5B4A-8D25-50103EF0A5BB}" destId="{03DB2A53-7F34-0348-B07F-0F3BE6DFAA3F}" srcOrd="3" destOrd="0" presId="urn:microsoft.com/office/officeart/2005/8/layout/vProcess5"/>
    <dgm:cxn modelId="{C7D3111E-116A-E24C-A064-64A0F849903E}" type="presParOf" srcId="{E3DE5832-683F-5B4A-8D25-50103EF0A5BB}" destId="{84738F8D-4163-B848-B4CA-EB08439E4934}" srcOrd="4" destOrd="0" presId="urn:microsoft.com/office/officeart/2005/8/layout/vProcess5"/>
    <dgm:cxn modelId="{25727422-A026-184C-BA4C-24D9747057AF}" type="presParOf" srcId="{E3DE5832-683F-5B4A-8D25-50103EF0A5BB}" destId="{4342AAA6-011E-8C41-B420-9E59B9A25231}" srcOrd="5" destOrd="0" presId="urn:microsoft.com/office/officeart/2005/8/layout/vProcess5"/>
    <dgm:cxn modelId="{C003341A-D94F-5D4E-8EC1-1C95337B4EA1}" type="presParOf" srcId="{E3DE5832-683F-5B4A-8D25-50103EF0A5BB}" destId="{369BE53D-CE7D-BE4D-8E0A-8F1A6D48B8FC}" srcOrd="6" destOrd="0" presId="urn:microsoft.com/office/officeart/2005/8/layout/vProcess5"/>
    <dgm:cxn modelId="{8F909C3B-7761-D443-800B-74611FE7F700}" type="presParOf" srcId="{E3DE5832-683F-5B4A-8D25-50103EF0A5BB}" destId="{4BA919A1-35DE-DB45-8DF5-30B5B20E9CAE}" srcOrd="7" destOrd="0" presId="urn:microsoft.com/office/officeart/2005/8/layout/vProcess5"/>
    <dgm:cxn modelId="{D4FBC60E-A7F0-2E41-BA3A-E0F44970A515}" type="presParOf" srcId="{E3DE5832-683F-5B4A-8D25-50103EF0A5BB}" destId="{A57F237E-8D74-F142-81FF-756AD356620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24A668-A55C-45B1-952B-58970C4614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94F5736-72A6-47C9-9AF3-DB1A223E9523}">
      <dgm:prSet/>
      <dgm:spPr/>
      <dgm:t>
        <a:bodyPr/>
        <a:lstStyle/>
        <a:p>
          <a:r>
            <a:rPr lang="en-US"/>
            <a:t>Children of manual workers would not rise to the level of clerical, managerial and professional employment because of their limited opportunities.</a:t>
          </a:r>
        </a:p>
      </dgm:t>
    </dgm:pt>
    <dgm:pt modelId="{70FBBC13-3466-432E-84F9-86B55F1132E3}" type="parTrans" cxnId="{2DC21B36-A768-4735-A90C-1C7F7772B03F}">
      <dgm:prSet/>
      <dgm:spPr/>
      <dgm:t>
        <a:bodyPr/>
        <a:lstStyle/>
        <a:p>
          <a:endParaRPr lang="en-US"/>
        </a:p>
      </dgm:t>
    </dgm:pt>
    <dgm:pt modelId="{83769010-1222-4D96-B04C-F6A20D96B348}" type="sibTrans" cxnId="{2DC21B36-A768-4735-A90C-1C7F7772B03F}">
      <dgm:prSet/>
      <dgm:spPr/>
      <dgm:t>
        <a:bodyPr/>
        <a:lstStyle/>
        <a:p>
          <a:endParaRPr lang="en-US"/>
        </a:p>
      </dgm:t>
    </dgm:pt>
    <dgm:pt modelId="{B31C374D-8FF8-4DBC-B262-A48DD07E6190}">
      <dgm:prSet/>
      <dgm:spPr/>
      <dgm:t>
        <a:bodyPr/>
        <a:lstStyle/>
        <a:p>
          <a:r>
            <a:rPr lang="en-US"/>
            <a:t>Sons of unskilled laborers would become semi-skilled laborers. </a:t>
          </a:r>
        </a:p>
      </dgm:t>
    </dgm:pt>
    <dgm:pt modelId="{EAF07BD1-F894-4BCD-A289-B075454AC870}" type="parTrans" cxnId="{4A31F163-5267-4F82-9AD5-2A42A966F10D}">
      <dgm:prSet/>
      <dgm:spPr/>
      <dgm:t>
        <a:bodyPr/>
        <a:lstStyle/>
        <a:p>
          <a:endParaRPr lang="en-US"/>
        </a:p>
      </dgm:t>
    </dgm:pt>
    <dgm:pt modelId="{F57D34EA-B49A-4EDC-B014-435B7C45C272}" type="sibTrans" cxnId="{4A31F163-5267-4F82-9AD5-2A42A966F10D}">
      <dgm:prSet/>
      <dgm:spPr/>
      <dgm:t>
        <a:bodyPr/>
        <a:lstStyle/>
        <a:p>
          <a:endParaRPr lang="en-US"/>
        </a:p>
      </dgm:t>
    </dgm:pt>
    <dgm:pt modelId="{C148CA23-4197-4739-A192-122A8AF00B47}" type="pres">
      <dgm:prSet presAssocID="{5224A668-A55C-45B1-952B-58970C4614DB}" presName="root" presStyleCnt="0">
        <dgm:presLayoutVars>
          <dgm:dir/>
          <dgm:resizeHandles val="exact"/>
        </dgm:presLayoutVars>
      </dgm:prSet>
      <dgm:spPr/>
    </dgm:pt>
    <dgm:pt modelId="{7B2DB97A-AA55-40D7-9572-4F0B7450EF5F}" type="pres">
      <dgm:prSet presAssocID="{394F5736-72A6-47C9-9AF3-DB1A223E9523}" presName="compNode" presStyleCnt="0"/>
      <dgm:spPr/>
    </dgm:pt>
    <dgm:pt modelId="{953A06D8-F2AD-42CD-982C-B369C177C068}" type="pres">
      <dgm:prSet presAssocID="{394F5736-72A6-47C9-9AF3-DB1A223E9523}" presName="bgRect" presStyleLbl="bgShp" presStyleIdx="0" presStyleCnt="2"/>
      <dgm:spPr/>
    </dgm:pt>
    <dgm:pt modelId="{C84FC86B-118D-45AD-8927-B073AD120A0B}" type="pres">
      <dgm:prSet presAssocID="{394F5736-72A6-47C9-9AF3-DB1A223E952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5D2DBE1F-1D22-4780-B17F-3ACB921378DB}" type="pres">
      <dgm:prSet presAssocID="{394F5736-72A6-47C9-9AF3-DB1A223E9523}" presName="spaceRect" presStyleCnt="0"/>
      <dgm:spPr/>
    </dgm:pt>
    <dgm:pt modelId="{81377316-2135-405A-B383-5E43C4FB39D8}" type="pres">
      <dgm:prSet presAssocID="{394F5736-72A6-47C9-9AF3-DB1A223E9523}" presName="parTx" presStyleLbl="revTx" presStyleIdx="0" presStyleCnt="2">
        <dgm:presLayoutVars>
          <dgm:chMax val="0"/>
          <dgm:chPref val="0"/>
        </dgm:presLayoutVars>
      </dgm:prSet>
      <dgm:spPr/>
    </dgm:pt>
    <dgm:pt modelId="{3B77B22C-D7D2-43A6-84A5-D91EEB1723B1}" type="pres">
      <dgm:prSet presAssocID="{83769010-1222-4D96-B04C-F6A20D96B348}" presName="sibTrans" presStyleCnt="0"/>
      <dgm:spPr/>
    </dgm:pt>
    <dgm:pt modelId="{18569080-A78C-40B5-959A-414D2788A6EC}" type="pres">
      <dgm:prSet presAssocID="{B31C374D-8FF8-4DBC-B262-A48DD07E6190}" presName="compNode" presStyleCnt="0"/>
      <dgm:spPr/>
    </dgm:pt>
    <dgm:pt modelId="{92037C0D-8C5B-4E8E-AC76-D8ED7553A0EE}" type="pres">
      <dgm:prSet presAssocID="{B31C374D-8FF8-4DBC-B262-A48DD07E6190}" presName="bgRect" presStyleLbl="bgShp" presStyleIdx="1" presStyleCnt="2"/>
      <dgm:spPr/>
    </dgm:pt>
    <dgm:pt modelId="{AE6C3D87-EBDB-4141-B5D7-01A80BEA6311}" type="pres">
      <dgm:prSet presAssocID="{B31C374D-8FF8-4DBC-B262-A48DD07E619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3405B549-9A5E-4DA6-AB38-D9F0E9E174CE}" type="pres">
      <dgm:prSet presAssocID="{B31C374D-8FF8-4DBC-B262-A48DD07E6190}" presName="spaceRect" presStyleCnt="0"/>
      <dgm:spPr/>
    </dgm:pt>
    <dgm:pt modelId="{2645E820-1E36-474A-B870-091DDE7DEE7F}" type="pres">
      <dgm:prSet presAssocID="{B31C374D-8FF8-4DBC-B262-A48DD07E619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5414615-AFFD-4F5E-B164-9AA3E04AB59E}" type="presOf" srcId="{5224A668-A55C-45B1-952B-58970C4614DB}" destId="{C148CA23-4197-4739-A192-122A8AF00B47}" srcOrd="0" destOrd="0" presId="urn:microsoft.com/office/officeart/2018/2/layout/IconVerticalSolidList"/>
    <dgm:cxn modelId="{0E64AF2E-6918-43CB-9295-CBDB0D389814}" type="presOf" srcId="{B31C374D-8FF8-4DBC-B262-A48DD07E6190}" destId="{2645E820-1E36-474A-B870-091DDE7DEE7F}" srcOrd="0" destOrd="0" presId="urn:microsoft.com/office/officeart/2018/2/layout/IconVerticalSolidList"/>
    <dgm:cxn modelId="{2DC21B36-A768-4735-A90C-1C7F7772B03F}" srcId="{5224A668-A55C-45B1-952B-58970C4614DB}" destId="{394F5736-72A6-47C9-9AF3-DB1A223E9523}" srcOrd="0" destOrd="0" parTransId="{70FBBC13-3466-432E-84F9-86B55F1132E3}" sibTransId="{83769010-1222-4D96-B04C-F6A20D96B348}"/>
    <dgm:cxn modelId="{4A31F163-5267-4F82-9AD5-2A42A966F10D}" srcId="{5224A668-A55C-45B1-952B-58970C4614DB}" destId="{B31C374D-8FF8-4DBC-B262-A48DD07E6190}" srcOrd="1" destOrd="0" parTransId="{EAF07BD1-F894-4BCD-A289-B075454AC870}" sibTransId="{F57D34EA-B49A-4EDC-B014-435B7C45C272}"/>
    <dgm:cxn modelId="{061406D9-FDC8-4C8C-863F-66870DB17267}" type="presOf" srcId="{394F5736-72A6-47C9-9AF3-DB1A223E9523}" destId="{81377316-2135-405A-B383-5E43C4FB39D8}" srcOrd="0" destOrd="0" presId="urn:microsoft.com/office/officeart/2018/2/layout/IconVerticalSolidList"/>
    <dgm:cxn modelId="{625A682E-2F1B-40E7-8582-9F8DB2CCAE8D}" type="presParOf" srcId="{C148CA23-4197-4739-A192-122A8AF00B47}" destId="{7B2DB97A-AA55-40D7-9572-4F0B7450EF5F}" srcOrd="0" destOrd="0" presId="urn:microsoft.com/office/officeart/2018/2/layout/IconVerticalSolidList"/>
    <dgm:cxn modelId="{80331ADB-7C65-4D36-8C7C-F8983CA1E2E3}" type="presParOf" srcId="{7B2DB97A-AA55-40D7-9572-4F0B7450EF5F}" destId="{953A06D8-F2AD-42CD-982C-B369C177C068}" srcOrd="0" destOrd="0" presId="urn:microsoft.com/office/officeart/2018/2/layout/IconVerticalSolidList"/>
    <dgm:cxn modelId="{43D87EE3-5F89-47B8-9BBE-3FF000ACEA33}" type="presParOf" srcId="{7B2DB97A-AA55-40D7-9572-4F0B7450EF5F}" destId="{C84FC86B-118D-45AD-8927-B073AD120A0B}" srcOrd="1" destOrd="0" presId="urn:microsoft.com/office/officeart/2018/2/layout/IconVerticalSolidList"/>
    <dgm:cxn modelId="{6AE9301D-9AF2-485E-9A88-67BA81072FCD}" type="presParOf" srcId="{7B2DB97A-AA55-40D7-9572-4F0B7450EF5F}" destId="{5D2DBE1F-1D22-4780-B17F-3ACB921378DB}" srcOrd="2" destOrd="0" presId="urn:microsoft.com/office/officeart/2018/2/layout/IconVerticalSolidList"/>
    <dgm:cxn modelId="{C34CE788-A6CA-43AC-B6B8-E50FCB11FC39}" type="presParOf" srcId="{7B2DB97A-AA55-40D7-9572-4F0B7450EF5F}" destId="{81377316-2135-405A-B383-5E43C4FB39D8}" srcOrd="3" destOrd="0" presId="urn:microsoft.com/office/officeart/2018/2/layout/IconVerticalSolidList"/>
    <dgm:cxn modelId="{AFD34235-4ADD-468D-AD09-D65A928BCA18}" type="presParOf" srcId="{C148CA23-4197-4739-A192-122A8AF00B47}" destId="{3B77B22C-D7D2-43A6-84A5-D91EEB1723B1}" srcOrd="1" destOrd="0" presId="urn:microsoft.com/office/officeart/2018/2/layout/IconVerticalSolidList"/>
    <dgm:cxn modelId="{FC6874B7-6852-420C-9196-A524CA3F2C02}" type="presParOf" srcId="{C148CA23-4197-4739-A192-122A8AF00B47}" destId="{18569080-A78C-40B5-959A-414D2788A6EC}" srcOrd="2" destOrd="0" presId="urn:microsoft.com/office/officeart/2018/2/layout/IconVerticalSolidList"/>
    <dgm:cxn modelId="{D92B7F40-9E99-41F9-848E-A4854DCF52A1}" type="presParOf" srcId="{18569080-A78C-40B5-959A-414D2788A6EC}" destId="{92037C0D-8C5B-4E8E-AC76-D8ED7553A0EE}" srcOrd="0" destOrd="0" presId="urn:microsoft.com/office/officeart/2018/2/layout/IconVerticalSolidList"/>
    <dgm:cxn modelId="{3C347D9E-74E2-46E2-8AAD-CDA28D206449}" type="presParOf" srcId="{18569080-A78C-40B5-959A-414D2788A6EC}" destId="{AE6C3D87-EBDB-4141-B5D7-01A80BEA6311}" srcOrd="1" destOrd="0" presId="urn:microsoft.com/office/officeart/2018/2/layout/IconVerticalSolidList"/>
    <dgm:cxn modelId="{640CEFFE-7BF4-4C78-8304-76014773DD08}" type="presParOf" srcId="{18569080-A78C-40B5-959A-414D2788A6EC}" destId="{3405B549-9A5E-4DA6-AB38-D9F0E9E174CE}" srcOrd="2" destOrd="0" presId="urn:microsoft.com/office/officeart/2018/2/layout/IconVerticalSolidList"/>
    <dgm:cxn modelId="{EC4E31BA-449A-4691-88FC-4F4929E0B3C2}" type="presParOf" srcId="{18569080-A78C-40B5-959A-414D2788A6EC}" destId="{2645E820-1E36-474A-B870-091DDE7DEE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7F9D1-AA8D-7A4C-87A1-38AB0FF2A26D}">
      <dsp:nvSpPr>
        <dsp:cNvPr id="0" name=""/>
        <dsp:cNvSpPr/>
      </dsp:nvSpPr>
      <dsp:spPr>
        <a:xfrm>
          <a:off x="0" y="0"/>
          <a:ext cx="9088040" cy="10910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Unskilled laborers worked at back-breaking jobs.</a:t>
          </a:r>
        </a:p>
      </dsp:txBody>
      <dsp:txXfrm>
        <a:off x="31957" y="31957"/>
        <a:ext cx="7910669" cy="1027174"/>
      </dsp:txXfrm>
    </dsp:sp>
    <dsp:sp modelId="{D9F6AD05-DD9D-F742-BAD7-343D5073C4A4}">
      <dsp:nvSpPr>
        <dsp:cNvPr id="0" name=""/>
        <dsp:cNvSpPr/>
      </dsp:nvSpPr>
      <dsp:spPr>
        <a:xfrm>
          <a:off x="801885" y="1272937"/>
          <a:ext cx="9088040" cy="10910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They lived in unsanitary conditions, usually crowded in the cheapest rented rooms or shacks.</a:t>
          </a:r>
        </a:p>
      </dsp:txBody>
      <dsp:txXfrm>
        <a:off x="833842" y="1304894"/>
        <a:ext cx="7513032" cy="1027174"/>
      </dsp:txXfrm>
    </dsp:sp>
    <dsp:sp modelId="{03DB2A53-7F34-0348-B07F-0F3BE6DFAA3F}">
      <dsp:nvSpPr>
        <dsp:cNvPr id="0" name=""/>
        <dsp:cNvSpPr/>
      </dsp:nvSpPr>
      <dsp:spPr>
        <a:xfrm>
          <a:off x="1603771" y="2545874"/>
          <a:ext cx="9088040" cy="10910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Malnutrition was common; and sickness due to both poor hygiene and malnutrition prevailed among the poor. </a:t>
          </a:r>
        </a:p>
      </dsp:txBody>
      <dsp:txXfrm>
        <a:off x="1635728" y="2577831"/>
        <a:ext cx="7513032" cy="1027174"/>
      </dsp:txXfrm>
    </dsp:sp>
    <dsp:sp modelId="{84738F8D-4163-B848-B4CA-EB08439E4934}">
      <dsp:nvSpPr>
        <dsp:cNvPr id="0" name=""/>
        <dsp:cNvSpPr/>
      </dsp:nvSpPr>
      <dsp:spPr>
        <a:xfrm>
          <a:off x="8378832" y="827409"/>
          <a:ext cx="709207" cy="70920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538404" y="827409"/>
        <a:ext cx="390063" cy="533678"/>
      </dsp:txXfrm>
    </dsp:sp>
    <dsp:sp modelId="{4342AAA6-011E-8C41-B420-9E59B9A25231}">
      <dsp:nvSpPr>
        <dsp:cNvPr id="0" name=""/>
        <dsp:cNvSpPr/>
      </dsp:nvSpPr>
      <dsp:spPr>
        <a:xfrm>
          <a:off x="9180718" y="2093072"/>
          <a:ext cx="709207" cy="70920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9340290" y="2093072"/>
        <a:ext cx="390063" cy="533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A06D8-F2AD-42CD-982C-B369C177C068}">
      <dsp:nvSpPr>
        <dsp:cNvPr id="0" name=""/>
        <dsp:cNvSpPr/>
      </dsp:nvSpPr>
      <dsp:spPr>
        <a:xfrm>
          <a:off x="0" y="893603"/>
          <a:ext cx="6171948" cy="16497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FC86B-118D-45AD-8927-B073AD120A0B}">
      <dsp:nvSpPr>
        <dsp:cNvPr id="0" name=""/>
        <dsp:cNvSpPr/>
      </dsp:nvSpPr>
      <dsp:spPr>
        <a:xfrm>
          <a:off x="499043" y="1264792"/>
          <a:ext cx="907351" cy="907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77316-2135-405A-B383-5E43C4FB39D8}">
      <dsp:nvSpPr>
        <dsp:cNvPr id="0" name=""/>
        <dsp:cNvSpPr/>
      </dsp:nvSpPr>
      <dsp:spPr>
        <a:xfrm>
          <a:off x="1905438" y="893603"/>
          <a:ext cx="4266509" cy="1649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596" tIns="174596" rIns="174596" bIns="17459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Children of manual workers would not rise to the level of clerical, managerial and professional employment because of their limited opportunities.</a:t>
          </a:r>
        </a:p>
      </dsp:txBody>
      <dsp:txXfrm>
        <a:off x="1905438" y="893603"/>
        <a:ext cx="4266509" cy="1649730"/>
      </dsp:txXfrm>
    </dsp:sp>
    <dsp:sp modelId="{92037C0D-8C5B-4E8E-AC76-D8ED7553A0EE}">
      <dsp:nvSpPr>
        <dsp:cNvPr id="0" name=""/>
        <dsp:cNvSpPr/>
      </dsp:nvSpPr>
      <dsp:spPr>
        <a:xfrm>
          <a:off x="0" y="2955766"/>
          <a:ext cx="6171948" cy="16497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C3D87-EBDB-4141-B5D7-01A80BEA6311}">
      <dsp:nvSpPr>
        <dsp:cNvPr id="0" name=""/>
        <dsp:cNvSpPr/>
      </dsp:nvSpPr>
      <dsp:spPr>
        <a:xfrm>
          <a:off x="499043" y="3326955"/>
          <a:ext cx="907351" cy="907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5E820-1E36-474A-B870-091DDE7DEE7F}">
      <dsp:nvSpPr>
        <dsp:cNvPr id="0" name=""/>
        <dsp:cNvSpPr/>
      </dsp:nvSpPr>
      <dsp:spPr>
        <a:xfrm>
          <a:off x="1905438" y="2955766"/>
          <a:ext cx="4266509" cy="1649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596" tIns="174596" rIns="174596" bIns="17459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Sons of unskilled laborers would become semi-skilled laborers. </a:t>
          </a:r>
        </a:p>
      </dsp:txBody>
      <dsp:txXfrm>
        <a:off x="1905438" y="2955766"/>
        <a:ext cx="4266509" cy="1649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C3C77-3030-C24B-80BE-3F08783D605E}" type="datetimeFigureOut">
              <a:rPr lang="en-TR" smtClean="0"/>
              <a:t>18.12.2020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B3703-B56B-9E46-B185-38F6578420E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70455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thegibsonhousemuseum.blogspot.com</a:t>
            </a:r>
            <a:r>
              <a:rPr lang="en-US" dirty="0"/>
              <a:t>/2015/02/domestic-servants-part-</a:t>
            </a:r>
            <a:r>
              <a:rPr lang="en-US" dirty="0" err="1"/>
              <a:t>i.html</a:t>
            </a:r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B3703-B56B-9E46-B185-38F6578420E4}" type="slidenum">
              <a:rPr lang="en-TR" smtClean="0"/>
              <a:t>3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3449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www.pri.org</a:t>
            </a:r>
            <a:r>
              <a:rPr lang="en-US" dirty="0"/>
              <a:t>/stories/2018-12-19/trump-administration-s-public-charge-provision-has-roots-colonial-us</a:t>
            </a:r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B3703-B56B-9E46-B185-38F6578420E4}" type="slidenum">
              <a:rPr lang="en-TR" smtClean="0"/>
              <a:t>4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68276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TR" dirty="0"/>
              <a:t>ocialwelfare.library.vcu.edu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B3703-B56B-9E46-B185-38F6578420E4}" type="slidenum">
              <a:rPr lang="en-TR" smtClean="0"/>
              <a:t>9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3782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TR" dirty="0"/>
              <a:t>ocialwelfare.library.vcu.edu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B3703-B56B-9E46-B185-38F6578420E4}" type="slidenum">
              <a:rPr lang="en-TR" smtClean="0"/>
              <a:t>10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43465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TR" dirty="0"/>
              <a:t>ashable.com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B3703-B56B-9E46-B185-38F6578420E4}" type="slidenum">
              <a:rPr lang="en-TR" smtClean="0"/>
              <a:t>11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74651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B3703-B56B-9E46-B185-38F6578420E4}" type="slidenum">
              <a:rPr lang="en-TR" smtClean="0"/>
              <a:t>12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4364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TR" dirty="0"/>
              <a:t>ememberingtherepublic.blogspot.com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B3703-B56B-9E46-B185-38F6578420E4}" type="slidenum">
              <a:rPr lang="en-TR" smtClean="0"/>
              <a:t>13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4578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anthropology.msu.edu</a:t>
            </a:r>
            <a:r>
              <a:rPr lang="en-US" dirty="0"/>
              <a:t>/anp336-us13/2013/07/06/the-great-white-father/</a:t>
            </a:r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B3703-B56B-9E46-B185-38F6578420E4}" type="slidenum">
              <a:rPr lang="en-TR" smtClean="0"/>
              <a:t>18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90038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historycontext.wordpress.com</a:t>
            </a:r>
            <a:r>
              <a:rPr lang="en-US" dirty="0"/>
              <a:t>/2017/02/21/the-trouble-with-</a:t>
            </a:r>
            <a:r>
              <a:rPr lang="en-US" dirty="0" err="1"/>
              <a:t>andrew</a:t>
            </a:r>
            <a:r>
              <a:rPr lang="en-US" dirty="0"/>
              <a:t>-</a:t>
            </a:r>
            <a:r>
              <a:rPr lang="en-US" dirty="0" err="1"/>
              <a:t>jackson</a:t>
            </a:r>
            <a:r>
              <a:rPr lang="en-US" dirty="0"/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“A political cartoon depicting the forcible relocation of the Cherokee”</a:t>
            </a:r>
            <a:endParaRPr lang="en-TR" dirty="0"/>
          </a:p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B3703-B56B-9E46-B185-38F6578420E4}" type="slidenum">
              <a:rPr lang="en-TR" smtClean="0"/>
              <a:t>19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5851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3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4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5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8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2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6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9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2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9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2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31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62" r:id="rId6"/>
    <p:sldLayoutId id="2147483757" r:id="rId7"/>
    <p:sldLayoutId id="2147483758" r:id="rId8"/>
    <p:sldLayoutId id="2147483759" r:id="rId9"/>
    <p:sldLayoutId id="2147483761" r:id="rId10"/>
    <p:sldLayoutId id="214748376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26E9AF-52E9-704D-9FB4-8BFD683F3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</p:spPr>
        <p:txBody>
          <a:bodyPr anchor="t">
            <a:normAutofit/>
          </a:bodyPr>
          <a:lstStyle/>
          <a:p>
            <a:r>
              <a:rPr lang="en-TR" sz="4000" dirty="0">
                <a:solidFill>
                  <a:schemeClr val="bg1"/>
                </a:solidFill>
              </a:rPr>
              <a:t>Expansion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E2259-1C8B-D940-9B5C-34EF293BB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50"/>
            <a:ext cx="3380437" cy="570748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TR" sz="1000">
                <a:solidFill>
                  <a:schemeClr val="bg1"/>
                </a:solidFill>
              </a:rPr>
              <a:t>AKE 117 AMERICAN HISTORY I</a:t>
            </a:r>
          </a:p>
          <a:p>
            <a:pPr>
              <a:lnSpc>
                <a:spcPct val="110000"/>
              </a:lnSpc>
            </a:pPr>
            <a:r>
              <a:rPr lang="en-TR" sz="1000">
                <a:solidFill>
                  <a:schemeClr val="bg1"/>
                </a:solidFill>
              </a:rPr>
              <a:t>Dr. GAMZE KATI GUMUS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23B1328-4974-4245-B039-4D8455907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608"/>
          <a:stretch/>
        </p:blipFill>
        <p:spPr>
          <a:xfrm>
            <a:off x="3843868" y="10"/>
            <a:ext cx="83481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0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7D38F0-59F6-3641-A20F-5322E7676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99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6758BF-3B2B-4A4D-A0DB-556A4238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3" y="2244909"/>
            <a:ext cx="4693473" cy="39540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5 year old shrimp-picker. 1911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14478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52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663065-2E04-1F48-A1FE-E03368B0C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801" b="125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237318"/>
            <a:ext cx="12188952" cy="2620682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6F70D-34F4-DA4B-B743-C929EEA3E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528235"/>
            <a:ext cx="10696574" cy="770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Breaker boys working at mines,1911.</a:t>
            </a:r>
          </a:p>
        </p:txBody>
      </p:sp>
    </p:spTree>
    <p:extLst>
      <p:ext uri="{BB962C8B-B14F-4D97-AF65-F5344CB8AC3E}">
        <p14:creationId xmlns:p14="http://schemas.microsoft.com/office/powerpoint/2010/main" val="348837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27022-2A1B-B342-8F51-4C11DF7D6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4"/>
            <a:ext cx="3076032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Children working in mines, 1843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7085FA-F25B-9E4A-AEE8-79582E220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891" r="4957"/>
          <a:stretch/>
        </p:blipFill>
        <p:spPr>
          <a:xfrm>
            <a:off x="4561932" y="368713"/>
            <a:ext cx="4773797" cy="576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67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9F044-0FBF-5246-B12E-8B8D1FC7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709" y="895448"/>
            <a:ext cx="3619697" cy="191946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661881-7047-7447-93C3-3C598216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08" r="11092" b="1"/>
          <a:stretch/>
        </p:blipFill>
        <p:spPr>
          <a:xfrm>
            <a:off x="20" y="10"/>
            <a:ext cx="7315180" cy="6857984"/>
          </a:xfrm>
          <a:prstGeom prst="rect">
            <a:avLst/>
          </a:prstGeom>
        </p:spPr>
      </p:pic>
      <p:cxnSp>
        <p:nvCxnSpPr>
          <p:cNvPr id="30" name="Straight Connector 24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3C7C2F0-6BC2-4306-878F-E6AC7073D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572" y="2823015"/>
            <a:ext cx="3581303" cy="3554891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30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626EF-E105-48D9-823C-9FEB72108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67" b="48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7DCC7-FA75-824C-AD89-66D0E4B1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3" y="2244909"/>
            <a:ext cx="4693473" cy="39540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THE POOR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14478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811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FF2F7-AFA4-A246-B222-3AEA60D5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r>
              <a:rPr lang="en-TR"/>
              <a:t>THE POOR</a:t>
            </a:r>
          </a:p>
        </p:txBody>
      </p:sp>
      <p:cxnSp>
        <p:nvCxnSpPr>
          <p:cNvPr id="23" name="Straight Connector 18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3BC9D13-5E01-4490-ADC4-5824C98156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101579"/>
              </p:ext>
            </p:extLst>
          </p:nvPr>
        </p:nvGraphicFramePr>
        <p:xfrm>
          <a:off x="700088" y="2292350"/>
          <a:ext cx="10691812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2526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45C55-6251-CB46-B205-52A2F398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901701"/>
            <a:ext cx="3914776" cy="3977269"/>
          </a:xfrm>
        </p:spPr>
        <p:txBody>
          <a:bodyPr>
            <a:normAutofit/>
          </a:bodyPr>
          <a:lstStyle/>
          <a:p>
            <a:r>
              <a:rPr lang="en-TR" dirty="0"/>
              <a:t>SOCIAL MOBILITY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4108A3-DAD6-4645-A57D-187159742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844934"/>
              </p:ext>
            </p:extLst>
          </p:nvPr>
        </p:nvGraphicFramePr>
        <p:xfrm>
          <a:off x="5219952" y="723900"/>
          <a:ext cx="61719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220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13E71A-0E14-494F-82A4-639B2E73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R" dirty="0"/>
              <a:t>The cost of expansion: Native americans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10C5F3-B77B-D543-829C-C3A7E06AC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R" dirty="0"/>
              <a:t>Indian stereotypes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42DF8-68EB-5446-ADBA-3F881DDBEA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TR" dirty="0"/>
              <a:t>eceitful</a:t>
            </a:r>
          </a:p>
          <a:p>
            <a:r>
              <a:rPr lang="en-US" dirty="0"/>
              <a:t>B</a:t>
            </a:r>
            <a:r>
              <a:rPr lang="en-TR" dirty="0"/>
              <a:t>lood-thirsty savages</a:t>
            </a:r>
          </a:p>
          <a:p>
            <a:r>
              <a:rPr lang="en-US" dirty="0"/>
              <a:t>W</a:t>
            </a:r>
            <a:r>
              <a:rPr lang="en-TR" dirty="0"/>
              <a:t>eak</a:t>
            </a:r>
          </a:p>
          <a:p>
            <a:r>
              <a:rPr lang="en-US" dirty="0"/>
              <a:t>C</a:t>
            </a:r>
            <a:r>
              <a:rPr lang="en-TR" dirty="0"/>
              <a:t>hildlike</a:t>
            </a:r>
          </a:p>
          <a:p>
            <a:endParaRPr lang="en-T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2190E7-2E65-254D-B1C8-B357A31D2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TR" dirty="0"/>
              <a:t>Reasons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96F67B-215C-9C4D-80FE-41EB1A6BBA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TR" dirty="0"/>
              <a:t>ommunal ownership of land</a:t>
            </a:r>
          </a:p>
          <a:p>
            <a:r>
              <a:rPr lang="en-US" dirty="0"/>
              <a:t>M</a:t>
            </a:r>
            <a:r>
              <a:rPr lang="en-TR" dirty="0"/>
              <a:t>utual obligation</a:t>
            </a:r>
          </a:p>
          <a:p>
            <a:r>
              <a:rPr lang="en-US" dirty="0"/>
              <a:t>The higher s</a:t>
            </a:r>
            <a:r>
              <a:rPr lang="en-TR" dirty="0"/>
              <a:t>tatus of women in different Native cultures</a:t>
            </a:r>
          </a:p>
        </p:txBody>
      </p:sp>
    </p:spTree>
    <p:extLst>
      <p:ext uri="{BB962C8B-B14F-4D97-AF65-F5344CB8AC3E}">
        <p14:creationId xmlns:p14="http://schemas.microsoft.com/office/powerpoint/2010/main" val="896689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B668B42-728F-2F49-80AC-A410205D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NATIVE AMERICAN POLICY</a:t>
            </a:r>
            <a:br>
              <a:rPr lang="en-US" sz="40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picture containing text, old, person, indoor&#10;&#10;Description automatically generated">
            <a:extLst>
              <a:ext uri="{FF2B5EF4-FFF2-40B4-BE49-F238E27FC236}">
                <a16:creationId xmlns:a16="http://schemas.microsoft.com/office/drawing/2014/main" id="{8D1090BA-9D6A-AD4C-A346-2C5FFB993B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8" r="1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02F2E6-AD24-3D47-A37D-8C34ED3FF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6943" y="2133600"/>
            <a:ext cx="6005933" cy="37744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pc="30" dirty="0"/>
              <a:t>“Andrew Jackson As The Great Father” </a:t>
            </a:r>
            <a:r>
              <a:rPr lang="en-US" i="1" dirty="0"/>
              <a:t>Harper’s Weekly,</a:t>
            </a:r>
            <a:r>
              <a:rPr lang="en-US" dirty="0"/>
              <a:t> drawn by Thomas Nast in 1830</a:t>
            </a:r>
            <a:r>
              <a:rPr lang="en-US" spc="30" dirty="0"/>
              <a:t>.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pc="30" dirty="0"/>
              <a:t>The American government’s policy had four core and yet contradictory arguments:</a:t>
            </a:r>
          </a:p>
          <a:p>
            <a:pPr lvl="1" indent="-228600" algn="just">
              <a:buFont typeface="Arial" panose="020B0604020202020204" pitchFamily="34" charset="0"/>
              <a:buChar char="•"/>
            </a:pPr>
            <a:r>
              <a:rPr lang="en-US" dirty="0"/>
              <a:t>Indian tribes were excepted as independent nations that possessed the land since they occupied it</a:t>
            </a:r>
          </a:p>
          <a:p>
            <a:pPr lvl="1" indent="-228600" algn="just">
              <a:buFont typeface="Arial" panose="020B0604020202020204" pitchFamily="34" charset="0"/>
              <a:buChar char="•"/>
            </a:pPr>
            <a:r>
              <a:rPr lang="en-US" dirty="0"/>
              <a:t>White settlers had the right to claim the Indian land</a:t>
            </a:r>
          </a:p>
          <a:p>
            <a:pPr lvl="1" indent="-228600" algn="just">
              <a:buFont typeface="Arial" panose="020B0604020202020204" pitchFamily="34" charset="0"/>
              <a:buChar char="•"/>
            </a:pPr>
            <a:r>
              <a:rPr lang="en-US" dirty="0"/>
              <a:t>The federal government had authority over Indian affairs</a:t>
            </a:r>
          </a:p>
          <a:p>
            <a:pPr lvl="1" indent="-228600" algn="just">
              <a:buFont typeface="Arial" panose="020B0604020202020204" pitchFamily="34" charset="0"/>
              <a:buChar char="•"/>
            </a:pPr>
            <a:r>
              <a:rPr lang="en-US" dirty="0"/>
              <a:t>Indian culture-viewed as savagery-could not coexist with American civilization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28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768DA-061A-904A-BB30-EDB73ED27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R" sz="2400" dirty="0"/>
              <a:t>NATIVE AMERICAN POLICY</a:t>
            </a:r>
          </a:p>
        </p:txBody>
      </p:sp>
      <p:pic>
        <p:nvPicPr>
          <p:cNvPr id="6" name="Picture Placeholder 5" descr="A picture containing text, outdoor, book, old&#10;&#10;Description automatically generated">
            <a:extLst>
              <a:ext uri="{FF2B5EF4-FFF2-40B4-BE49-F238E27FC236}">
                <a16:creationId xmlns:a16="http://schemas.microsoft.com/office/drawing/2014/main" id="{0800DD54-2120-BC44-996F-76E3649AE5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521" r="12521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49065-413D-D747-978D-B129CD320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TR" dirty="0"/>
              <a:t>The Southern Indian tribes occupied Western Georgia, Nort Carolina as well as major portions of Tennessee, Florida, Alabama and Mississippi; the lands that would become to be known as the Cotton Kingdom.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TR" dirty="0"/>
              <a:t>The government decided that Indians should be removed to the west of the Mississippi River—in order to save them from extinction at the hands of white settlers.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27776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E3E7-871D-E64A-A0CC-2CE891BE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R" dirty="0"/>
              <a:t>Incoming IMMigration waves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5B3718-23AA-3E41-AABB-1586323D9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R" dirty="0"/>
              <a:t>Who and why?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2DEDA2-6453-F34C-BDD7-678CECA597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TR" dirty="0"/>
              <a:t>Irish famine due to the fail of potato crop (1845-1852)</a:t>
            </a:r>
          </a:p>
          <a:p>
            <a:pPr algn="just"/>
            <a:r>
              <a:rPr lang="en-TR" dirty="0"/>
              <a:t>Unemployed farmers and artisans in Germany and Scandinavia emigrated as a result of displacement by technology</a:t>
            </a:r>
          </a:p>
          <a:p>
            <a:pPr algn="just"/>
            <a:r>
              <a:rPr lang="en-TR" dirty="0"/>
              <a:t>Political refugees escaping the European revolutions of 1830 and 1848</a:t>
            </a:r>
          </a:p>
          <a:p>
            <a:pPr algn="just"/>
            <a:r>
              <a:rPr lang="en-TR" dirty="0"/>
              <a:t>Jews and other religiously discriminated groups</a:t>
            </a:r>
          </a:p>
          <a:p>
            <a:endParaRPr lang="en-TR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AB570D-DD06-3842-8649-E5644929C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TR" dirty="0"/>
              <a:t>What did they do?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B078BC-5731-D642-8F77-BBF698EE688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TR" dirty="0"/>
              <a:t>Promise of jobs and land in America due to the expansion to the West and the demand for labor in construction and manufacturing.</a:t>
            </a:r>
          </a:p>
          <a:p>
            <a:pPr algn="just"/>
            <a:r>
              <a:rPr lang="en-TR" dirty="0"/>
              <a:t>The Germans, who had the means, purchased farms and moved westward.</a:t>
            </a:r>
          </a:p>
          <a:p>
            <a:pPr algn="just"/>
            <a:r>
              <a:rPr lang="en-TR" dirty="0"/>
              <a:t>The Irish, mainly unskilled laborers with no means, crowded the urban centers of the US. They worked at construction jobs, factories and domestic service.</a:t>
            </a:r>
          </a:p>
          <a:p>
            <a:pPr marL="0" indent="0">
              <a:buNone/>
            </a:pP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675993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432F96-6423-8543-8F24-B7AA9134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611300"/>
            <a:ext cx="2171055" cy="4265842"/>
          </a:xfrm>
        </p:spPr>
        <p:txBody>
          <a:bodyPr>
            <a:normAutofit/>
          </a:bodyPr>
          <a:lstStyle/>
          <a:p>
            <a:r>
              <a:rPr lang="en-TR" sz="2400"/>
              <a:t>The trail of tears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FE17E-B5DA-47FC-A72C-F0C7C8649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228265" y="723900"/>
            <a:ext cx="0" cy="5410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83287-CABF-B34B-B824-23102EC0C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753" y="578015"/>
            <a:ext cx="7540247" cy="554394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n-TR" dirty="0"/>
              <a:t>Disrespecting the Indian culture on the issue of ancestral land, the white population forced the Native population out of their rightful land.</a:t>
            </a:r>
          </a:p>
          <a:p>
            <a:pPr algn="just">
              <a:lnSpc>
                <a:spcPct val="110000"/>
              </a:lnSpc>
            </a:pPr>
            <a:r>
              <a:rPr lang="en-TR" dirty="0"/>
              <a:t>President Andrew Jackson believed that many Indians would willingly emigrate to the West.</a:t>
            </a:r>
          </a:p>
          <a:p>
            <a:pPr algn="just">
              <a:lnSpc>
                <a:spcPct val="110000"/>
              </a:lnSpc>
            </a:pPr>
            <a:r>
              <a:rPr lang="en-TR" dirty="0"/>
              <a:t>Even though the federal government resolved to purchase the Native land from tribes, the concept of treating land as a salable commodity was not easy to be acknowledged for Natives. Moreover, many tribes were tricked out of their land.</a:t>
            </a:r>
          </a:p>
          <a:p>
            <a:pPr algn="just">
              <a:lnSpc>
                <a:spcPct val="110000"/>
              </a:lnSpc>
            </a:pPr>
            <a:r>
              <a:rPr lang="en-US" dirty="0"/>
              <a:t>T</a:t>
            </a:r>
            <a:r>
              <a:rPr lang="en-TR" dirty="0"/>
              <a:t>his forced removal led to the uprooting of southern Indians from their lands towards Oklahoma, then a vacant territory. This removal is referred to as the Trail of Tears.</a:t>
            </a:r>
          </a:p>
          <a:p>
            <a:pPr algn="just">
              <a:lnSpc>
                <a:spcPct val="110000"/>
              </a:lnSpc>
            </a:pPr>
            <a:r>
              <a:rPr lang="en-TR" dirty="0"/>
              <a:t>It is estimated that approximately 3.000 Native Americans died en route because of disease, starvation and cold.</a:t>
            </a:r>
          </a:p>
          <a:p>
            <a:pPr algn="just">
              <a:lnSpc>
                <a:spcPct val="110000"/>
              </a:lnSpc>
            </a:pPr>
            <a:r>
              <a:rPr lang="en-TR" dirty="0"/>
              <a:t>The American government further deprived the Natives from their claims on fertile land by limiting them to ”reservations,” which would later become sovereign ground for Natives under federal </a:t>
            </a:r>
            <a:r>
              <a:rPr lang="en-TR"/>
              <a:t>authority.</a:t>
            </a:r>
          </a:p>
          <a:p>
            <a:pPr algn="just">
              <a:lnSpc>
                <a:spcPct val="110000"/>
              </a:lnSpc>
            </a:pP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00662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A2ECE78-FF4D-A54F-A52E-EF51BC14A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897752"/>
            <a:ext cx="3601757" cy="1955927"/>
          </a:xfrm>
        </p:spPr>
        <p:txBody>
          <a:bodyPr>
            <a:normAutofit/>
          </a:bodyPr>
          <a:lstStyle/>
          <a:p>
            <a:endParaRPr lang="en-TR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75FF2F8-18D4-304F-ABCE-4A354B6EC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73" y="2853679"/>
            <a:ext cx="3613708" cy="3391733"/>
          </a:xfrm>
        </p:spPr>
        <p:txBody>
          <a:bodyPr>
            <a:normAutofit/>
          </a:bodyPr>
          <a:lstStyle/>
          <a:p>
            <a:r>
              <a:rPr lang="en-TR" dirty="0"/>
              <a:t>Life, Front Cover. March 19, 1896.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1D0D741-5EB9-474D-9743-D0B342516B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84" r="-3" b="12688"/>
          <a:stretch/>
        </p:blipFill>
        <p:spPr>
          <a:xfrm>
            <a:off x="4876800" y="10"/>
            <a:ext cx="73152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1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3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41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8DF350CD-E2BF-9C40-BE4C-5D1C3C6F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14557"/>
            <a:ext cx="10872665" cy="7057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1882</a:t>
            </a:r>
          </a:p>
        </p:txBody>
      </p:sp>
      <p:cxnSp>
        <p:nvCxnSpPr>
          <p:cNvPr id="49" name="Straight Connector 43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text, indoor, clothes, cluttered&#10;&#10;Description automatically generated">
            <a:extLst>
              <a:ext uri="{FF2B5EF4-FFF2-40B4-BE49-F238E27FC236}">
                <a16:creationId xmlns:a16="http://schemas.microsoft.com/office/drawing/2014/main" id="{4C540726-08CE-344F-A4E1-39163894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763" y="1810992"/>
            <a:ext cx="7813963" cy="45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02A095-5D91-414E-956B-8F82772E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611300"/>
            <a:ext cx="2171055" cy="4265842"/>
          </a:xfrm>
        </p:spPr>
        <p:txBody>
          <a:bodyPr>
            <a:normAutofit/>
          </a:bodyPr>
          <a:lstStyle/>
          <a:p>
            <a:r>
              <a:rPr lang="en-TR" sz="2400"/>
              <a:t>Agriculture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F9EFE17E-B5DA-47FC-A72C-F0C7C8649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228265" y="723900"/>
            <a:ext cx="0" cy="5410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68AD17-2F86-F64E-BA87-0154714ED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753" y="578015"/>
            <a:ext cx="7540247" cy="5543941"/>
          </a:xfrm>
        </p:spPr>
        <p:txBody>
          <a:bodyPr>
            <a:normAutofit/>
          </a:bodyPr>
          <a:lstStyle/>
          <a:p>
            <a:pPr algn="just"/>
            <a:r>
              <a:rPr lang="en-TR" dirty="0"/>
              <a:t>The United States was urbanized by 1850s due to technological developments. </a:t>
            </a:r>
            <a:r>
              <a:rPr lang="en-US" dirty="0"/>
              <a:t>People worked at nonagricultural jobs.</a:t>
            </a:r>
          </a:p>
          <a:p>
            <a:pPr algn="just"/>
            <a:r>
              <a:rPr lang="en-US" dirty="0"/>
              <a:t>And yet, the westward expansion also highlighted the importance of the rural and agricultural life for the growing domestic and foreign markets.</a:t>
            </a:r>
          </a:p>
          <a:p>
            <a:pPr algn="just"/>
            <a:r>
              <a:rPr lang="en-US" dirty="0"/>
              <a:t>The federal government sold Western lands at public auctions to the highest bidder, the rest was sold at the minimum price of $1.25 per acre.</a:t>
            </a:r>
          </a:p>
          <a:p>
            <a:pPr algn="just"/>
            <a:r>
              <a:rPr lang="en-US" dirty="0"/>
              <a:t>People received bank loans to purchase land, and speculators also helped the buyers and squatters alike financially.</a:t>
            </a:r>
          </a:p>
          <a:p>
            <a:pPr algn="just"/>
            <a:r>
              <a:rPr lang="en-TR" dirty="0"/>
              <a:t>Canals were built to lower the transportation price of agricultural goods.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5334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7BAD-A8E4-604A-8004-1D28E0BE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INDUSTRIALIZATION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32210-B100-A148-A2E0-97A811600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/>
              <a:t>Child laborers or families with children were employed at factories to lower the costs.</a:t>
            </a:r>
          </a:p>
          <a:p>
            <a:r>
              <a:rPr lang="en-TR" dirty="0"/>
              <a:t>Immigrants, especially young immigrant women, preferred to work at the factories since they offered dormitories.</a:t>
            </a:r>
          </a:p>
          <a:p>
            <a:r>
              <a:rPr lang="en-TR" dirty="0"/>
              <a:t>Farm girls of New England were another source of cheap labor.</a:t>
            </a:r>
          </a:p>
          <a:p>
            <a:r>
              <a:rPr lang="en-TR" dirty="0"/>
              <a:t>American industry largely depended on water power, instead of steam power, still in 1860.</a:t>
            </a:r>
          </a:p>
        </p:txBody>
      </p:sp>
    </p:spTree>
    <p:extLst>
      <p:ext uri="{BB962C8B-B14F-4D97-AF65-F5344CB8AC3E}">
        <p14:creationId xmlns:p14="http://schemas.microsoft.com/office/powerpoint/2010/main" val="254923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D9C0-0E52-AC48-9FF7-D8068451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RAILROADS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7FDDF-6AE9-1E4F-BA9B-9A467BD4C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TR" dirty="0"/>
              <a:t>The railroad boom of the 1840s and 50s provided speedy access to isolated farms and distant markets.</a:t>
            </a:r>
          </a:p>
          <a:p>
            <a:pPr algn="just"/>
            <a:r>
              <a:rPr lang="en-TR" dirty="0"/>
              <a:t>Immigrants formed a high proportion of railroad laborers, which led to a break up of immigrant families followed by a rising number of widowed immigrant women in search of jobs available at urban cities. 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52225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1B6E-851F-D14E-8292-CCAC72B6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TR" dirty="0"/>
              <a:t>opulation distribution and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47A0E-3877-AA4D-96DB-0B9BF0768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TR" dirty="0"/>
              <a:t>Free and enslaved blacks as well as Native Americans were at the bottom of the income distribution. </a:t>
            </a:r>
            <a:r>
              <a:rPr lang="en-US" dirty="0"/>
              <a:t>Free blacks, and is some cases slaves, were generally working at the same jobs with poor white immigrants.</a:t>
            </a:r>
          </a:p>
          <a:p>
            <a:pPr algn="just"/>
            <a:r>
              <a:rPr lang="en-US" dirty="0"/>
              <a:t>By 1860, the upper 5 percent of families owned over half the nation’s wealth.</a:t>
            </a:r>
          </a:p>
          <a:p>
            <a:pPr algn="just"/>
            <a:r>
              <a:rPr lang="en-US" dirty="0"/>
              <a:t>Slaveholders were richer than non-slaveholders. </a:t>
            </a:r>
          </a:p>
          <a:p>
            <a:pPr algn="just"/>
            <a:r>
              <a:rPr lang="en-US" dirty="0"/>
              <a:t>It was, and is still, believed that any man can become rich if they are willing to join the competition for self-improvement (the concept of rags-to-riches). Therefore, inequalities were seen temporary.</a:t>
            </a:r>
          </a:p>
          <a:p>
            <a:pPr algn="just"/>
            <a:r>
              <a:rPr lang="en-US" dirty="0"/>
              <a:t>The rich elite class of America, however, was mainly rich not because its members were self-made men but because they inherited family wealth and had a good education. Their milieu was socially distant than that of the poor.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67893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A4267-8071-6841-BCE0-BA50C3137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709" y="895448"/>
            <a:ext cx="3619697" cy="1919469"/>
          </a:xfrm>
        </p:spPr>
        <p:txBody>
          <a:bodyPr>
            <a:normAutofit/>
          </a:bodyPr>
          <a:lstStyle/>
          <a:p>
            <a:r>
              <a:rPr lang="en-TR" dirty="0"/>
              <a:t>1918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BBAAB2-61F0-4B4D-A388-AFFC6C50E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66" r="2" b="2"/>
          <a:stretch/>
        </p:blipFill>
        <p:spPr>
          <a:xfrm>
            <a:off x="20" y="10"/>
            <a:ext cx="7315180" cy="68579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1180EE-B5D2-4683-B58C-AF3B13EDB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572" y="2823015"/>
            <a:ext cx="3581303" cy="3554891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27122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1059</Words>
  <Application>Microsoft Macintosh PowerPoint</Application>
  <PresentationFormat>Widescreen</PresentationFormat>
  <Paragraphs>93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Calisto MT</vt:lpstr>
      <vt:lpstr>Univers Condensed</vt:lpstr>
      <vt:lpstr>ChronicleVTI</vt:lpstr>
      <vt:lpstr>Expansion </vt:lpstr>
      <vt:lpstr>Incoming IMMigration waves</vt:lpstr>
      <vt:lpstr>PowerPoint Presentation</vt:lpstr>
      <vt:lpstr>1882</vt:lpstr>
      <vt:lpstr>Agriculture</vt:lpstr>
      <vt:lpstr>INDUSTRIALIZATION</vt:lpstr>
      <vt:lpstr>RAILROADS</vt:lpstr>
      <vt:lpstr>Population distribution and opportunity</vt:lpstr>
      <vt:lpstr>1918</vt:lpstr>
      <vt:lpstr>5 year old shrimp-picker. 1911</vt:lpstr>
      <vt:lpstr>Breaker boys working at mines,1911.</vt:lpstr>
      <vt:lpstr>Children working in mines, 1843</vt:lpstr>
      <vt:lpstr>PowerPoint Presentation</vt:lpstr>
      <vt:lpstr>THE POOR</vt:lpstr>
      <vt:lpstr>THE POOR</vt:lpstr>
      <vt:lpstr>SOCIAL MOBILITY</vt:lpstr>
      <vt:lpstr>The cost of expansion: Native americans</vt:lpstr>
      <vt:lpstr>NATIVE AMERICAN POLICY </vt:lpstr>
      <vt:lpstr>NATIVE AMERICAN POLICY</vt:lpstr>
      <vt:lpstr>The trail of tears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Expansion </dc:title>
  <dc:creator>Gamze.Kati</dc:creator>
  <cp:lastModifiedBy>Gamze.Kati</cp:lastModifiedBy>
  <cp:revision>3</cp:revision>
  <dcterms:created xsi:type="dcterms:W3CDTF">2020-12-18T18:40:00Z</dcterms:created>
  <dcterms:modified xsi:type="dcterms:W3CDTF">2020-12-18T19:18:53Z</dcterms:modified>
</cp:coreProperties>
</file>