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9" r:id="rId2"/>
    <p:sldId id="260" r:id="rId3"/>
    <p:sldId id="263" r:id="rId4"/>
    <p:sldId id="284" r:id="rId5"/>
    <p:sldId id="264" r:id="rId6"/>
    <p:sldId id="266" r:id="rId7"/>
    <p:sldId id="268" r:id="rId8"/>
    <p:sldId id="270" r:id="rId9"/>
    <p:sldId id="275" r:id="rId10"/>
    <p:sldId id="276" r:id="rId11"/>
    <p:sldId id="277" r:id="rId12"/>
    <p:sldId id="288" r:id="rId13"/>
    <p:sldId id="279" r:id="rId14"/>
    <p:sldId id="282" r:id="rId15"/>
    <p:sldId id="286"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E0B8EF-41E7-4904-9BE1-992E483D5E04}" type="datetimeFigureOut">
              <a:rPr lang="tr-TR" smtClean="0"/>
              <a:t>21.05.2017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0F2D74-9E6E-478E-95B0-C3ADC146BE46}" type="slidenum">
              <a:rPr lang="tr-TR" smtClean="0"/>
              <a:t>‹#›</a:t>
            </a:fld>
            <a:endParaRPr lang="tr-TR"/>
          </a:p>
        </p:txBody>
      </p:sp>
    </p:spTree>
    <p:extLst>
      <p:ext uri="{BB962C8B-B14F-4D97-AF65-F5344CB8AC3E}">
        <p14:creationId xmlns:p14="http://schemas.microsoft.com/office/powerpoint/2010/main" val="2605945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141C6F5-BFA6-400B-AA2F-1E34D7B38843}"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44603CE-DFA5-4D6E-AA38-29C14E1E3E67}"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6AE795C-5583-4F24-8319-8E55E979F33D}"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535C464-D594-4A77-9ECB-4EA6B76C9A24}"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0998341-0EF2-42D8-8D46-7D0B12139533}" type="datetime1">
              <a:rPr lang="tr-TR" smtClean="0"/>
              <a:t>21.05.2017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BCF589B-9C25-49B4-BAB3-F80726EC5052}" type="datetime1">
              <a:rPr lang="tr-TR" smtClean="0"/>
              <a:t>21.05.2017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6A1EBFF-9AC0-4D00-B916-C3DE9E335DF6}" type="datetime1">
              <a:rPr lang="tr-TR" smtClean="0"/>
              <a:t>21.05.2017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3FD95CE-EBFC-45FF-9AA2-EA0B152CB682}" type="datetime1">
              <a:rPr lang="tr-TR" smtClean="0"/>
              <a:t>21.05.2017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1619202-811F-4B2E-B7C9-3DDF4D8A48F2}" type="datetime1">
              <a:rPr lang="tr-TR" smtClean="0"/>
              <a:t>21.05.2017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3BE3188-A95A-4AC0-B985-2AE598E63101}" type="datetime1">
              <a:rPr lang="tr-TR" smtClean="0"/>
              <a:t>21.05.2017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B3E8C5-10AB-4405-9C24-64836C0B7F64}" type="datetime1">
              <a:rPr lang="tr-TR" smtClean="0"/>
              <a:t>21.05.2017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4C5107-2A4F-4CE9-8DA1-A1B7B1B28354}" type="datetime1">
              <a:rPr lang="tr-TR" smtClean="0"/>
              <a:t>21.05.2017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tr-TR" b="1" dirty="0" smtClean="0"/>
              <a:t>5.1. GÜDÜLEME</a:t>
            </a:r>
            <a:endParaRPr lang="tr-TR" b="1" dirty="0"/>
          </a:p>
        </p:txBody>
      </p:sp>
      <p:sp>
        <p:nvSpPr>
          <p:cNvPr id="3" name="2 İçerik Yer Tutucusu"/>
          <p:cNvSpPr>
            <a:spLocks noGrp="1"/>
          </p:cNvSpPr>
          <p:nvPr>
            <p:ph idx="1"/>
          </p:nvPr>
        </p:nvSpPr>
        <p:spPr>
          <a:xfrm>
            <a:off x="990600" y="1828800"/>
            <a:ext cx="7772400" cy="4600596"/>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400" b="1" dirty="0" smtClean="0">
                <a:solidFill>
                  <a:srgbClr val="C00000"/>
                </a:solidFill>
              </a:rPr>
              <a:t>5.1.1. GÜDÜLEME</a:t>
            </a:r>
            <a:endParaRPr lang="tr-TR" sz="2400" dirty="0" smtClean="0">
              <a:solidFill>
                <a:srgbClr val="C00000"/>
              </a:solidFill>
            </a:endParaRPr>
          </a:p>
          <a:p>
            <a:pPr>
              <a:buFont typeface="Wingdings" pitchFamily="2" charset="2"/>
              <a:buChar char="Ø"/>
            </a:pPr>
            <a:r>
              <a:rPr lang="tr-TR" sz="2400" dirty="0" smtClean="0">
                <a:solidFill>
                  <a:schemeClr val="tx1"/>
                </a:solidFill>
              </a:rPr>
              <a:t>Güdüleme, örgütün ve bireylerin ihtiyaçlarını tatminle sonuçlanacak bir iş ortamı yaratarak bireyin harekete geçmesi için etkilenmesi ve isteklendirilmesi süreci olarak tanımlanabilir. </a:t>
            </a:r>
          </a:p>
          <a:p>
            <a:pPr>
              <a:buFont typeface="Wingdings" pitchFamily="2" charset="2"/>
              <a:buChar char="Ø"/>
            </a:pPr>
            <a:r>
              <a:rPr lang="tr-TR" sz="2400" b="1" dirty="0" smtClean="0">
                <a:solidFill>
                  <a:schemeClr val="tx1"/>
                </a:solidFill>
              </a:rPr>
              <a:t>Güdülenme Süreci </a:t>
            </a:r>
          </a:p>
          <a:p>
            <a:pPr>
              <a:buFont typeface="Wingdings" pitchFamily="2" charset="2"/>
              <a:buChar char="Ø"/>
            </a:pPr>
            <a:r>
              <a:rPr lang="tr-TR" sz="2400" dirty="0" smtClean="0">
                <a:solidFill>
                  <a:schemeClr val="tx1"/>
                </a:solidFill>
              </a:rPr>
              <a:t>Tatmin Edilmemiş İhtiyaç – İhtiyacın uyarılması – Davranış – İhtiyacın tatmini</a:t>
            </a:r>
          </a:p>
          <a:p>
            <a:pPr>
              <a:buFont typeface="Wingdings" pitchFamily="2" charset="2"/>
              <a:buChar char="Ø"/>
            </a:pPr>
            <a:r>
              <a:rPr lang="tr-TR" sz="2400" dirty="0" smtClean="0">
                <a:solidFill>
                  <a:schemeClr val="tx1"/>
                </a:solidFill>
              </a:rPr>
              <a:t>Güdüler kişilerin belirli davranışlarının nedenlerini açıklayan ve bir davranışla sonuçlanan itici güçlerdir. </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00042"/>
            <a:ext cx="7772400" cy="6143668"/>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dirty="0" smtClean="0">
                <a:solidFill>
                  <a:srgbClr val="C00000"/>
                </a:solidFill>
              </a:rPr>
              <a:t>2. </a:t>
            </a:r>
            <a:r>
              <a:rPr lang="tr-TR" b="1" dirty="0" smtClean="0">
                <a:solidFill>
                  <a:srgbClr val="C00000"/>
                </a:solidFill>
              </a:rPr>
              <a:t>GÜDÜLEME SÜREÇ KURAMLARI</a:t>
            </a:r>
            <a:endParaRPr lang="tr-TR" dirty="0" smtClean="0">
              <a:solidFill>
                <a:srgbClr val="C00000"/>
              </a:solidFill>
            </a:endParaRPr>
          </a:p>
          <a:p>
            <a:pPr>
              <a:buFont typeface="Wingdings" pitchFamily="2" charset="2"/>
              <a:buChar char="Ø"/>
            </a:pPr>
            <a:r>
              <a:rPr lang="tr-TR" sz="2400" b="1" i="1" dirty="0" smtClean="0">
                <a:solidFill>
                  <a:schemeClr val="tx1"/>
                </a:solidFill>
              </a:rPr>
              <a:t>A.Güçlendirme Kuramı ve Davranış Değiştirme</a:t>
            </a:r>
          </a:p>
          <a:p>
            <a:pPr>
              <a:buFont typeface="Wingdings" pitchFamily="2" charset="2"/>
              <a:buChar char="Ø"/>
            </a:pPr>
            <a:r>
              <a:rPr lang="tr-TR" sz="2400" dirty="0" smtClean="0">
                <a:solidFill>
                  <a:schemeClr val="tx1"/>
                </a:solidFill>
              </a:rPr>
              <a:t>Süreç kuramları güdüleme sürecinin bir örgütsel ortamda nasıl işlediğini bulmaya çalışır. Bu kuramları açıklamak için her şeyden önce güdüleme sürecini anlamamıza yardımcı olacak öğrenme sürecini bilmek gerekir. </a:t>
            </a:r>
            <a:r>
              <a:rPr lang="tr-TR" sz="2400" b="1" dirty="0" smtClean="0">
                <a:solidFill>
                  <a:schemeClr val="tx1"/>
                </a:solidFill>
              </a:rPr>
              <a:t>Öğrenme gerek biçimsel eğitim, gerekse deneyimler sonucu davranışlarda değişiklik sağlama sürecidir.</a:t>
            </a:r>
            <a:r>
              <a:rPr lang="tr-TR" sz="2400" dirty="0" smtClean="0">
                <a:solidFill>
                  <a:schemeClr val="tx1"/>
                </a:solidFill>
              </a:rPr>
              <a:t> Davranışı değiştirmede önemli olan öğrenme süreci üç türlüdür:</a:t>
            </a:r>
          </a:p>
          <a:p>
            <a:pPr lvl="0">
              <a:buFont typeface="Wingdings" pitchFamily="2" charset="2"/>
              <a:buChar char="Ø"/>
            </a:pPr>
            <a:r>
              <a:rPr lang="tr-TR" sz="2400" b="1" dirty="0" err="1" smtClean="0">
                <a:solidFill>
                  <a:schemeClr val="tx1"/>
                </a:solidFill>
              </a:rPr>
              <a:t>Pavlov’un</a:t>
            </a:r>
            <a:r>
              <a:rPr lang="tr-TR" sz="2400" b="1" dirty="0" smtClean="0">
                <a:solidFill>
                  <a:schemeClr val="tx1"/>
                </a:solidFill>
              </a:rPr>
              <a:t> Klasik Koşullandırma Yöntemi</a:t>
            </a:r>
            <a:r>
              <a:rPr lang="tr-TR" sz="2400" dirty="0" smtClean="0">
                <a:solidFill>
                  <a:schemeClr val="tx1"/>
                </a:solidFill>
              </a:rPr>
              <a:t>: Köpeğin sadece yemekle değil zil çaldığında da salyalarının akması</a:t>
            </a:r>
          </a:p>
          <a:p>
            <a:pPr lvl="0">
              <a:buFont typeface="Wingdings" pitchFamily="2" charset="2"/>
              <a:buChar char="Ø"/>
            </a:pPr>
            <a:r>
              <a:rPr lang="tr-TR" sz="2400" b="1" dirty="0" smtClean="0">
                <a:solidFill>
                  <a:schemeClr val="tx1"/>
                </a:solidFill>
              </a:rPr>
              <a:t>Gözlem: </a:t>
            </a:r>
            <a:r>
              <a:rPr lang="tr-TR" sz="2400" dirty="0" smtClean="0">
                <a:solidFill>
                  <a:schemeClr val="tx1"/>
                </a:solidFill>
              </a:rPr>
              <a:t>Futbolcuların rakiplerinin maçlarını izlemesi gibi</a:t>
            </a:r>
          </a:p>
          <a:p>
            <a:pPr lvl="0">
              <a:buFont typeface="Wingdings" pitchFamily="2" charset="2"/>
              <a:buChar char="Ø"/>
            </a:pPr>
            <a:r>
              <a:rPr lang="tr-TR" sz="2400" b="1" dirty="0" smtClean="0">
                <a:solidFill>
                  <a:schemeClr val="tx1"/>
                </a:solidFill>
              </a:rPr>
              <a:t>Edimsel Koşullandırma</a:t>
            </a:r>
            <a:r>
              <a:rPr lang="tr-TR" sz="2400" dirty="0" smtClean="0">
                <a:solidFill>
                  <a:schemeClr val="tx1"/>
                </a:solidFill>
              </a:rPr>
              <a:t>: kişiler elde ettikleri olumlu ve olumsuz sonuçlara göre bir davranışı yeniden gösterebilir ya da bir daha o davranışta bulunmazlar. </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1000108"/>
            <a:ext cx="7772400" cy="5500726"/>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800" b="1" i="1" dirty="0" smtClean="0">
                <a:solidFill>
                  <a:schemeClr val="tx1"/>
                </a:solidFill>
              </a:rPr>
              <a:t>B. Beklenti Kuramları</a:t>
            </a:r>
          </a:p>
          <a:p>
            <a:pPr algn="just">
              <a:buFont typeface="Wingdings" pitchFamily="2" charset="2"/>
              <a:buChar char="Ø"/>
            </a:pPr>
            <a:r>
              <a:rPr lang="tr-TR" sz="2800" dirty="0" smtClean="0">
                <a:solidFill>
                  <a:schemeClr val="tx1"/>
                </a:solidFill>
              </a:rPr>
              <a:t>Beklenti modeli, insan davranışlarını, bireyin amaç ve seçimleriyle, bu amaçları başarmadaki beklentileri yönünden açıklamaya çalışır. </a:t>
            </a:r>
          </a:p>
          <a:p>
            <a:pPr algn="just">
              <a:buFont typeface="Wingdings" pitchFamily="2" charset="2"/>
              <a:buChar char="Ø"/>
            </a:pPr>
            <a:r>
              <a:rPr lang="tr-TR" sz="2800" dirty="0" smtClean="0">
                <a:solidFill>
                  <a:schemeClr val="tx1"/>
                </a:solidFill>
              </a:rPr>
              <a:t>Bir davranıştan elde edilen temel (birinci derecedeki) sonuçlar, o işi yapma ile doğrudan ilişkilidir. Bunlar devamsızlık, verimlilik, iş gücü devri ve verimliliğin niteliğidir. İkinci derecedeki sonuçlar ise birinci derecedeki sonuçların doğuracağı ödül ve cezalardır: Ücret artışı, yükselme ve grup tarafından kabul edilme ya da reddedilme gibi. </a:t>
            </a:r>
          </a:p>
          <a:p>
            <a:pPr>
              <a:buNone/>
            </a:pPr>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185718"/>
          </a:xfrm>
        </p:spPr>
        <p:txBody>
          <a:bodyPr>
            <a:normAutofit fontScale="90000"/>
          </a:bodyPr>
          <a:lstStyle/>
          <a:p>
            <a:endParaRPr lang="tr-TR" dirty="0"/>
          </a:p>
        </p:txBody>
      </p:sp>
      <p:sp>
        <p:nvSpPr>
          <p:cNvPr id="3" name="2 İçerik Yer Tutucusu"/>
          <p:cNvSpPr>
            <a:spLocks noGrp="1"/>
          </p:cNvSpPr>
          <p:nvPr>
            <p:ph idx="1"/>
          </p:nvPr>
        </p:nvSpPr>
        <p:spPr>
          <a:xfrm>
            <a:off x="990600" y="785794"/>
            <a:ext cx="7772400" cy="5429288"/>
          </a:xfrm>
        </p:spPr>
        <p:style>
          <a:lnRef idx="3">
            <a:schemeClr val="lt1"/>
          </a:lnRef>
          <a:fillRef idx="1">
            <a:schemeClr val="accent3"/>
          </a:fillRef>
          <a:effectRef idx="1">
            <a:schemeClr val="accent3"/>
          </a:effectRef>
          <a:fontRef idx="minor">
            <a:schemeClr val="lt1"/>
          </a:fontRef>
        </p:style>
        <p:txBody>
          <a:bodyPr/>
          <a:lstStyle/>
          <a:p>
            <a:pPr>
              <a:buFont typeface="Wingdings" pitchFamily="2" charset="2"/>
              <a:buChar char="Ø"/>
            </a:pPr>
            <a:r>
              <a:rPr lang="tr-TR" sz="2400" b="1" dirty="0" smtClean="0">
                <a:solidFill>
                  <a:schemeClr val="tx1"/>
                </a:solidFill>
              </a:rPr>
              <a:t>Araçsallık, </a:t>
            </a:r>
            <a:r>
              <a:rPr lang="tr-TR" sz="2400" dirty="0" smtClean="0">
                <a:solidFill>
                  <a:schemeClr val="tx1"/>
                </a:solidFill>
              </a:rPr>
              <a:t>birinci derecedeki sonuçların, ikinci derecedeki sonuçlarla ilişkisi konusunda bireyin algısıdır. Şunu yaparsam şu sonucu elde ederim anlamındaki araçsallık +1 den -1’e uzanan değerdedir. Eğer ücret artışı verimlilik sağlıyorsa, araçsallığın değeri +1 olacaktır. Bu kuramın bir diğer önemli kavramı </a:t>
            </a:r>
            <a:r>
              <a:rPr lang="tr-TR" sz="2400" b="1" dirty="0" smtClean="0">
                <a:solidFill>
                  <a:schemeClr val="tx1"/>
                </a:solidFill>
              </a:rPr>
              <a:t>çekicilik ya da </a:t>
            </a:r>
            <a:r>
              <a:rPr lang="tr-TR" sz="2400" b="1" dirty="0" err="1" smtClean="0">
                <a:solidFill>
                  <a:schemeClr val="tx1"/>
                </a:solidFill>
              </a:rPr>
              <a:t>valens’tir</a:t>
            </a:r>
            <a:r>
              <a:rPr lang="tr-TR" sz="2400" dirty="0" smtClean="0">
                <a:solidFill>
                  <a:schemeClr val="tx1"/>
                </a:solidFill>
              </a:rPr>
              <a:t>. Çekicilik bireyin gözünde sonuçların değeri ve bunlar hakkındaki tercihidir.</a:t>
            </a:r>
          </a:p>
          <a:p>
            <a:pPr>
              <a:buFont typeface="Wingdings" pitchFamily="2" charset="2"/>
              <a:buChar char="Ø"/>
            </a:pPr>
            <a:r>
              <a:rPr lang="tr-TR" sz="2400" b="1" dirty="0" smtClean="0">
                <a:solidFill>
                  <a:schemeClr val="tx1"/>
                </a:solidFill>
              </a:rPr>
              <a:t>Son olarak beklenti ise</a:t>
            </a:r>
            <a:r>
              <a:rPr lang="tr-TR" sz="2400" dirty="0" smtClean="0">
                <a:solidFill>
                  <a:schemeClr val="tx1"/>
                </a:solidFill>
              </a:rPr>
              <a:t>, bir davranışa yöneldiğinde, belli bir sonuç elde edilebileceği konusunda bireyin inancı demektir. Bu modeldeki temel etmen, yöneticinin işçiler hakkında beklenti ve çekicilik yönünden nelere önem vermeleri gerektiği değil, işçilerin gerçekte beklentilerini ve neleri çekici bulduklarını anlamaktır. </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243952074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00042"/>
            <a:ext cx="7772400" cy="5443558"/>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400" b="1" i="1" dirty="0" smtClean="0">
                <a:solidFill>
                  <a:schemeClr val="tx1"/>
                </a:solidFill>
              </a:rPr>
              <a:t>C.Eşitlik Modeli</a:t>
            </a:r>
          </a:p>
          <a:p>
            <a:pPr>
              <a:buNone/>
            </a:pPr>
            <a:r>
              <a:rPr lang="tr-TR" sz="2400" dirty="0" smtClean="0">
                <a:solidFill>
                  <a:schemeClr val="tx1"/>
                </a:solidFill>
              </a:rPr>
              <a:t> Bu modele göre insanlar çabaları ve bu çabaları karşılığı elde ettikleri ödüller ile benzer iş durumunda diğer kişilerin çaba-ödül durumlarını karşılaştırırlar. Adams tarafından geliştirilen modelde, insan güdülenmesinin temelinde, insanların işte kendilerine eşit davranılması isteği yatar.</a:t>
            </a:r>
          </a:p>
          <a:p>
            <a:pPr>
              <a:buNone/>
            </a:pPr>
            <a:r>
              <a:rPr lang="tr-TR" sz="2400" b="1" i="1" dirty="0" smtClean="0">
                <a:solidFill>
                  <a:schemeClr val="tx1"/>
                </a:solidFill>
              </a:rPr>
              <a:t>D.Amaç Modeli</a:t>
            </a:r>
          </a:p>
          <a:p>
            <a:pPr>
              <a:buNone/>
            </a:pPr>
            <a:r>
              <a:rPr lang="tr-TR" sz="2400" dirty="0" smtClean="0">
                <a:solidFill>
                  <a:schemeClr val="tx1"/>
                </a:solidFill>
              </a:rPr>
              <a:t>Locke tarafından geliştirilen Amaç modeli, davranışın temel nedeninin bireylerin bilinçli amaç ve niyetlerinde yattığını öne sürer. Yazara göre bir kişi bir işe ya da herhangi bir şeye bağlandığında, amacına ulaşıncaya kadar çalışır. Amaç modelinde niyetler özel bir önem taşır. Ayrıca davranışı </a:t>
            </a:r>
            <a:r>
              <a:rPr lang="tr-TR" sz="2400" dirty="0" err="1" smtClean="0">
                <a:solidFill>
                  <a:schemeClr val="tx1"/>
                </a:solidFill>
              </a:rPr>
              <a:t>güdüleyen</a:t>
            </a:r>
            <a:r>
              <a:rPr lang="tr-TR" sz="2400" dirty="0" smtClean="0">
                <a:solidFill>
                  <a:schemeClr val="tx1"/>
                </a:solidFill>
              </a:rPr>
              <a:t> şeyin bilinçli amaçlar olduğu vurgulanır. </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928670"/>
            <a:ext cx="7772400" cy="5572164"/>
          </a:xfrm>
        </p:spPr>
        <p:style>
          <a:lnRef idx="2">
            <a:schemeClr val="accent3">
              <a:shade val="50000"/>
            </a:schemeClr>
          </a:lnRef>
          <a:fillRef idx="1">
            <a:schemeClr val="accent3"/>
          </a:fillRef>
          <a:effectRef idx="0">
            <a:schemeClr val="accent3"/>
          </a:effectRef>
          <a:fontRef idx="minor">
            <a:schemeClr val="lt1"/>
          </a:fontRef>
        </p:style>
        <p:txBody>
          <a:bodyPr/>
          <a:lstStyle/>
          <a:p>
            <a:pPr algn="just">
              <a:buNone/>
            </a:pPr>
            <a:r>
              <a:rPr lang="tr-TR" sz="2800" b="1" dirty="0" smtClean="0">
                <a:solidFill>
                  <a:schemeClr val="tx1"/>
                </a:solidFill>
              </a:rPr>
              <a:t>E. Bilişsel Değerlendirme Kuramı</a:t>
            </a:r>
          </a:p>
          <a:p>
            <a:pPr algn="just">
              <a:buNone/>
            </a:pPr>
            <a:r>
              <a:rPr lang="tr-TR" sz="2800" dirty="0" smtClean="0">
                <a:solidFill>
                  <a:schemeClr val="tx1"/>
                </a:solidFill>
              </a:rPr>
              <a:t>Önceleri işten zevk alma gibi içsel ödüllerle desteklenmiş davranışların, ödeme gibi dışsal ödüllerle desteklenmesi durumunda, güdülenme düzeyinin azalacağı öne sürülmüştür. Tarihsel olarak, güdüleme kuramcıları, başarı sorumluluk ve yeterlilik gibi içsel </a:t>
            </a:r>
            <a:r>
              <a:rPr lang="tr-TR" sz="2800" dirty="0" err="1" smtClean="0">
                <a:solidFill>
                  <a:schemeClr val="tx1"/>
                </a:solidFill>
              </a:rPr>
              <a:t>güdüleyicilerin</a:t>
            </a:r>
            <a:r>
              <a:rPr lang="tr-TR" sz="2800" dirty="0" smtClean="0">
                <a:solidFill>
                  <a:schemeClr val="tx1"/>
                </a:solidFill>
              </a:rPr>
              <a:t>; ücret, iyi çalışma koşulları ve yükselme gibi dışsal </a:t>
            </a:r>
            <a:r>
              <a:rPr lang="tr-TR" sz="2800" dirty="0" err="1" smtClean="0">
                <a:solidFill>
                  <a:schemeClr val="tx1"/>
                </a:solidFill>
              </a:rPr>
              <a:t>güdüleyicilerden</a:t>
            </a:r>
            <a:r>
              <a:rPr lang="tr-TR" sz="2800" dirty="0" smtClean="0">
                <a:solidFill>
                  <a:schemeClr val="tx1"/>
                </a:solidFill>
              </a:rPr>
              <a:t> bağımsız olduğunu ileri sürmüşlerdir. </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90600" y="1071546"/>
            <a:ext cx="7772400" cy="3357586"/>
          </a:xfrm>
        </p:spPr>
        <p:style>
          <a:lnRef idx="2">
            <a:schemeClr val="accent3">
              <a:shade val="50000"/>
            </a:schemeClr>
          </a:lnRef>
          <a:fillRef idx="1">
            <a:schemeClr val="accent3"/>
          </a:fillRef>
          <a:effectRef idx="0">
            <a:schemeClr val="accent3"/>
          </a:effectRef>
          <a:fontRef idx="minor">
            <a:schemeClr val="lt1"/>
          </a:fontRef>
        </p:style>
        <p:txBody>
          <a:bodyPr/>
          <a:lstStyle/>
          <a:p>
            <a:r>
              <a:rPr lang="tr-TR" b="1" dirty="0" smtClean="0">
                <a:solidFill>
                  <a:srgbClr val="FF0000"/>
                </a:solidFill>
              </a:rPr>
              <a:t>Teşekkürler….</a:t>
            </a:r>
            <a:endParaRPr lang="tr-TR" b="1" dirty="0">
              <a:solidFill>
                <a:srgbClr val="FF0000"/>
              </a:solidFill>
            </a:endParaRPr>
          </a:p>
        </p:txBody>
      </p:sp>
      <p:sp>
        <p:nvSpPr>
          <p:cNvPr id="3" name="2 Slayt Numarası Yer Tutucusu"/>
          <p:cNvSpPr>
            <a:spLocks noGrp="1"/>
          </p:cNvSpPr>
          <p:nvPr>
            <p:ph type="sldNum" sz="quarter" idx="12"/>
          </p:nvPr>
        </p:nvSpPr>
        <p:spPr/>
        <p:txBody>
          <a:bodyPr/>
          <a:lstStyle/>
          <a:p>
            <a:fld id="{B1DEFA8C-F947-479F-BE07-76B6B3F80BF1}" type="slidenum">
              <a:rPr lang="tr-TR" smtClean="0"/>
              <a:pPr/>
              <a:t>15</a:t>
            </a:fld>
            <a:endParaRPr lang="tr-T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714356"/>
            <a:ext cx="7772400" cy="5572164"/>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rgbClr val="C00000"/>
                </a:solidFill>
              </a:rPr>
              <a:t>5.1.2. İnsan Doğası Hakkında Görüşler</a:t>
            </a:r>
          </a:p>
          <a:p>
            <a:r>
              <a:rPr lang="tr-TR" b="1" dirty="0" smtClean="0">
                <a:solidFill>
                  <a:schemeClr val="tx1"/>
                </a:solidFill>
              </a:rPr>
              <a:t>1. X,Y ve Z Kuramları</a:t>
            </a:r>
          </a:p>
          <a:p>
            <a:pPr>
              <a:buFont typeface="Wingdings" pitchFamily="2" charset="2"/>
              <a:buChar char="Ø"/>
            </a:pPr>
            <a:r>
              <a:rPr lang="tr-TR" sz="2000" dirty="0" err="1" smtClean="0">
                <a:solidFill>
                  <a:schemeClr val="tx1"/>
                </a:solidFill>
              </a:rPr>
              <a:t>McGregor</a:t>
            </a:r>
            <a:r>
              <a:rPr lang="tr-TR" sz="2000" dirty="0" smtClean="0">
                <a:solidFill>
                  <a:schemeClr val="tx1"/>
                </a:solidFill>
              </a:rPr>
              <a:t> insan doğası ve güdülenme arasındaki ilişkileri X ve Y kuramları altında toparlamaya çalışır. </a:t>
            </a:r>
          </a:p>
          <a:p>
            <a:pPr>
              <a:buFont typeface="Wingdings" pitchFamily="2" charset="2"/>
              <a:buChar char="Ø"/>
            </a:pPr>
            <a:r>
              <a:rPr lang="tr-TR" sz="2000" b="1" dirty="0" smtClean="0">
                <a:solidFill>
                  <a:schemeClr val="tx1"/>
                </a:solidFill>
              </a:rPr>
              <a:t>X kuramına göre;</a:t>
            </a:r>
          </a:p>
          <a:p>
            <a:pPr lvl="0">
              <a:buFont typeface="Wingdings" pitchFamily="2" charset="2"/>
              <a:buChar char="Ø"/>
            </a:pPr>
            <a:r>
              <a:rPr lang="tr-TR" sz="2000" dirty="0" smtClean="0">
                <a:solidFill>
                  <a:schemeClr val="tx1"/>
                </a:solidFill>
              </a:rPr>
              <a:t>İnsanlar doğal olarak çalışmayı sevmezler ve fırsat bulurlarsa çalışmaktan kaçınırlar.</a:t>
            </a:r>
          </a:p>
          <a:p>
            <a:pPr lvl="0">
              <a:buFont typeface="Wingdings" pitchFamily="2" charset="2"/>
              <a:buChar char="Ø"/>
            </a:pPr>
            <a:r>
              <a:rPr lang="tr-TR" sz="2000" dirty="0" smtClean="0">
                <a:solidFill>
                  <a:schemeClr val="tx1"/>
                </a:solidFill>
              </a:rPr>
              <a:t>Kişiler çalıştırılmak isteniyorsa, korkutulmalı, yönlendirilmelidir.</a:t>
            </a:r>
          </a:p>
          <a:p>
            <a:pPr lvl="0">
              <a:buFont typeface="Wingdings" pitchFamily="2" charset="2"/>
              <a:buChar char="Ø"/>
            </a:pPr>
            <a:r>
              <a:rPr lang="tr-TR" sz="2000" dirty="0" smtClean="0">
                <a:solidFill>
                  <a:schemeClr val="tx1"/>
                </a:solidFill>
              </a:rPr>
              <a:t>Normal bir insan iş ve yükselme heveslisi değildir, sorumluluk almaktan kaçınır, güven arar ve kendisine en fazla ekonomik kazancı getirecek işi yapar.</a:t>
            </a:r>
          </a:p>
          <a:p>
            <a:pPr lvl="0">
              <a:buFont typeface="Wingdings" pitchFamily="2" charset="2"/>
              <a:buChar char="Ø"/>
            </a:pPr>
            <a:r>
              <a:rPr lang="tr-TR" sz="2000" dirty="0" smtClean="0">
                <a:solidFill>
                  <a:schemeClr val="tx1"/>
                </a:solidFill>
              </a:rPr>
              <a:t>İnsanların çoğu yaratıcı değildir ve değişkenliğe karşı direnç gösterirler.</a:t>
            </a:r>
          </a:p>
          <a:p>
            <a:pPr lvl="0">
              <a:buFont typeface="Wingdings" pitchFamily="2" charset="2"/>
              <a:buChar char="Ø"/>
            </a:pPr>
            <a:r>
              <a:rPr lang="tr-TR" sz="2000" dirty="0" smtClean="0">
                <a:solidFill>
                  <a:schemeClr val="tx1"/>
                </a:solidFill>
              </a:rPr>
              <a:t>Kişiler kendilerini düşündükleri için örgütün amaçlarının onlar için önemi yoktur.</a:t>
            </a:r>
          </a:p>
          <a:p>
            <a:endParaRPr lang="tr-TR" b="1"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500042"/>
            <a:ext cx="7772400" cy="5643602"/>
          </a:xfrm>
        </p:spPr>
        <p:style>
          <a:lnRef idx="2">
            <a:schemeClr val="accent3">
              <a:shade val="50000"/>
            </a:schemeClr>
          </a:lnRef>
          <a:fillRef idx="1">
            <a:schemeClr val="accent3"/>
          </a:fillRef>
          <a:effectRef idx="0">
            <a:schemeClr val="accent3"/>
          </a:effectRef>
          <a:fontRef idx="minor">
            <a:schemeClr val="lt1"/>
          </a:fontRef>
        </p:style>
        <p:txBody>
          <a:bodyPr/>
          <a:lstStyle/>
          <a:p>
            <a:pPr algn="just">
              <a:buNone/>
            </a:pPr>
            <a:r>
              <a:rPr lang="tr-TR" sz="2800" b="1" dirty="0" smtClean="0">
                <a:solidFill>
                  <a:schemeClr val="tx1"/>
                </a:solidFill>
              </a:rPr>
              <a:t>Y kuramına göre ise;</a:t>
            </a:r>
          </a:p>
          <a:p>
            <a:pPr lvl="0" algn="just">
              <a:buFont typeface="Wingdings" pitchFamily="2" charset="2"/>
              <a:buChar char="Ø"/>
            </a:pPr>
            <a:r>
              <a:rPr lang="tr-TR" sz="2800" dirty="0" smtClean="0">
                <a:solidFill>
                  <a:schemeClr val="tx1"/>
                </a:solidFill>
              </a:rPr>
              <a:t>Kişilerin bir işte çalışarak fiziksel ve ussal çaba harcamaları dinlenme ya da oyun oynama istekleri kadar doğaldır.</a:t>
            </a:r>
          </a:p>
          <a:p>
            <a:pPr lvl="0" algn="just">
              <a:buFont typeface="Wingdings" pitchFamily="2" charset="2"/>
              <a:buChar char="Ø"/>
            </a:pPr>
            <a:r>
              <a:rPr lang="tr-TR" sz="2800" dirty="0" smtClean="0">
                <a:solidFill>
                  <a:schemeClr val="tx1"/>
                </a:solidFill>
              </a:rPr>
              <a:t>Kişi işe girmekle, önceden belirlediği amaçlara ulaşmak için kendi kendini yönlendirecek ve kontrol edecektir.</a:t>
            </a:r>
          </a:p>
          <a:p>
            <a:pPr lvl="0" algn="just">
              <a:buFont typeface="Wingdings" pitchFamily="2" charset="2"/>
              <a:buChar char="Ø"/>
            </a:pPr>
            <a:r>
              <a:rPr lang="tr-TR" sz="2800" dirty="0" smtClean="0">
                <a:solidFill>
                  <a:schemeClr val="tx1"/>
                </a:solidFill>
              </a:rPr>
              <a:t>Kişinin amaçlarına yönelmesi, ödülle birlikte başarı ihtiyacını tatmine yöneliktir.</a:t>
            </a:r>
          </a:p>
          <a:p>
            <a:pPr lvl="0" algn="just">
              <a:buFont typeface="Wingdings" pitchFamily="2" charset="2"/>
              <a:buChar char="Ø"/>
            </a:pPr>
            <a:r>
              <a:rPr lang="tr-TR" sz="2800" dirty="0" smtClean="0">
                <a:solidFill>
                  <a:schemeClr val="tx1"/>
                </a:solidFill>
              </a:rPr>
              <a:t>Normal insan öğrenmek ister ve koşullar sağlanırsa sorumluluğu almak zorunda kalmayıp onu elde etmek ister.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642918"/>
            <a:ext cx="7772400" cy="5300682"/>
          </a:xfrm>
        </p:spPr>
        <p:style>
          <a:lnRef idx="2">
            <a:schemeClr val="accent3">
              <a:shade val="50000"/>
            </a:schemeClr>
          </a:lnRef>
          <a:fillRef idx="1">
            <a:schemeClr val="accent3"/>
          </a:fillRef>
          <a:effectRef idx="0">
            <a:schemeClr val="accent3"/>
          </a:effectRef>
          <a:fontRef idx="minor">
            <a:schemeClr val="lt1"/>
          </a:fontRef>
        </p:style>
        <p:txBody>
          <a:bodyPr/>
          <a:lstStyle/>
          <a:p>
            <a:pPr algn="just">
              <a:buNone/>
            </a:pPr>
            <a:r>
              <a:rPr lang="tr-TR" sz="2400" b="1" dirty="0" smtClean="0">
                <a:solidFill>
                  <a:schemeClr val="tx1"/>
                </a:solidFill>
              </a:rPr>
              <a:t>Z kuramına göre:</a:t>
            </a:r>
          </a:p>
          <a:p>
            <a:pPr lvl="0" algn="just">
              <a:buFont typeface="Wingdings" pitchFamily="2" charset="2"/>
              <a:buChar char="Ø"/>
            </a:pPr>
            <a:r>
              <a:rPr lang="tr-TR" sz="2400" dirty="0" smtClean="0">
                <a:solidFill>
                  <a:schemeClr val="tx1"/>
                </a:solidFill>
              </a:rPr>
              <a:t>İnsanı ne şeytan ne de melek olarak göremeyiz. İnsan düşünme, karar verme ve azmetme yeteneklerine sahip bir yaratıktır.</a:t>
            </a:r>
          </a:p>
          <a:p>
            <a:pPr lvl="0" algn="just">
              <a:buFont typeface="Wingdings" pitchFamily="2" charset="2"/>
              <a:buChar char="Ø"/>
            </a:pPr>
            <a:r>
              <a:rPr lang="tr-TR" sz="2400" dirty="0" smtClean="0">
                <a:solidFill>
                  <a:schemeClr val="tx1"/>
                </a:solidFill>
              </a:rPr>
              <a:t>İnsan doğuştan ne iyidir, ne de kötüdür; koşullara göre her ikisine de yatkın olabilir.</a:t>
            </a:r>
          </a:p>
          <a:p>
            <a:pPr lvl="0" algn="just">
              <a:buFont typeface="Wingdings" pitchFamily="2" charset="2"/>
              <a:buChar char="Ø"/>
            </a:pPr>
            <a:r>
              <a:rPr lang="tr-TR" sz="2400" dirty="0" smtClean="0">
                <a:solidFill>
                  <a:schemeClr val="tx1"/>
                </a:solidFill>
              </a:rPr>
              <a:t>İnsan ne yaşamsal ihtiyaçlarla, ne de üst düzey insancıl ihtiyaçlarla güdülenir; insanı </a:t>
            </a:r>
            <a:r>
              <a:rPr lang="tr-TR" sz="2400" dirty="0" err="1" smtClean="0">
                <a:solidFill>
                  <a:schemeClr val="tx1"/>
                </a:solidFill>
              </a:rPr>
              <a:t>güdüleyen</a:t>
            </a:r>
            <a:r>
              <a:rPr lang="tr-TR" sz="2400" dirty="0" smtClean="0">
                <a:solidFill>
                  <a:schemeClr val="tx1"/>
                </a:solidFill>
              </a:rPr>
              <a:t>, içinde bulunduğu durumdur.</a:t>
            </a:r>
          </a:p>
          <a:p>
            <a:pPr lvl="0" algn="just">
              <a:buFont typeface="Wingdings" pitchFamily="2" charset="2"/>
              <a:buChar char="Ø"/>
            </a:pPr>
            <a:r>
              <a:rPr lang="tr-TR" sz="2400" dirty="0" smtClean="0">
                <a:solidFill>
                  <a:schemeClr val="tx1"/>
                </a:solidFill>
              </a:rPr>
              <a:t>Güdüleme ne dıştan zorlamayla ne de içten gönüllü olarak sağlanabilir. İnsan ancak mantık yoluyla güdülenir.</a:t>
            </a:r>
          </a:p>
          <a:p>
            <a:pPr lvl="0" algn="just">
              <a:buFont typeface="Wingdings" pitchFamily="2" charset="2"/>
              <a:buChar char="Ø"/>
            </a:pPr>
            <a:r>
              <a:rPr lang="tr-TR" sz="2400" dirty="0" smtClean="0">
                <a:solidFill>
                  <a:schemeClr val="tx1"/>
                </a:solidFill>
              </a:rPr>
              <a:t>İnsanı iyimser veya kötümser olarak değil tarafsız olarak değerlendirmek gerekir.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114280"/>
          </a:xfrm>
        </p:spPr>
        <p:txBody>
          <a:bodyPr>
            <a:normAutofit fontScale="90000"/>
          </a:bodyPr>
          <a:lstStyle/>
          <a:p>
            <a:endParaRPr lang="tr-TR" dirty="0"/>
          </a:p>
        </p:txBody>
      </p:sp>
      <p:sp>
        <p:nvSpPr>
          <p:cNvPr id="3" name="2 İçerik Yer Tutucusu"/>
          <p:cNvSpPr>
            <a:spLocks noGrp="1"/>
          </p:cNvSpPr>
          <p:nvPr>
            <p:ph idx="1"/>
          </p:nvPr>
        </p:nvSpPr>
        <p:spPr>
          <a:xfrm>
            <a:off x="990600" y="642918"/>
            <a:ext cx="7772400" cy="5300682"/>
          </a:xfrm>
        </p:spPr>
        <p:style>
          <a:lnRef idx="2">
            <a:schemeClr val="accent3">
              <a:shade val="50000"/>
            </a:schemeClr>
          </a:lnRef>
          <a:fillRef idx="1">
            <a:schemeClr val="accent3"/>
          </a:fillRef>
          <a:effectRef idx="0">
            <a:schemeClr val="accent3"/>
          </a:effectRef>
          <a:fontRef idx="minor">
            <a:schemeClr val="lt1"/>
          </a:fontRef>
        </p:style>
        <p:txBody>
          <a:bodyPr/>
          <a:lstStyle/>
          <a:p>
            <a:pPr algn="just"/>
            <a:r>
              <a:rPr lang="tr-TR" sz="2000" dirty="0" smtClean="0">
                <a:solidFill>
                  <a:schemeClr val="tx1"/>
                </a:solidFill>
              </a:rPr>
              <a:t>2. </a:t>
            </a:r>
            <a:r>
              <a:rPr lang="tr-TR" sz="2000" b="1" dirty="0" err="1" smtClean="0">
                <a:solidFill>
                  <a:schemeClr val="tx1"/>
                </a:solidFill>
              </a:rPr>
              <a:t>Argyris’in</a:t>
            </a:r>
            <a:r>
              <a:rPr lang="tr-TR" sz="2000" b="1" dirty="0" smtClean="0">
                <a:solidFill>
                  <a:schemeClr val="tx1"/>
                </a:solidFill>
              </a:rPr>
              <a:t> Olgunlaşmışlık Kuramı</a:t>
            </a:r>
          </a:p>
          <a:p>
            <a:pPr algn="just">
              <a:buFont typeface="Wingdings" pitchFamily="2" charset="2"/>
              <a:buChar char="Ø"/>
            </a:pPr>
            <a:r>
              <a:rPr lang="tr-TR" sz="2000" dirty="0" err="1" smtClean="0">
                <a:solidFill>
                  <a:schemeClr val="tx1"/>
                </a:solidFill>
              </a:rPr>
              <a:t>Argyris</a:t>
            </a:r>
            <a:r>
              <a:rPr lang="tr-TR" sz="2000" dirty="0" smtClean="0">
                <a:solidFill>
                  <a:schemeClr val="tx1"/>
                </a:solidFill>
              </a:rPr>
              <a:t> insan gelişmesini olgunlaşmışlık yönünden inceler. Ona göre insanlar çocukken olgunlaşmamış bireylerdir. Ama zamanla olgun birer birey olma yönünde gelişirler. Olgunlaşmamış insan pasif, diğerlerine bağımlı, kısa zaman görüşlü, düşünme yeteneği sınırlı, maymun iştahlı, toplumda diğerlerine oranla daha alt bir konumda ve benliğinin farkında değildir. Olgun insan ise bunların tam tersine aktif, bağımsız, uzun zaman görüşlü, çeşitli biçimlerde davranabilen, derin ilgilere sahip, toplumda akranlarından daha yukarılarda olmak isteyen ve benlik sahibidir.</a:t>
            </a:r>
          </a:p>
          <a:p>
            <a:pPr algn="just">
              <a:buFont typeface="Wingdings" pitchFamily="2" charset="2"/>
              <a:buChar char="Ø"/>
            </a:pPr>
            <a:r>
              <a:rPr lang="tr-TR" sz="2000" dirty="0" smtClean="0">
                <a:solidFill>
                  <a:schemeClr val="tx1"/>
                </a:solidFill>
              </a:rPr>
              <a:t> </a:t>
            </a:r>
            <a:r>
              <a:rPr lang="tr-TR" sz="2000" dirty="0" err="1" smtClean="0">
                <a:solidFill>
                  <a:schemeClr val="tx1"/>
                </a:solidFill>
              </a:rPr>
              <a:t>Argyris</a:t>
            </a:r>
            <a:r>
              <a:rPr lang="tr-TR" sz="2000" dirty="0" smtClean="0">
                <a:solidFill>
                  <a:schemeClr val="tx1"/>
                </a:solidFill>
              </a:rPr>
              <a:t>, örgütlerin özelliklerini de inceleyerek işbölümü, önderlik, emir komuta zinciri ve denetim alanı gibi ilkelerin olgun insanın yukarıda belirtilen temel niteliklerine tam anlamıyla zıt olduğunu söyler ve klasik örgütlerin, olgun insanlardan çok çocukların ve olgunlaşmamışların nitelikleriyle uyum içindeki ilkelerle yönetildiğini belirtir. </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114280"/>
          </a:xfrm>
        </p:spPr>
        <p:txBody>
          <a:bodyPr>
            <a:normAutofit fontScale="90000"/>
          </a:bodyPr>
          <a:lstStyle/>
          <a:p>
            <a:endParaRPr lang="tr-TR" dirty="0"/>
          </a:p>
        </p:txBody>
      </p:sp>
      <p:sp>
        <p:nvSpPr>
          <p:cNvPr id="3" name="2 İçerik Yer Tutucusu"/>
          <p:cNvSpPr>
            <a:spLocks noGrp="1"/>
          </p:cNvSpPr>
          <p:nvPr>
            <p:ph idx="1"/>
          </p:nvPr>
        </p:nvSpPr>
        <p:spPr>
          <a:xfrm>
            <a:off x="990600" y="1071546"/>
            <a:ext cx="7772400" cy="5357850"/>
          </a:xfrm>
        </p:spPr>
        <p:style>
          <a:lnRef idx="2">
            <a:schemeClr val="accent3">
              <a:shade val="50000"/>
            </a:schemeClr>
          </a:lnRef>
          <a:fillRef idx="1">
            <a:schemeClr val="accent3"/>
          </a:fillRef>
          <a:effectRef idx="0">
            <a:schemeClr val="accent3"/>
          </a:effectRef>
          <a:fontRef idx="minor">
            <a:schemeClr val="lt1"/>
          </a:fontRef>
        </p:style>
        <p:txBody>
          <a:bodyPr/>
          <a:lstStyle/>
          <a:p>
            <a:r>
              <a:rPr lang="tr-TR" b="1" dirty="0" smtClean="0">
                <a:solidFill>
                  <a:schemeClr val="tx1"/>
                </a:solidFill>
              </a:rPr>
              <a:t>5.1.3. Güdüleme Kuramları</a:t>
            </a:r>
          </a:p>
          <a:p>
            <a:pPr algn="just">
              <a:buNone/>
            </a:pPr>
            <a:r>
              <a:rPr lang="tr-TR" dirty="0" smtClean="0">
                <a:solidFill>
                  <a:schemeClr val="tx1"/>
                </a:solidFill>
              </a:rPr>
              <a:t>Güdüleme kuramlarını iki temel grup içinde inceleyebiliriz. Bunlardan ilki, bireyi </a:t>
            </a:r>
            <a:r>
              <a:rPr lang="tr-TR" dirty="0" err="1" smtClean="0">
                <a:solidFill>
                  <a:schemeClr val="tx1"/>
                </a:solidFill>
              </a:rPr>
              <a:t>enerjilendirerek</a:t>
            </a:r>
            <a:r>
              <a:rPr lang="tr-TR" dirty="0" smtClean="0">
                <a:solidFill>
                  <a:schemeClr val="tx1"/>
                </a:solidFill>
              </a:rPr>
              <a:t> harekete geçiren ve yönlendiren ya da davranışını yavaşlatan ve durduran bireysel etmenleri inceleyen </a:t>
            </a:r>
            <a:r>
              <a:rPr lang="tr-TR" b="1" i="1" dirty="0" smtClean="0">
                <a:solidFill>
                  <a:schemeClr val="tx1"/>
                </a:solidFill>
              </a:rPr>
              <a:t>kapsam kuramları</a:t>
            </a:r>
            <a:r>
              <a:rPr lang="tr-TR" dirty="0" smtClean="0">
                <a:solidFill>
                  <a:schemeClr val="tx1"/>
                </a:solidFill>
              </a:rPr>
              <a:t>; ikincisi ise davranışın nasıl harekete geçirilip yönlendirileceğini ya da yavaşlatılacağını açıklamaya çalışan </a:t>
            </a:r>
            <a:r>
              <a:rPr lang="tr-TR" b="1" i="1" dirty="0" smtClean="0">
                <a:solidFill>
                  <a:schemeClr val="tx1"/>
                </a:solidFill>
              </a:rPr>
              <a:t>süreç kuramlarıdır.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90600" y="457200"/>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785794"/>
            <a:ext cx="7772400" cy="5572164"/>
          </a:xfrm>
        </p:spPr>
        <p:style>
          <a:lnRef idx="2">
            <a:schemeClr val="accent3">
              <a:shade val="50000"/>
            </a:schemeClr>
          </a:lnRef>
          <a:fillRef idx="1">
            <a:schemeClr val="accent3"/>
          </a:fillRef>
          <a:effectRef idx="0">
            <a:schemeClr val="accent3"/>
          </a:effectRef>
          <a:fontRef idx="minor">
            <a:schemeClr val="lt1"/>
          </a:fontRef>
        </p:style>
        <p:txBody>
          <a:bodyPr/>
          <a:lstStyle/>
          <a:p>
            <a:pPr marL="514350" indent="-514350">
              <a:buNone/>
            </a:pPr>
            <a:r>
              <a:rPr lang="tr-TR" sz="2800" b="1" dirty="0" smtClean="0">
                <a:solidFill>
                  <a:srgbClr val="C00000"/>
                </a:solidFill>
              </a:rPr>
              <a:t>1.KAPSAM KURAMLARI</a:t>
            </a:r>
          </a:p>
          <a:p>
            <a:pPr marL="514350" indent="-514350">
              <a:buNone/>
            </a:pPr>
            <a:r>
              <a:rPr lang="tr-TR" sz="2800" b="1" dirty="0" smtClean="0">
                <a:solidFill>
                  <a:schemeClr val="tx1"/>
                </a:solidFill>
              </a:rPr>
              <a:t>A. </a:t>
            </a:r>
            <a:r>
              <a:rPr lang="tr-TR" sz="2800" b="1" dirty="0" err="1" smtClean="0">
                <a:solidFill>
                  <a:schemeClr val="tx1"/>
                </a:solidFill>
              </a:rPr>
              <a:t>Maslow’un</a:t>
            </a:r>
            <a:r>
              <a:rPr lang="tr-TR" sz="2800" b="1" dirty="0" smtClean="0">
                <a:solidFill>
                  <a:schemeClr val="tx1"/>
                </a:solidFill>
              </a:rPr>
              <a:t> İhtiyaçlar Hiyerarşisi Kuramı</a:t>
            </a:r>
          </a:p>
          <a:p>
            <a:pPr>
              <a:buFont typeface="Wingdings" pitchFamily="2" charset="2"/>
              <a:buChar char="Ø"/>
            </a:pPr>
            <a:r>
              <a:rPr lang="tr-TR" sz="2800" dirty="0" smtClean="0">
                <a:solidFill>
                  <a:schemeClr val="tx1"/>
                </a:solidFill>
              </a:rPr>
              <a:t>İnsanları belli bir davranışa yönlendiren temel etmen onun ihtiyaçları olduğuna göre, bu ihtiyaçları belirlemek ve giderebilecek çeşitli örgütsel araçları saptamak gerekir. İşte </a:t>
            </a:r>
            <a:r>
              <a:rPr lang="tr-TR" sz="2800" dirty="0" err="1" smtClean="0">
                <a:solidFill>
                  <a:schemeClr val="tx1"/>
                </a:solidFill>
              </a:rPr>
              <a:t>Maslow</a:t>
            </a:r>
            <a:r>
              <a:rPr lang="tr-TR" sz="2800" dirty="0" smtClean="0">
                <a:solidFill>
                  <a:schemeClr val="tx1"/>
                </a:solidFill>
              </a:rPr>
              <a:t>, insan ihtiyaçlarını önem sırasına göre bir hiyerarşi içine koymaya ve bunları giderecek örgütsel araçları belirlemeye çalışır.</a:t>
            </a:r>
          </a:p>
          <a:p>
            <a:pPr lvl="0">
              <a:buFont typeface="Wingdings" pitchFamily="2" charset="2"/>
              <a:buChar char="Ø"/>
            </a:pPr>
            <a:r>
              <a:rPr lang="tr-TR" sz="2800" dirty="0" smtClean="0">
                <a:solidFill>
                  <a:schemeClr val="tx1"/>
                </a:solidFill>
              </a:rPr>
              <a:t>1.Fizyolojik 2. Güvenlik 3. Sosyal 4. Saygınlık 5. Kendini gerçekleştirme</a:t>
            </a:r>
          </a:p>
          <a:p>
            <a:pPr marL="514350" indent="-514350">
              <a:buNone/>
            </a:pPr>
            <a:endParaRPr lang="tr-TR" b="1"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642918"/>
            <a:ext cx="7772400" cy="6000792"/>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sz="2000" b="1" dirty="0" smtClean="0">
                <a:solidFill>
                  <a:schemeClr val="tx1"/>
                </a:solidFill>
              </a:rPr>
              <a:t>B.</a:t>
            </a:r>
            <a:r>
              <a:rPr lang="tr-TR" sz="2000" b="1" dirty="0" err="1" smtClean="0">
                <a:solidFill>
                  <a:schemeClr val="tx1"/>
                </a:solidFill>
              </a:rPr>
              <a:t>Alderfer’in</a:t>
            </a:r>
            <a:r>
              <a:rPr lang="tr-TR" sz="2000" b="1" dirty="0" smtClean="0">
                <a:solidFill>
                  <a:schemeClr val="tx1"/>
                </a:solidFill>
              </a:rPr>
              <a:t> VİG Kuramı</a:t>
            </a:r>
            <a:endParaRPr lang="tr-TR" sz="2000" dirty="0" smtClean="0">
              <a:solidFill>
                <a:schemeClr val="tx1"/>
              </a:solidFill>
            </a:endParaRPr>
          </a:p>
          <a:p>
            <a:pPr>
              <a:buNone/>
            </a:pPr>
            <a:r>
              <a:rPr lang="tr-TR" sz="2000" dirty="0" err="1" smtClean="0">
                <a:solidFill>
                  <a:schemeClr val="tx1"/>
                </a:solidFill>
              </a:rPr>
              <a:t>Alderfer</a:t>
            </a:r>
            <a:r>
              <a:rPr lang="tr-TR" sz="2000" dirty="0" smtClean="0">
                <a:solidFill>
                  <a:schemeClr val="tx1"/>
                </a:solidFill>
              </a:rPr>
              <a:t>, </a:t>
            </a:r>
            <a:r>
              <a:rPr lang="tr-TR" sz="2000" dirty="0" err="1" smtClean="0">
                <a:solidFill>
                  <a:schemeClr val="tx1"/>
                </a:solidFill>
              </a:rPr>
              <a:t>Maslow’un</a:t>
            </a:r>
            <a:r>
              <a:rPr lang="tr-TR" sz="2000" dirty="0" smtClean="0">
                <a:solidFill>
                  <a:schemeClr val="tx1"/>
                </a:solidFill>
              </a:rPr>
              <a:t> modelini modern durumlara uyarlayarak varlığını </a:t>
            </a:r>
            <a:r>
              <a:rPr lang="tr-TR" sz="2000" b="1" i="1" dirty="0" smtClean="0">
                <a:solidFill>
                  <a:schemeClr val="tx1"/>
                </a:solidFill>
              </a:rPr>
              <a:t>sürdürme, ilişkilerde bulunma </a:t>
            </a:r>
            <a:r>
              <a:rPr lang="tr-TR" sz="2000" dirty="0" smtClean="0">
                <a:solidFill>
                  <a:schemeClr val="tx1"/>
                </a:solidFill>
              </a:rPr>
              <a:t>ve </a:t>
            </a:r>
            <a:r>
              <a:rPr lang="tr-TR" sz="2000" b="1" i="1" dirty="0" smtClean="0">
                <a:solidFill>
                  <a:schemeClr val="tx1"/>
                </a:solidFill>
              </a:rPr>
              <a:t>gelişme ihtiyaçları </a:t>
            </a:r>
            <a:r>
              <a:rPr lang="tr-TR" sz="2000" dirty="0" smtClean="0">
                <a:solidFill>
                  <a:schemeClr val="tx1"/>
                </a:solidFill>
              </a:rPr>
              <a:t>üzerine kurmuştur. </a:t>
            </a:r>
          </a:p>
          <a:p>
            <a:pPr>
              <a:buNone/>
            </a:pPr>
            <a:r>
              <a:rPr lang="tr-TR" sz="2000" b="1" dirty="0" smtClean="0">
                <a:solidFill>
                  <a:schemeClr val="tx1"/>
                </a:solidFill>
              </a:rPr>
              <a:t>C.</a:t>
            </a:r>
            <a:r>
              <a:rPr lang="tr-TR" sz="2000" b="1" dirty="0" err="1" smtClean="0">
                <a:solidFill>
                  <a:schemeClr val="tx1"/>
                </a:solidFill>
              </a:rPr>
              <a:t>Herzberg’in</a:t>
            </a:r>
            <a:r>
              <a:rPr lang="tr-TR" sz="2000" b="1" dirty="0" smtClean="0">
                <a:solidFill>
                  <a:schemeClr val="tx1"/>
                </a:solidFill>
              </a:rPr>
              <a:t> İkili Etmen Kuramı</a:t>
            </a:r>
            <a:endParaRPr lang="tr-TR" sz="2000" dirty="0" smtClean="0">
              <a:solidFill>
                <a:schemeClr val="tx1"/>
              </a:solidFill>
            </a:endParaRPr>
          </a:p>
          <a:p>
            <a:pPr>
              <a:buNone/>
            </a:pPr>
            <a:r>
              <a:rPr lang="tr-TR" sz="2000" dirty="0" smtClean="0">
                <a:solidFill>
                  <a:schemeClr val="tx1"/>
                </a:solidFill>
              </a:rPr>
              <a:t>Kurama göre güdüleme yönünden önemli iki grup etmen söz konusudur. Bunlardan ilki, ücret, saygınlık, emniyet, iş koşulları, yan ödemeler ve </a:t>
            </a:r>
            <a:r>
              <a:rPr lang="tr-TR" sz="2000" dirty="0" smtClean="0">
                <a:solidFill>
                  <a:schemeClr val="tx1"/>
                </a:solidFill>
              </a:rPr>
              <a:t>kişiler </a:t>
            </a:r>
            <a:r>
              <a:rPr lang="tr-TR" sz="2000" dirty="0" smtClean="0">
                <a:solidFill>
                  <a:schemeClr val="tx1"/>
                </a:solidFill>
              </a:rPr>
              <a:t>arası ilişkileri içine alan </a:t>
            </a:r>
            <a:r>
              <a:rPr lang="tr-TR" sz="2000" b="1" dirty="0" smtClean="0">
                <a:solidFill>
                  <a:schemeClr val="tx1"/>
                </a:solidFill>
              </a:rPr>
              <a:t>sağlık etmenleridir. </a:t>
            </a:r>
          </a:p>
          <a:p>
            <a:pPr>
              <a:buNone/>
            </a:pPr>
            <a:r>
              <a:rPr lang="tr-TR" sz="2000" dirty="0" smtClean="0">
                <a:solidFill>
                  <a:schemeClr val="tx1"/>
                </a:solidFill>
              </a:rPr>
              <a:t>Sağlık etmenleri içindeki koşullar iyi olmazsa çalışanlar tatminsiz kalırlar. Ama bunların iyi olması kişilerin güdülenmesiyle sonuçlanmaz. Yalnızca tatminsizlik duygusunu ortadan kaldırır. Buna karşılık, anlamlı ve zevk verici bir işte çalışma, başarısının görülmesi, başarı duygusundan zevk alma, sorumluluk üstlenme, işte gelişme ve yükselme olanakları bulma gibi konuları içeren etmenler ise </a:t>
            </a:r>
            <a:r>
              <a:rPr lang="tr-TR" sz="2000" b="1" dirty="0" err="1" smtClean="0">
                <a:solidFill>
                  <a:schemeClr val="tx1"/>
                </a:solidFill>
              </a:rPr>
              <a:t>güdüleyici</a:t>
            </a:r>
            <a:r>
              <a:rPr lang="tr-TR" sz="2000" b="1" dirty="0" smtClean="0">
                <a:solidFill>
                  <a:schemeClr val="tx1"/>
                </a:solidFill>
              </a:rPr>
              <a:t> etmenlerdir</a:t>
            </a:r>
            <a:r>
              <a:rPr lang="tr-TR" sz="2000" dirty="0" smtClean="0">
                <a:solidFill>
                  <a:schemeClr val="tx1"/>
                </a:solidFill>
              </a:rPr>
              <a:t>. Kişi işinde bunları bulmazsa tatmin olmayacaktır. Buna karşılık işinin bu olanakları vermesi </a:t>
            </a:r>
            <a:r>
              <a:rPr lang="tr-TR" sz="2000" dirty="0" smtClean="0">
                <a:solidFill>
                  <a:schemeClr val="tx1"/>
                </a:solidFill>
              </a:rPr>
              <a:t>, iş </a:t>
            </a:r>
            <a:r>
              <a:rPr lang="tr-TR" sz="2000" dirty="0" smtClean="0">
                <a:solidFill>
                  <a:schemeClr val="tx1"/>
                </a:solidFill>
              </a:rPr>
              <a:t>tatminini artıracağından kişiyi güdüleyici olacaktır. </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990600" y="411481"/>
            <a:ext cx="7772400" cy="45719"/>
          </a:xfrm>
        </p:spPr>
        <p:txBody>
          <a:bodyPr>
            <a:normAutofit fontScale="90000"/>
          </a:bodyPr>
          <a:lstStyle/>
          <a:p>
            <a:endParaRPr lang="tr-TR" dirty="0"/>
          </a:p>
        </p:txBody>
      </p:sp>
      <p:sp>
        <p:nvSpPr>
          <p:cNvPr id="3" name="2 İçerik Yer Tutucusu"/>
          <p:cNvSpPr>
            <a:spLocks noGrp="1"/>
          </p:cNvSpPr>
          <p:nvPr>
            <p:ph idx="1"/>
          </p:nvPr>
        </p:nvSpPr>
        <p:spPr>
          <a:xfrm>
            <a:off x="990600" y="428604"/>
            <a:ext cx="7772400" cy="5514996"/>
          </a:xfrm>
        </p:spPr>
        <p:style>
          <a:lnRef idx="2">
            <a:schemeClr val="accent3">
              <a:shade val="50000"/>
            </a:schemeClr>
          </a:lnRef>
          <a:fillRef idx="1">
            <a:schemeClr val="accent3"/>
          </a:fillRef>
          <a:effectRef idx="0">
            <a:schemeClr val="accent3"/>
          </a:effectRef>
          <a:fontRef idx="minor">
            <a:schemeClr val="lt1"/>
          </a:fontRef>
        </p:style>
        <p:txBody>
          <a:bodyPr/>
          <a:lstStyle/>
          <a:p>
            <a:pPr>
              <a:buNone/>
            </a:pPr>
            <a:r>
              <a:rPr lang="tr-TR" b="1" dirty="0" smtClean="0">
                <a:solidFill>
                  <a:schemeClr val="tx1"/>
                </a:solidFill>
              </a:rPr>
              <a:t>C.</a:t>
            </a:r>
            <a:r>
              <a:rPr lang="tr-TR" b="1" dirty="0" err="1" smtClean="0">
                <a:solidFill>
                  <a:schemeClr val="tx1"/>
                </a:solidFill>
              </a:rPr>
              <a:t>McClelland’in</a:t>
            </a:r>
            <a:r>
              <a:rPr lang="tr-TR" b="1" dirty="0" smtClean="0">
                <a:solidFill>
                  <a:schemeClr val="tx1"/>
                </a:solidFill>
              </a:rPr>
              <a:t> İhtiyaçların Yönlendirilmesi Kuramı</a:t>
            </a:r>
            <a:endParaRPr lang="tr-TR" dirty="0" smtClean="0">
              <a:solidFill>
                <a:schemeClr val="tx1"/>
              </a:solidFill>
            </a:endParaRPr>
          </a:p>
          <a:p>
            <a:pPr algn="just">
              <a:buNone/>
            </a:pPr>
            <a:r>
              <a:rPr lang="tr-TR" dirty="0" err="1" smtClean="0">
                <a:solidFill>
                  <a:schemeClr val="tx1"/>
                </a:solidFill>
              </a:rPr>
              <a:t>McClelland</a:t>
            </a:r>
            <a:r>
              <a:rPr lang="tr-TR" dirty="0" smtClean="0">
                <a:solidFill>
                  <a:schemeClr val="tx1"/>
                </a:solidFill>
              </a:rPr>
              <a:t>, diğerlerinden farklı olarak ihtiyaçların </a:t>
            </a:r>
            <a:r>
              <a:rPr lang="tr-TR" b="1" i="1" dirty="0" smtClean="0">
                <a:solidFill>
                  <a:schemeClr val="tx1"/>
                </a:solidFill>
              </a:rPr>
              <a:t>öğrenmeyle</a:t>
            </a:r>
            <a:r>
              <a:rPr lang="tr-TR" dirty="0" smtClean="0">
                <a:solidFill>
                  <a:schemeClr val="tx1"/>
                </a:solidFill>
              </a:rPr>
              <a:t> sonradan kazanılacağını önerir. Modelin temeli, üç temel güdünün (</a:t>
            </a:r>
            <a:r>
              <a:rPr lang="tr-TR" b="1" i="1" dirty="0" smtClean="0">
                <a:solidFill>
                  <a:schemeClr val="tx1"/>
                </a:solidFill>
              </a:rPr>
              <a:t>başarı, güç ve arkadaşlık</a:t>
            </a:r>
            <a:r>
              <a:rPr lang="tr-TR" dirty="0" smtClean="0">
                <a:solidFill>
                  <a:schemeClr val="tx1"/>
                </a:solidFill>
              </a:rPr>
              <a:t>) oluşması için insan davranışlarıyla, çevresel etmenlerin nasıl birleştirilebileceği konusundadır. </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1200</Words>
  <Application>Microsoft Office PowerPoint</Application>
  <PresentationFormat>Ekran Gösterisi (4:3)</PresentationFormat>
  <Paragraphs>75</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5.1. GÜDÜLEME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5.1. GÜDÜLEME</dc:title>
  <dc:creator>ahmtkya</dc:creator>
  <cp:lastModifiedBy>ahmtkya</cp:lastModifiedBy>
  <cp:revision>6</cp:revision>
  <dcterms:created xsi:type="dcterms:W3CDTF">2015-05-10T19:56:46Z</dcterms:created>
  <dcterms:modified xsi:type="dcterms:W3CDTF">2017-05-21T16:46:53Z</dcterms:modified>
</cp:coreProperties>
</file>