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ebly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1118063"/>
          </a:xfrm>
        </p:spPr>
        <p:txBody>
          <a:bodyPr/>
          <a:lstStyle/>
          <a:p>
            <a:r>
              <a:rPr lang="tr-TR" dirty="0" err="1" smtClean="0"/>
              <a:t>Hypertext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2081569"/>
            <a:ext cx="9989330" cy="1947333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chemeClr val="tx1"/>
                </a:solidFill>
              </a:rPr>
              <a:t>&lt;a&gt; link verme</a:t>
            </a:r>
          </a:p>
          <a:p>
            <a:r>
              <a:rPr lang="tr-TR" sz="3200" dirty="0">
                <a:solidFill>
                  <a:schemeClr val="tx1"/>
                </a:solidFill>
              </a:rPr>
              <a:t>&lt;a </a:t>
            </a:r>
            <a:r>
              <a:rPr lang="tr-TR" sz="3200" dirty="0" err="1">
                <a:solidFill>
                  <a:schemeClr val="tx1"/>
                </a:solidFill>
              </a:rPr>
              <a:t>href</a:t>
            </a:r>
            <a:r>
              <a:rPr lang="tr-TR" sz="3200" dirty="0">
                <a:solidFill>
                  <a:schemeClr val="tx1"/>
                </a:solidFill>
              </a:rPr>
              <a:t>="http://www.google.com"&gt;Tarama için </a:t>
            </a:r>
            <a:r>
              <a:rPr lang="tr-TR" sz="3200" dirty="0" err="1">
                <a:solidFill>
                  <a:schemeClr val="tx1"/>
                </a:solidFill>
              </a:rPr>
              <a:t>google’a</a:t>
            </a:r>
            <a:r>
              <a:rPr lang="tr-TR" sz="3200" dirty="0">
                <a:solidFill>
                  <a:schemeClr val="tx1"/>
                </a:solidFill>
              </a:rPr>
              <a:t> git!&lt;/a&gt;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73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0590" y="5060910"/>
            <a:ext cx="8534400" cy="1507067"/>
          </a:xfrm>
        </p:spPr>
        <p:txBody>
          <a:bodyPr/>
          <a:lstStyle/>
          <a:p>
            <a:r>
              <a:rPr lang="tr-TR" dirty="0" err="1"/>
              <a:t>Hypertext</a:t>
            </a:r>
            <a:r>
              <a:rPr lang="tr-TR" dirty="0"/>
              <a:t> kullanımı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1600" b="1" u="sng" dirty="0">
                <a:solidFill>
                  <a:schemeClr val="tx1"/>
                </a:solidFill>
              </a:rPr>
              <a:t>Sayfa İçi Bağlantı Oluşturma</a:t>
            </a:r>
            <a:r>
              <a:rPr lang="tr-TR" sz="1600" dirty="0">
                <a:solidFill>
                  <a:schemeClr val="tx1"/>
                </a:solidFill>
              </a:rPr>
              <a:t/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Bir sayfada uzun, karmaşık bilgi veriliyorsa başlıklara bağlantı verilip karmaşıklık azaltılabilir.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/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>Örnek;</a:t>
            </a:r>
          </a:p>
          <a:p>
            <a:r>
              <a:rPr lang="tr-TR" sz="1600" dirty="0">
                <a:solidFill>
                  <a:schemeClr val="tx1"/>
                </a:solidFill>
              </a:rPr>
              <a:t/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&lt;HTML&gt;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&lt;HEAD&gt;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&lt;TITLE&gt; Bilgisayar &lt;/TITLE&gt;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&lt;/HEAD&gt;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&lt;BODY&gt;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&lt;ol&gt;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</a:t>
            </a:r>
            <a:r>
              <a:rPr lang="tr-TR" sz="1600" dirty="0" err="1">
                <a:solidFill>
                  <a:schemeClr val="tx1"/>
                </a:solidFill>
              </a:rPr>
              <a:t>li</a:t>
            </a:r>
            <a:r>
              <a:rPr lang="tr-TR" sz="1600" dirty="0">
                <a:solidFill>
                  <a:schemeClr val="tx1"/>
                </a:solidFill>
              </a:rPr>
              <a:t>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&lt;a </a:t>
            </a:r>
            <a:r>
              <a:rPr lang="tr-TR" sz="1600" dirty="0" err="1">
                <a:solidFill>
                  <a:schemeClr val="tx1"/>
                </a:solidFill>
              </a:rPr>
              <a:t>href</a:t>
            </a:r>
            <a:r>
              <a:rPr lang="tr-TR" sz="1600" dirty="0">
                <a:solidFill>
                  <a:schemeClr val="tx1"/>
                </a:solidFill>
              </a:rPr>
              <a:t>=#1&gt;Bilgisayar Nedir?&lt;/a&gt;&lt;/</a:t>
            </a:r>
            <a:r>
              <a:rPr lang="tr-TR" sz="1600" dirty="0" err="1">
                <a:solidFill>
                  <a:schemeClr val="tx1"/>
                </a:solidFill>
              </a:rPr>
              <a:t>li</a:t>
            </a:r>
            <a:r>
              <a:rPr lang="tr-TR" sz="1600" dirty="0">
                <a:solidFill>
                  <a:schemeClr val="tx1"/>
                </a:solidFill>
              </a:rPr>
              <a:t>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</a:t>
            </a:r>
            <a:r>
              <a:rPr lang="tr-TR" sz="1600" dirty="0" err="1">
                <a:solidFill>
                  <a:schemeClr val="tx1"/>
                </a:solidFill>
              </a:rPr>
              <a:t>li</a:t>
            </a:r>
            <a:r>
              <a:rPr lang="tr-TR" sz="1600" dirty="0">
                <a:solidFill>
                  <a:schemeClr val="tx1"/>
                </a:solidFill>
              </a:rPr>
              <a:t>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&lt;a </a:t>
            </a:r>
            <a:r>
              <a:rPr lang="tr-TR" sz="1600" dirty="0" err="1">
                <a:solidFill>
                  <a:schemeClr val="tx1"/>
                </a:solidFill>
              </a:rPr>
              <a:t>href</a:t>
            </a:r>
            <a:r>
              <a:rPr lang="tr-TR" sz="1600" dirty="0">
                <a:solidFill>
                  <a:schemeClr val="tx1"/>
                </a:solidFill>
              </a:rPr>
              <a:t>=#2&gt;Bilgisayarın Geçmişi&lt;/a&gt;&lt;/</a:t>
            </a:r>
            <a:r>
              <a:rPr lang="tr-TR" sz="1600" dirty="0" err="1">
                <a:solidFill>
                  <a:schemeClr val="tx1"/>
                </a:solidFill>
              </a:rPr>
              <a:t>li</a:t>
            </a:r>
            <a:r>
              <a:rPr lang="tr-TR" sz="1600" dirty="0">
                <a:solidFill>
                  <a:schemeClr val="tx1"/>
                </a:solidFill>
              </a:rPr>
              <a:t>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&lt;/ol&gt;</a:t>
            </a:r>
            <a:br>
              <a:rPr lang="tr-TR" sz="1600" dirty="0">
                <a:solidFill>
                  <a:schemeClr val="tx1"/>
                </a:solidFill>
              </a:rPr>
            </a:br>
            <a:r>
              <a:rPr lang="tr-TR" sz="1600" dirty="0">
                <a:solidFill>
                  <a:schemeClr val="tx1"/>
                </a:solidFill>
              </a:rPr>
              <a:t>&lt;P&gt;&lt;A NAME="1"&gt;&lt;/A&gt;&lt;FONT SIZE=+1&gt;&lt;FONT COLOR="</a:t>
            </a:r>
            <a:r>
              <a:rPr lang="tr-TR" sz="1600" dirty="0" err="1">
                <a:solidFill>
                  <a:schemeClr val="tx1"/>
                </a:solidFill>
              </a:rPr>
              <a:t>red</a:t>
            </a:r>
            <a:r>
              <a:rPr lang="tr-TR" sz="1600" dirty="0">
                <a:solidFill>
                  <a:schemeClr val="tx1"/>
                </a:solidFill>
              </a:rPr>
              <a:t>"&gt;Bilgisayar Nedir?&lt;/FONT&gt;&lt;/FONT&gt;</a:t>
            </a: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96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Hypertext</a:t>
            </a:r>
            <a:r>
              <a:rPr lang="tr-TR" dirty="0"/>
              <a:t> kullanımı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1261177" cy="3615267"/>
          </a:xfrm>
        </p:spPr>
        <p:txBody>
          <a:bodyPr>
            <a:noAutofit/>
          </a:bodyPr>
          <a:lstStyle/>
          <a:p>
            <a:r>
              <a:rPr lang="tr-TR" b="1" u="sng" dirty="0">
                <a:solidFill>
                  <a:schemeClr val="tx1"/>
                </a:solidFill>
              </a:rPr>
              <a:t>Sayfa Dışı Bağlantı Oluşturma</a:t>
            </a: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>WEB sayfalarının en önemli özelliklerinden birisi, kolayca başka sayfalara ve </a:t>
            </a:r>
            <a:r>
              <a:rPr lang="tr-TR" dirty="0" err="1">
                <a:solidFill>
                  <a:schemeClr val="tx1"/>
                </a:solidFill>
              </a:rPr>
              <a:t>dökümanlara</a:t>
            </a:r>
            <a:r>
              <a:rPr lang="tr-TR" dirty="0">
                <a:solidFill>
                  <a:schemeClr val="tx1"/>
                </a:solidFill>
              </a:rPr>
              <a:t> geçiş yapılabilmesidir. Bunun için &lt;a </a:t>
            </a:r>
            <a:r>
              <a:rPr lang="tr-TR" dirty="0" err="1">
                <a:solidFill>
                  <a:schemeClr val="tx1"/>
                </a:solidFill>
              </a:rPr>
              <a:t>href</a:t>
            </a:r>
            <a:r>
              <a:rPr lang="tr-TR" dirty="0">
                <a:solidFill>
                  <a:schemeClr val="tx1"/>
                </a:solidFill>
              </a:rPr>
              <a:t> &gt;...&lt;/a&gt; komutunu </a:t>
            </a:r>
            <a:r>
              <a:rPr lang="tr-TR" dirty="0" smtClean="0">
                <a:solidFill>
                  <a:schemeClr val="tx1"/>
                </a:solidFill>
              </a:rPr>
              <a:t>kullanılır. </a:t>
            </a:r>
            <a:r>
              <a:rPr lang="tr-TR" dirty="0">
                <a:solidFill>
                  <a:schemeClr val="tx1"/>
                </a:solidFill>
              </a:rPr>
              <a:t>Bu komutlar arasına </a:t>
            </a:r>
            <a:r>
              <a:rPr lang="tr-TR" dirty="0" smtClean="0">
                <a:solidFill>
                  <a:schemeClr val="tx1"/>
                </a:solidFill>
              </a:rPr>
              <a:t>yazılan ifade </a:t>
            </a:r>
            <a:r>
              <a:rPr lang="tr-TR" dirty="0">
                <a:solidFill>
                  <a:schemeClr val="tx1"/>
                </a:solidFill>
              </a:rPr>
              <a:t>mavi renkte ve altı çizili olarak ekrana gelir. İfadenin üzerine </a:t>
            </a:r>
            <a:r>
              <a:rPr lang="tr-TR" dirty="0" smtClean="0">
                <a:solidFill>
                  <a:schemeClr val="tx1"/>
                </a:solidFill>
              </a:rPr>
              <a:t>tıkladığında yazılan </a:t>
            </a:r>
            <a:r>
              <a:rPr lang="tr-TR" dirty="0">
                <a:solidFill>
                  <a:schemeClr val="tx1"/>
                </a:solidFill>
              </a:rPr>
              <a:t>WEB </a:t>
            </a:r>
            <a:r>
              <a:rPr lang="tr-TR" dirty="0" smtClean="0">
                <a:solidFill>
                  <a:schemeClr val="tx1"/>
                </a:solidFill>
              </a:rPr>
              <a:t>adresine </a:t>
            </a:r>
            <a:r>
              <a:rPr lang="tr-TR" dirty="0">
                <a:solidFill>
                  <a:schemeClr val="tx1"/>
                </a:solidFill>
              </a:rPr>
              <a:t>yönlendirecektir.</a:t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>Ana sayfaya dönmek için &lt;A HREF="</a:t>
            </a:r>
            <a:r>
              <a:rPr lang="tr-TR" dirty="0">
                <a:solidFill>
                  <a:schemeClr val="tx1"/>
                </a:solidFill>
                <a:hlinkClick r:id="rId2"/>
              </a:rPr>
              <a:t>http://www.weebly.com</a:t>
            </a:r>
            <a:r>
              <a:rPr lang="tr-TR" dirty="0">
                <a:solidFill>
                  <a:schemeClr val="tx1"/>
                </a:solidFill>
              </a:rPr>
              <a:t>"&gt; buraya &lt;/A&gt; tıklayınız.</a:t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>Bağlantının açılacağı pencereyi belirtmek için "</a:t>
            </a:r>
            <a:r>
              <a:rPr lang="tr-TR" dirty="0" err="1">
                <a:solidFill>
                  <a:schemeClr val="tx1"/>
                </a:solidFill>
              </a:rPr>
              <a:t>target</a:t>
            </a:r>
            <a:r>
              <a:rPr lang="tr-TR" dirty="0">
                <a:solidFill>
                  <a:schemeClr val="tx1"/>
                </a:solidFill>
              </a:rPr>
              <a:t>" </a:t>
            </a:r>
            <a:r>
              <a:rPr lang="tr-TR" dirty="0" smtClean="0">
                <a:solidFill>
                  <a:schemeClr val="tx1"/>
                </a:solidFill>
              </a:rPr>
              <a:t>parametresi kullanılır.</a:t>
            </a: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>&lt;a </a:t>
            </a:r>
            <a:r>
              <a:rPr lang="tr-TR" dirty="0" err="1">
                <a:solidFill>
                  <a:schemeClr val="tx1"/>
                </a:solidFill>
              </a:rPr>
              <a:t>href</a:t>
            </a:r>
            <a:r>
              <a:rPr lang="tr-TR" dirty="0">
                <a:solidFill>
                  <a:schemeClr val="tx1"/>
                </a:solidFill>
              </a:rPr>
              <a:t>="..." </a:t>
            </a:r>
            <a:r>
              <a:rPr lang="tr-TR" dirty="0" err="1">
                <a:solidFill>
                  <a:schemeClr val="tx1"/>
                </a:solidFill>
              </a:rPr>
              <a:t>target</a:t>
            </a:r>
            <a:r>
              <a:rPr lang="tr-TR" dirty="0">
                <a:solidFill>
                  <a:schemeClr val="tx1"/>
                </a:solidFill>
              </a:rPr>
              <a:t>="..." &gt;&lt;/a&gt;</a:t>
            </a:r>
          </a:p>
        </p:txBody>
      </p:sp>
    </p:spTree>
    <p:extLst>
      <p:ext uri="{BB962C8B-B14F-4D97-AF65-F5344CB8AC3E}">
        <p14:creationId xmlns:p14="http://schemas.microsoft.com/office/powerpoint/2010/main" val="32691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Hypertext</a:t>
            </a:r>
            <a:r>
              <a:rPr lang="tr-TR" dirty="0"/>
              <a:t> kullanımı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935037" y="680491"/>
          <a:ext cx="8032752" cy="3625356"/>
        </p:xfrm>
        <a:graphic>
          <a:graphicData uri="http://schemas.openxmlformats.org/drawingml/2006/table">
            <a:tbl>
              <a:tblPr/>
              <a:tblGrid>
                <a:gridCol w="4016376">
                  <a:extLst>
                    <a:ext uri="{9D8B030D-6E8A-4147-A177-3AD203B41FA5}">
                      <a16:colId xmlns:a16="http://schemas.microsoft.com/office/drawing/2014/main" val="2588237416"/>
                    </a:ext>
                  </a:extLst>
                </a:gridCol>
                <a:gridCol w="4016376">
                  <a:extLst>
                    <a:ext uri="{9D8B030D-6E8A-4147-A177-3AD203B41FA5}">
                      <a16:colId xmlns:a16="http://schemas.microsoft.com/office/drawing/2014/main" val="3510659633"/>
                    </a:ext>
                  </a:extLst>
                </a:gridCol>
              </a:tblGrid>
              <a:tr h="344261">
                <a:tc>
                  <a:txBody>
                    <a:bodyPr/>
                    <a:lstStyle/>
                    <a:p>
                      <a:r>
                        <a:rPr lang="tr-TR" sz="1700"/>
                        <a:t>Parametreler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Görevleri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9819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r>
                        <a:rPr lang="tr-TR" sz="1700"/>
                        <a:t>target="_blank"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Bağlantıyı yeni pencerede açar.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462687"/>
                  </a:ext>
                </a:extLst>
              </a:tr>
              <a:tr h="602456">
                <a:tc>
                  <a:txBody>
                    <a:bodyPr/>
                    <a:lstStyle/>
                    <a:p>
                      <a:r>
                        <a:rPr lang="tr-TR" sz="1700"/>
                        <a:t>target="_self"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Bağlantı aynı pencere içerisinde açılır.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207045"/>
                  </a:ext>
                </a:extLst>
              </a:tr>
              <a:tr h="602456">
                <a:tc>
                  <a:txBody>
                    <a:bodyPr/>
                    <a:lstStyle/>
                    <a:p>
                      <a:r>
                        <a:rPr lang="tr-TR" sz="1700"/>
                        <a:t>target="_top"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Bağlantı aynı pencere içerisinde en üstten itibaren açılır.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897349"/>
                  </a:ext>
                </a:extLst>
              </a:tr>
              <a:tr h="860652">
                <a:tc>
                  <a:txBody>
                    <a:bodyPr/>
                    <a:lstStyle/>
                    <a:p>
                      <a:r>
                        <a:rPr lang="tr-TR" sz="1700"/>
                        <a:t>target="_parent"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Açılan bağlantı, o anda açık sayfayı oluşturmuş bir ana sayfa varsa onun yerine konur.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932586"/>
                  </a:ext>
                </a:extLst>
              </a:tr>
              <a:tr h="860652">
                <a:tc>
                  <a:txBody>
                    <a:bodyPr/>
                    <a:lstStyle/>
                    <a:p>
                      <a:r>
                        <a:rPr lang="tr-TR" sz="1700" dirty="0" err="1"/>
                        <a:t>target</a:t>
                      </a:r>
                      <a:r>
                        <a:rPr lang="tr-TR" sz="1700" dirty="0"/>
                        <a:t>="çerçeve adı"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 err="1"/>
                        <a:t>Frame</a:t>
                      </a:r>
                      <a:r>
                        <a:rPr lang="tr-TR" sz="1700" dirty="0"/>
                        <a:t> komutu ile çerçeve oluşturulmuşsa bağlantının adı verilen çerçevede açılmasını sağlar.</a:t>
                      </a:r>
                    </a:p>
                  </a:txBody>
                  <a:tcPr marL="86065" marR="86065" marT="43033" marB="43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788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03712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</TotalTime>
  <Words>107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Dilim</vt:lpstr>
      <vt:lpstr>Hypertext kullanımı</vt:lpstr>
      <vt:lpstr>Hypertext kullanımı</vt:lpstr>
      <vt:lpstr>Hypertext kullanımı</vt:lpstr>
      <vt:lpstr>Hypertext kullanımı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Hypertext kullanımı</dc:title>
  <dc:creator>sgurcan</dc:creator>
  <cp:lastModifiedBy>sgurcan</cp:lastModifiedBy>
  <cp:revision>5</cp:revision>
  <dcterms:created xsi:type="dcterms:W3CDTF">2018-05-09T06:39:40Z</dcterms:created>
  <dcterms:modified xsi:type="dcterms:W3CDTF">2018-05-09T10:10:27Z</dcterms:modified>
</cp:coreProperties>
</file>