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4" r:id="rId2"/>
    <p:sldId id="258" r:id="rId3"/>
    <p:sldId id="257" r:id="rId4"/>
    <p:sldId id="259" r:id="rId5"/>
    <p:sldId id="263" r:id="rId6"/>
    <p:sldId id="266" r:id="rId7"/>
    <p:sldId id="270" r:id="rId8"/>
    <p:sldId id="267" r:id="rId9"/>
    <p:sldId id="268" r:id="rId10"/>
    <p:sldId id="269" r:id="rId11"/>
    <p:sldId id="271" r:id="rId12"/>
    <p:sldId id="277" r:id="rId13"/>
    <p:sldId id="279" r:id="rId14"/>
    <p:sldId id="281" r:id="rId15"/>
    <p:sldId id="285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50" autoAdjust="0"/>
    <p:restoredTop sz="83192" autoAdjust="0"/>
  </p:normalViewPr>
  <p:slideViewPr>
    <p:cSldViewPr snapToGrid="0">
      <p:cViewPr varScale="1">
        <p:scale>
          <a:sx n="62" d="100"/>
          <a:sy n="62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DF3E5C-0E79-4183-806B-0E3FD58E7469}" type="doc">
      <dgm:prSet loTypeId="urn:microsoft.com/office/officeart/2005/8/layout/vList2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tr-TR"/>
        </a:p>
      </dgm:t>
    </dgm:pt>
    <dgm:pt modelId="{864DAE63-866C-436A-A56A-5E16FA4AFB34}">
      <dgm:prSet/>
      <dgm:spPr/>
      <dgm:t>
        <a:bodyPr/>
        <a:lstStyle/>
        <a:p>
          <a:pPr algn="ctr" rtl="0"/>
          <a:r>
            <a:rPr lang="tr-TR" b="1" dirty="0" smtClean="0"/>
            <a:t>KAVRAMA</a:t>
          </a:r>
          <a:endParaRPr lang="tr-TR" dirty="0"/>
        </a:p>
      </dgm:t>
    </dgm:pt>
    <dgm:pt modelId="{73B5B29C-0CC2-4213-9DF0-90F4F3D11EDA}" type="parTrans" cxnId="{B68B312A-4137-41D5-94EC-B7C942FD3051}">
      <dgm:prSet/>
      <dgm:spPr/>
      <dgm:t>
        <a:bodyPr/>
        <a:lstStyle/>
        <a:p>
          <a:endParaRPr lang="tr-TR"/>
        </a:p>
      </dgm:t>
    </dgm:pt>
    <dgm:pt modelId="{991FE8C8-C306-411C-BA92-EFDC38C8C52C}" type="sibTrans" cxnId="{B68B312A-4137-41D5-94EC-B7C942FD3051}">
      <dgm:prSet/>
      <dgm:spPr/>
      <dgm:t>
        <a:bodyPr/>
        <a:lstStyle/>
        <a:p>
          <a:endParaRPr lang="tr-TR"/>
        </a:p>
      </dgm:t>
    </dgm:pt>
    <dgm:pt modelId="{A68410AF-F9B7-400D-A93C-9B6523EE8FC9}">
      <dgm:prSet/>
      <dgm:spPr/>
      <dgm:t>
        <a:bodyPr/>
        <a:lstStyle/>
        <a:p>
          <a:pPr rtl="0"/>
          <a:r>
            <a:rPr lang="tr-TR" dirty="0" smtClean="0"/>
            <a:t>Konuyu veya olayı açıklayabilme</a:t>
          </a:r>
          <a:endParaRPr lang="tr-TR" dirty="0"/>
        </a:p>
      </dgm:t>
    </dgm:pt>
    <dgm:pt modelId="{7928295E-866B-477B-8B13-0F1C3634F3D5}" type="parTrans" cxnId="{AB60F606-9381-429B-B527-E563337B29EF}">
      <dgm:prSet/>
      <dgm:spPr/>
      <dgm:t>
        <a:bodyPr/>
        <a:lstStyle/>
        <a:p>
          <a:endParaRPr lang="tr-TR"/>
        </a:p>
      </dgm:t>
    </dgm:pt>
    <dgm:pt modelId="{0C284165-476B-4488-858D-AE76321D00E9}" type="sibTrans" cxnId="{AB60F606-9381-429B-B527-E563337B29EF}">
      <dgm:prSet/>
      <dgm:spPr/>
      <dgm:t>
        <a:bodyPr/>
        <a:lstStyle/>
        <a:p>
          <a:endParaRPr lang="tr-TR"/>
        </a:p>
      </dgm:t>
    </dgm:pt>
    <dgm:pt modelId="{FE6E19EA-F083-469C-8345-D5316E795846}">
      <dgm:prSet/>
      <dgm:spPr/>
      <dgm:t>
        <a:bodyPr/>
        <a:lstStyle/>
        <a:p>
          <a:pPr rtl="0"/>
          <a:r>
            <a:rPr lang="tr-TR" dirty="0" smtClean="0"/>
            <a:t>Kendine özgü bir biçimde tarif edebilme</a:t>
          </a:r>
          <a:endParaRPr lang="tr-TR" dirty="0"/>
        </a:p>
      </dgm:t>
    </dgm:pt>
    <dgm:pt modelId="{6D378C19-9E53-485A-9B2F-BE1D16B483F0}" type="parTrans" cxnId="{F1C7DDE9-5DDF-4B9B-9D4B-58B9176FB4B6}">
      <dgm:prSet/>
      <dgm:spPr/>
      <dgm:t>
        <a:bodyPr/>
        <a:lstStyle/>
        <a:p>
          <a:endParaRPr lang="tr-TR"/>
        </a:p>
      </dgm:t>
    </dgm:pt>
    <dgm:pt modelId="{B20C37E1-D982-4705-A029-76BAFDD1F883}" type="sibTrans" cxnId="{F1C7DDE9-5DDF-4B9B-9D4B-58B9176FB4B6}">
      <dgm:prSet/>
      <dgm:spPr/>
      <dgm:t>
        <a:bodyPr/>
        <a:lstStyle/>
        <a:p>
          <a:endParaRPr lang="tr-TR"/>
        </a:p>
      </dgm:t>
    </dgm:pt>
    <dgm:pt modelId="{775D86C0-7273-44BD-A603-C25A3C22C54A}">
      <dgm:prSet/>
      <dgm:spPr/>
      <dgm:t>
        <a:bodyPr/>
        <a:lstStyle/>
        <a:p>
          <a:pPr rtl="0"/>
          <a:r>
            <a:rPr lang="tr-TR" dirty="0" smtClean="0"/>
            <a:t>Kavramlar arasındaki </a:t>
          </a:r>
          <a:r>
            <a:rPr lang="tr-TR" smtClean="0"/>
            <a:t>farklılıkları anlayabilme</a:t>
          </a:r>
          <a:endParaRPr lang="tr-TR" dirty="0"/>
        </a:p>
      </dgm:t>
    </dgm:pt>
    <dgm:pt modelId="{7E1C0592-6D43-44F2-840E-334C5C78C8C1}" type="parTrans" cxnId="{1E50BC73-3D46-40E0-BE1D-B5679988A9F6}">
      <dgm:prSet/>
      <dgm:spPr/>
      <dgm:t>
        <a:bodyPr/>
        <a:lstStyle/>
        <a:p>
          <a:endParaRPr lang="tr-TR"/>
        </a:p>
      </dgm:t>
    </dgm:pt>
    <dgm:pt modelId="{45AF10A4-53A0-48F1-BB86-3D4305AEC3B6}" type="sibTrans" cxnId="{1E50BC73-3D46-40E0-BE1D-B5679988A9F6}">
      <dgm:prSet/>
      <dgm:spPr/>
      <dgm:t>
        <a:bodyPr/>
        <a:lstStyle/>
        <a:p>
          <a:endParaRPr lang="tr-TR"/>
        </a:p>
      </dgm:t>
    </dgm:pt>
    <dgm:pt modelId="{7EDB935C-88B8-40D8-BE2D-2494BBF0D705}">
      <dgm:prSet/>
      <dgm:spPr/>
      <dgm:t>
        <a:bodyPr/>
        <a:lstStyle/>
        <a:p>
          <a:pPr rtl="0"/>
          <a:r>
            <a:rPr lang="tr-TR" dirty="0" smtClean="0"/>
            <a:t>Bu aşamada öğrenci, konunun anlamını kavrar.</a:t>
          </a:r>
          <a:endParaRPr lang="tr-TR" dirty="0"/>
        </a:p>
      </dgm:t>
    </dgm:pt>
    <dgm:pt modelId="{AF92D375-B60F-451E-B31E-A9D19765B75B}" type="parTrans" cxnId="{1CDD4138-CDB6-4439-BDC8-A4E223A2618F}">
      <dgm:prSet/>
      <dgm:spPr/>
      <dgm:t>
        <a:bodyPr/>
        <a:lstStyle/>
        <a:p>
          <a:endParaRPr lang="tr-TR"/>
        </a:p>
      </dgm:t>
    </dgm:pt>
    <dgm:pt modelId="{DFBB4F0B-F1DA-41BF-9A44-F140074DBB37}" type="sibTrans" cxnId="{1CDD4138-CDB6-4439-BDC8-A4E223A2618F}">
      <dgm:prSet/>
      <dgm:spPr/>
      <dgm:t>
        <a:bodyPr/>
        <a:lstStyle/>
        <a:p>
          <a:endParaRPr lang="tr-TR"/>
        </a:p>
      </dgm:t>
    </dgm:pt>
    <dgm:pt modelId="{7BAEB735-A739-47AA-946B-F468FEB13C13}" type="pres">
      <dgm:prSet presAssocID="{CFDF3E5C-0E79-4183-806B-0E3FD58E746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90847B3-F321-4D5B-8965-0697E024C7F1}" type="pres">
      <dgm:prSet presAssocID="{864DAE63-866C-436A-A56A-5E16FA4AFB34}" presName="parentText" presStyleLbl="node1" presStyleIdx="0" presStyleCnt="5" custLinFactY="-5220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90AE50-6F0B-4D53-92A3-821F3E5249A1}" type="pres">
      <dgm:prSet presAssocID="{991FE8C8-C306-411C-BA92-EFDC38C8C52C}" presName="spacer" presStyleCnt="0"/>
      <dgm:spPr/>
    </dgm:pt>
    <dgm:pt modelId="{EAE036B8-E316-4CE1-9B9C-BC4562F6DABB}" type="pres">
      <dgm:prSet presAssocID="{A68410AF-F9B7-400D-A93C-9B6523EE8FC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4AC3A6F-77BA-4C2A-B2AF-0CEF599A1377}" type="pres">
      <dgm:prSet presAssocID="{0C284165-476B-4488-858D-AE76321D00E9}" presName="spacer" presStyleCnt="0"/>
      <dgm:spPr/>
    </dgm:pt>
    <dgm:pt modelId="{A110E684-0DDA-4DAB-8265-5430E762151B}" type="pres">
      <dgm:prSet presAssocID="{FE6E19EA-F083-469C-8345-D5316E79584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B8E638-0AF5-41CD-A3F2-05237497FB60}" type="pres">
      <dgm:prSet presAssocID="{B20C37E1-D982-4705-A029-76BAFDD1F883}" presName="spacer" presStyleCnt="0"/>
      <dgm:spPr/>
    </dgm:pt>
    <dgm:pt modelId="{AAF8D1C1-4216-4FFE-82C7-CBD13AF8097B}" type="pres">
      <dgm:prSet presAssocID="{775D86C0-7273-44BD-A603-C25A3C22C54A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A7E976-7625-445D-9DD8-66DCAE37E6F6}" type="pres">
      <dgm:prSet presAssocID="{45AF10A4-53A0-48F1-BB86-3D4305AEC3B6}" presName="spacer" presStyleCnt="0"/>
      <dgm:spPr/>
    </dgm:pt>
    <dgm:pt modelId="{8BD7AB94-61AA-4D80-8CFE-DCFF13FDEDA9}" type="pres">
      <dgm:prSet presAssocID="{7EDB935C-88B8-40D8-BE2D-2494BBF0D70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84B66D6-4DE9-427E-9A9F-4A0CCA1F1C07}" type="presOf" srcId="{775D86C0-7273-44BD-A603-C25A3C22C54A}" destId="{AAF8D1C1-4216-4FFE-82C7-CBD13AF8097B}" srcOrd="0" destOrd="0" presId="urn:microsoft.com/office/officeart/2005/8/layout/vList2"/>
    <dgm:cxn modelId="{369ABA15-10EA-4976-83E0-8E1C97D8246A}" type="presOf" srcId="{FE6E19EA-F083-469C-8345-D5316E795846}" destId="{A110E684-0DDA-4DAB-8265-5430E762151B}" srcOrd="0" destOrd="0" presId="urn:microsoft.com/office/officeart/2005/8/layout/vList2"/>
    <dgm:cxn modelId="{C13EF1EE-87F0-4344-B278-58813272D74B}" type="presOf" srcId="{A68410AF-F9B7-400D-A93C-9B6523EE8FC9}" destId="{EAE036B8-E316-4CE1-9B9C-BC4562F6DABB}" srcOrd="0" destOrd="0" presId="urn:microsoft.com/office/officeart/2005/8/layout/vList2"/>
    <dgm:cxn modelId="{C54076F0-EDF1-46F8-BEC9-E92630E2F49E}" type="presOf" srcId="{7EDB935C-88B8-40D8-BE2D-2494BBF0D705}" destId="{8BD7AB94-61AA-4D80-8CFE-DCFF13FDEDA9}" srcOrd="0" destOrd="0" presId="urn:microsoft.com/office/officeart/2005/8/layout/vList2"/>
    <dgm:cxn modelId="{09D23D95-0590-454B-8A88-9AEE67287AC7}" type="presOf" srcId="{864DAE63-866C-436A-A56A-5E16FA4AFB34}" destId="{690847B3-F321-4D5B-8965-0697E024C7F1}" srcOrd="0" destOrd="0" presId="urn:microsoft.com/office/officeart/2005/8/layout/vList2"/>
    <dgm:cxn modelId="{AC22105F-0EEC-495D-9BF7-25629E3F545F}" type="presOf" srcId="{CFDF3E5C-0E79-4183-806B-0E3FD58E7469}" destId="{7BAEB735-A739-47AA-946B-F468FEB13C13}" srcOrd="0" destOrd="0" presId="urn:microsoft.com/office/officeart/2005/8/layout/vList2"/>
    <dgm:cxn modelId="{1CDD4138-CDB6-4439-BDC8-A4E223A2618F}" srcId="{CFDF3E5C-0E79-4183-806B-0E3FD58E7469}" destId="{7EDB935C-88B8-40D8-BE2D-2494BBF0D705}" srcOrd="4" destOrd="0" parTransId="{AF92D375-B60F-451E-B31E-A9D19765B75B}" sibTransId="{DFBB4F0B-F1DA-41BF-9A44-F140074DBB37}"/>
    <dgm:cxn modelId="{B68B312A-4137-41D5-94EC-B7C942FD3051}" srcId="{CFDF3E5C-0E79-4183-806B-0E3FD58E7469}" destId="{864DAE63-866C-436A-A56A-5E16FA4AFB34}" srcOrd="0" destOrd="0" parTransId="{73B5B29C-0CC2-4213-9DF0-90F4F3D11EDA}" sibTransId="{991FE8C8-C306-411C-BA92-EFDC38C8C52C}"/>
    <dgm:cxn modelId="{1E50BC73-3D46-40E0-BE1D-B5679988A9F6}" srcId="{CFDF3E5C-0E79-4183-806B-0E3FD58E7469}" destId="{775D86C0-7273-44BD-A603-C25A3C22C54A}" srcOrd="3" destOrd="0" parTransId="{7E1C0592-6D43-44F2-840E-334C5C78C8C1}" sibTransId="{45AF10A4-53A0-48F1-BB86-3D4305AEC3B6}"/>
    <dgm:cxn modelId="{AB60F606-9381-429B-B527-E563337B29EF}" srcId="{CFDF3E5C-0E79-4183-806B-0E3FD58E7469}" destId="{A68410AF-F9B7-400D-A93C-9B6523EE8FC9}" srcOrd="1" destOrd="0" parTransId="{7928295E-866B-477B-8B13-0F1C3634F3D5}" sibTransId="{0C284165-476B-4488-858D-AE76321D00E9}"/>
    <dgm:cxn modelId="{F1C7DDE9-5DDF-4B9B-9D4B-58B9176FB4B6}" srcId="{CFDF3E5C-0E79-4183-806B-0E3FD58E7469}" destId="{FE6E19EA-F083-469C-8345-D5316E795846}" srcOrd="2" destOrd="0" parTransId="{6D378C19-9E53-485A-9B2F-BE1D16B483F0}" sibTransId="{B20C37E1-D982-4705-A029-76BAFDD1F883}"/>
    <dgm:cxn modelId="{4E23DA2C-091A-4C71-B521-9F6850003F1C}" type="presParOf" srcId="{7BAEB735-A739-47AA-946B-F468FEB13C13}" destId="{690847B3-F321-4D5B-8965-0697E024C7F1}" srcOrd="0" destOrd="0" presId="urn:microsoft.com/office/officeart/2005/8/layout/vList2"/>
    <dgm:cxn modelId="{14719766-D94E-4EB8-B99C-768D9A18FD16}" type="presParOf" srcId="{7BAEB735-A739-47AA-946B-F468FEB13C13}" destId="{6B90AE50-6F0B-4D53-92A3-821F3E5249A1}" srcOrd="1" destOrd="0" presId="urn:microsoft.com/office/officeart/2005/8/layout/vList2"/>
    <dgm:cxn modelId="{F19562AE-9208-48A7-B26C-984DBF7BEE74}" type="presParOf" srcId="{7BAEB735-A739-47AA-946B-F468FEB13C13}" destId="{EAE036B8-E316-4CE1-9B9C-BC4562F6DABB}" srcOrd="2" destOrd="0" presId="urn:microsoft.com/office/officeart/2005/8/layout/vList2"/>
    <dgm:cxn modelId="{E22F280B-377D-4DCF-B3DC-8B169DB10D76}" type="presParOf" srcId="{7BAEB735-A739-47AA-946B-F468FEB13C13}" destId="{74AC3A6F-77BA-4C2A-B2AF-0CEF599A1377}" srcOrd="3" destOrd="0" presId="urn:microsoft.com/office/officeart/2005/8/layout/vList2"/>
    <dgm:cxn modelId="{54FE566E-1C38-4383-B038-97FE4A3B114F}" type="presParOf" srcId="{7BAEB735-A739-47AA-946B-F468FEB13C13}" destId="{A110E684-0DDA-4DAB-8265-5430E762151B}" srcOrd="4" destOrd="0" presId="urn:microsoft.com/office/officeart/2005/8/layout/vList2"/>
    <dgm:cxn modelId="{0C1A4669-1627-4EDC-AE3C-D26999AB69CC}" type="presParOf" srcId="{7BAEB735-A739-47AA-946B-F468FEB13C13}" destId="{75B8E638-0AF5-41CD-A3F2-05237497FB60}" srcOrd="5" destOrd="0" presId="urn:microsoft.com/office/officeart/2005/8/layout/vList2"/>
    <dgm:cxn modelId="{D8FDE325-7E08-4AEC-BAAE-BA331A4288FA}" type="presParOf" srcId="{7BAEB735-A739-47AA-946B-F468FEB13C13}" destId="{AAF8D1C1-4216-4FFE-82C7-CBD13AF8097B}" srcOrd="6" destOrd="0" presId="urn:microsoft.com/office/officeart/2005/8/layout/vList2"/>
    <dgm:cxn modelId="{FCA3E38B-39FD-4A4B-9AF5-728DA60CAAB2}" type="presParOf" srcId="{7BAEB735-A739-47AA-946B-F468FEB13C13}" destId="{C2A7E976-7625-445D-9DD8-66DCAE37E6F6}" srcOrd="7" destOrd="0" presId="urn:microsoft.com/office/officeart/2005/8/layout/vList2"/>
    <dgm:cxn modelId="{70C4F49C-9640-4D5C-934E-8197CD6DD8F9}" type="presParOf" srcId="{7BAEB735-A739-47AA-946B-F468FEB13C13}" destId="{8BD7AB94-61AA-4D80-8CFE-DCFF13FDEDA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847B3-F321-4D5B-8965-0697E024C7F1}">
      <dsp:nvSpPr>
        <dsp:cNvPr id="0" name=""/>
        <dsp:cNvSpPr/>
      </dsp:nvSpPr>
      <dsp:spPr>
        <a:xfrm>
          <a:off x="0" y="228702"/>
          <a:ext cx="7772400" cy="74353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b="1" kern="1200" dirty="0" smtClean="0"/>
            <a:t>KAVRAMA</a:t>
          </a:r>
          <a:endParaRPr lang="tr-TR" sz="3100" kern="1200" dirty="0"/>
        </a:p>
      </dsp:txBody>
      <dsp:txXfrm>
        <a:off x="36296" y="264998"/>
        <a:ext cx="7699808" cy="670943"/>
      </dsp:txXfrm>
    </dsp:sp>
    <dsp:sp modelId="{EAE036B8-E316-4CE1-9B9C-BC4562F6DABB}">
      <dsp:nvSpPr>
        <dsp:cNvPr id="0" name=""/>
        <dsp:cNvSpPr/>
      </dsp:nvSpPr>
      <dsp:spPr>
        <a:xfrm>
          <a:off x="0" y="1538930"/>
          <a:ext cx="7772400" cy="74353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Konuyu veya olayı açıklayabilme</a:t>
          </a:r>
          <a:endParaRPr lang="tr-TR" sz="3100" kern="1200" dirty="0"/>
        </a:p>
      </dsp:txBody>
      <dsp:txXfrm>
        <a:off x="36296" y="1575226"/>
        <a:ext cx="7699808" cy="670943"/>
      </dsp:txXfrm>
    </dsp:sp>
    <dsp:sp modelId="{A110E684-0DDA-4DAB-8265-5430E762151B}">
      <dsp:nvSpPr>
        <dsp:cNvPr id="0" name=""/>
        <dsp:cNvSpPr/>
      </dsp:nvSpPr>
      <dsp:spPr>
        <a:xfrm>
          <a:off x="0" y="2371745"/>
          <a:ext cx="7772400" cy="74353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Kendine özgü bir biçimde tarif edebilme</a:t>
          </a:r>
          <a:endParaRPr lang="tr-TR" sz="3100" kern="1200" dirty="0"/>
        </a:p>
      </dsp:txBody>
      <dsp:txXfrm>
        <a:off x="36296" y="2408041"/>
        <a:ext cx="7699808" cy="670943"/>
      </dsp:txXfrm>
    </dsp:sp>
    <dsp:sp modelId="{AAF8D1C1-4216-4FFE-82C7-CBD13AF8097B}">
      <dsp:nvSpPr>
        <dsp:cNvPr id="0" name=""/>
        <dsp:cNvSpPr/>
      </dsp:nvSpPr>
      <dsp:spPr>
        <a:xfrm>
          <a:off x="0" y="3204560"/>
          <a:ext cx="7772400" cy="74353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Kavramlar arasındaki </a:t>
          </a:r>
          <a:r>
            <a:rPr lang="tr-TR" sz="3100" kern="1200" smtClean="0"/>
            <a:t>farklılıkları anlayabilme</a:t>
          </a:r>
          <a:endParaRPr lang="tr-TR" sz="3100" kern="1200" dirty="0"/>
        </a:p>
      </dsp:txBody>
      <dsp:txXfrm>
        <a:off x="36296" y="3240856"/>
        <a:ext cx="7699808" cy="670943"/>
      </dsp:txXfrm>
    </dsp:sp>
    <dsp:sp modelId="{8BD7AB94-61AA-4D80-8CFE-DCFF13FDEDA9}">
      <dsp:nvSpPr>
        <dsp:cNvPr id="0" name=""/>
        <dsp:cNvSpPr/>
      </dsp:nvSpPr>
      <dsp:spPr>
        <a:xfrm>
          <a:off x="0" y="4037375"/>
          <a:ext cx="7772400" cy="74353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Bu aşamada öğrenci, konunun anlamını kavrar.</a:t>
          </a:r>
          <a:endParaRPr lang="tr-TR" sz="3100" kern="1200" dirty="0"/>
        </a:p>
      </dsp:txBody>
      <dsp:txXfrm>
        <a:off x="36296" y="4073671"/>
        <a:ext cx="7699808" cy="670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F670D-B7F2-4B3C-A290-00B2F75241D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D2A2D-26DF-4EB9-8A93-F022FAAD7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4168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Basitten karmaşığa </a:t>
            </a:r>
          </a:p>
          <a:p>
            <a:r>
              <a:rPr lang="tr-TR" dirty="0" smtClean="0"/>
              <a:t>Kolaydan zora </a:t>
            </a:r>
          </a:p>
          <a:p>
            <a:r>
              <a:rPr lang="tr-TR" dirty="0" smtClean="0"/>
              <a:t>Somuttan soyuta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D2A2D-26DF-4EB9-8A93-F022FAAD7A0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218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D2A2D-26DF-4EB9-8A93-F022FAAD7A0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212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Aynen vermek bilgi</a:t>
            </a:r>
            <a:r>
              <a:rPr lang="tr-TR" baseline="0" dirty="0" smtClean="0"/>
              <a:t> düzeyine düşürür !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D2A2D-26DF-4EB9-8A93-F022FAAD7A0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216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D2A2D-26DF-4EB9-8A93-F022FAAD7A0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888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Sentezin değerini yargılama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D2A2D-26DF-4EB9-8A93-F022FAAD7A07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794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033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4458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527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3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59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9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042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04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8218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11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CCE6E-3A40-4344-BDAB-143F26CD01D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9FD9F-FDC8-4068-B093-F83D558AB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55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61872" y="166524"/>
            <a:ext cx="9418320" cy="18168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3600" b="1" dirty="0" smtClean="0">
                <a:latin typeface="Gabriola" pitchFamily="82" charset="0"/>
                <a:cs typeface="Arial" pitchFamily="34" charset="0"/>
              </a:rPr>
              <a:t>EĞİTİMDE ÖLÇME VE DEĞERLENDİRME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81566" y="2305318"/>
            <a:ext cx="9418320" cy="3193439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Ankara Üniversitesi </a:t>
            </a:r>
          </a:p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Eğitimde Ölçme ve Değerlendirme Anabilim Dalı </a:t>
            </a:r>
          </a:p>
          <a:p>
            <a:pPr algn="ctr"/>
            <a:r>
              <a:rPr lang="tr-TR" sz="3300" dirty="0">
                <a:latin typeface="Gabriola" pitchFamily="82" charset="0"/>
                <a:cs typeface="Arial" pitchFamily="34" charset="0"/>
              </a:rPr>
              <a:t>8</a:t>
            </a:r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. </a:t>
            </a:r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Hafta </a:t>
            </a:r>
          </a:p>
          <a:p>
            <a:pPr algn="ctr"/>
            <a:endParaRPr lang="tr-TR" sz="3300" dirty="0" smtClean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Dr. Cansu AYAN</a:t>
            </a:r>
            <a:endParaRPr lang="tr-TR" sz="3300" dirty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76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Gabriola" panose="04040605051002020D02" pitchFamily="82" charset="0"/>
              </a:rPr>
              <a:t>Kavrama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tr-TR" sz="3200" b="1" dirty="0">
                <a:solidFill>
                  <a:srgbClr val="FF0000"/>
                </a:solidFill>
                <a:latin typeface="Gabriola" panose="04040605051002020D02" pitchFamily="82" charset="0"/>
              </a:rPr>
              <a:t>3) </a:t>
            </a:r>
            <a:r>
              <a:rPr lang="tr-TR" sz="3200" b="1" dirty="0" smtClean="0">
                <a:solidFill>
                  <a:srgbClr val="FF0000"/>
                </a:solidFill>
                <a:latin typeface="Gabriola" panose="04040605051002020D02" pitchFamily="82" charset="0"/>
              </a:rPr>
              <a:t>Öteleme-kestirme</a:t>
            </a:r>
            <a:endParaRPr lang="tr-TR" sz="3200" b="1" dirty="0">
              <a:latin typeface="Gabriola" panose="04040605051002020D02" pitchFamily="82" charset="0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tr-TR" sz="3200" dirty="0">
                <a:latin typeface="Gabriola" panose="04040605051002020D02" pitchFamily="82" charset="0"/>
              </a:rPr>
              <a:t>Verilen bir bilgideki eğilimin o bilgilerin ötesine taşınması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tr-TR" sz="3200" dirty="0">
                <a:latin typeface="Gabriola" panose="04040605051002020D02" pitchFamily="82" charset="0"/>
              </a:rPr>
              <a:t>Verilenlere dayanarak, o bilginin geçmişte ya da gelecekte ne olacağını tahmin </a:t>
            </a:r>
            <a:r>
              <a:rPr lang="tr-TR" sz="3200" dirty="0" smtClean="0">
                <a:latin typeface="Gabriola" panose="04040605051002020D02" pitchFamily="82" charset="0"/>
              </a:rPr>
              <a:t>etme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tr-TR" sz="3200" dirty="0" smtClean="0">
                <a:latin typeface="Gabriola" panose="04040605051002020D02" pitchFamily="82" charset="0"/>
              </a:rPr>
              <a:t>Örnek 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tr-TR" sz="3200" dirty="0">
                <a:latin typeface="Gabriola" panose="04040605051002020D02" pitchFamily="82" charset="0"/>
              </a:rPr>
              <a:t>2,7,12,17 .... sayı dizisinde 17 sayısından sonra hangi sayı gelmelidir</a:t>
            </a:r>
            <a:r>
              <a:rPr lang="tr-TR" sz="3200" dirty="0" smtClean="0">
                <a:latin typeface="Gabriola" panose="04040605051002020D02" pitchFamily="82" charset="0"/>
              </a:rPr>
              <a:t>?</a:t>
            </a:r>
            <a:endParaRPr lang="tr-TR" sz="3200" dirty="0">
              <a:latin typeface="Gabriola" panose="04040605051002020D02" pitchFamily="82" charset="0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tr-TR" sz="3200" dirty="0" smtClean="0">
                <a:latin typeface="Gabriola" panose="04040605051002020D02" pitchFamily="82" charset="0"/>
              </a:rPr>
              <a:t>Türkiye </a:t>
            </a:r>
            <a:r>
              <a:rPr lang="tr-TR" sz="3200" dirty="0">
                <a:latin typeface="Gabriola" panose="04040605051002020D02" pitchFamily="82" charset="0"/>
              </a:rPr>
              <a:t>sanayileşmesini sağlar ve bilgi toplumu olursa</a:t>
            </a:r>
            <a:r>
              <a:rPr lang="tr-TR" sz="3200" dirty="0" smtClean="0">
                <a:latin typeface="Gabriola" panose="04040605051002020D02" pitchFamily="82" charset="0"/>
              </a:rPr>
              <a:t>, komşularına </a:t>
            </a:r>
            <a:r>
              <a:rPr lang="tr-TR" sz="3200" dirty="0">
                <a:latin typeface="Gabriola" panose="04040605051002020D02" pitchFamily="82" charset="0"/>
              </a:rPr>
              <a:t>neler satar ve onlardan neler alabilir?</a:t>
            </a:r>
          </a:p>
          <a:p>
            <a:pPr algn="just" fontAlgn="auto">
              <a:spcAft>
                <a:spcPts val="0"/>
              </a:spcAft>
              <a:defRPr/>
            </a:pPr>
            <a:endParaRPr lang="tr-TR" sz="3200" dirty="0" smtClean="0">
              <a:latin typeface="Gabriola" panose="04040605051002020D02" pitchFamily="82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7376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Gabriola" panose="04040605051002020D02" pitchFamily="82" charset="0"/>
              </a:rPr>
              <a:t>Uygulama </a:t>
            </a:r>
            <a:endParaRPr lang="tr-TR" dirty="0">
              <a:latin typeface="Gabriola" panose="04040605051002020D02" pitchFamily="82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 smtClean="0">
                <a:latin typeface="Gabriola" panose="04040605051002020D02" pitchFamily="82" charset="0"/>
              </a:rPr>
              <a:t>Bu düzeyde davranış sergileyen öğrenci edindiği bilgiyi kavramış ve yeni durumlarda uygulayabilir düzeye gelmiştir. </a:t>
            </a:r>
          </a:p>
          <a:p>
            <a:r>
              <a:rPr lang="tr-TR" sz="3200" dirty="0" smtClean="0">
                <a:latin typeface="Gabriola" panose="04040605051002020D02" pitchFamily="82" charset="0"/>
              </a:rPr>
              <a:t>Kişi daha önce karşılaştıklarına benzer veya hiç karşılaşmadığı yeni bir problemi çözebilir. </a:t>
            </a:r>
          </a:p>
          <a:p>
            <a:r>
              <a:rPr lang="tr-TR" sz="3200" dirty="0" smtClean="0">
                <a:latin typeface="Gabriola" panose="04040605051002020D02" pitchFamily="82" charset="0"/>
              </a:rPr>
              <a:t>Soyut kavram ve ilkeleri somut, özel ve yeni durumlarda kullanma yeteneğidir. .</a:t>
            </a:r>
          </a:p>
          <a:p>
            <a:r>
              <a:rPr lang="tr-TR" sz="3200" dirty="0" smtClean="0">
                <a:latin typeface="Gabriola" panose="04040605051002020D02" pitchFamily="82" charset="0"/>
              </a:rPr>
              <a:t>Bu düzeyde davranış gösterebilmek için öğrenci sunulan bilgiyi gerektiğinde kullanabilecek kadar iyi öğrenmiş ve kavramış olmalıdır. </a:t>
            </a:r>
          </a:p>
          <a:p>
            <a:r>
              <a:rPr lang="tr-TR" sz="3200" dirty="0" smtClean="0">
                <a:latin typeface="Gabriola" panose="04040605051002020D02" pitchFamily="82" charset="0"/>
              </a:rPr>
              <a:t>Öğretmen sınıfta tartıştığı örneklerin önemli unsurlarını değiştirerek onları yeni orijinal hale getirebilir. </a:t>
            </a:r>
          </a:p>
        </p:txBody>
      </p:sp>
    </p:spTree>
    <p:extLst>
      <p:ext uri="{BB962C8B-B14F-4D97-AF65-F5344CB8AC3E}">
        <p14:creationId xmlns:p14="http://schemas.microsoft.com/office/powerpoint/2010/main" val="3336860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Gabriola" panose="04040605051002020D02" pitchFamily="82" charset="0"/>
              </a:rPr>
              <a:t>Analiz </a:t>
            </a:r>
            <a:endParaRPr lang="tr-TR" dirty="0">
              <a:latin typeface="Gabriola" panose="04040605051002020D02" pitchFamily="82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86348"/>
            <a:ext cx="10515600" cy="4790615"/>
          </a:xfrm>
        </p:spPr>
        <p:txBody>
          <a:bodyPr>
            <a:normAutofit lnSpcReduction="10000"/>
          </a:bodyPr>
          <a:lstStyle/>
          <a:p>
            <a:r>
              <a:rPr lang="tr-TR" dirty="0" smtClean="0">
                <a:latin typeface="Gabriola" panose="04040605051002020D02" pitchFamily="82" charset="0"/>
              </a:rPr>
              <a:t>Bir bütünü oluşturan öğeleri öğeler arası ilişkileri temel ilkeleri varsayımları bulabilir veya parçalardan bütün oluşturabilir. </a:t>
            </a:r>
          </a:p>
          <a:p>
            <a:pPr lvl="0"/>
            <a:r>
              <a:rPr lang="tr-TR" dirty="0" smtClean="0">
                <a:latin typeface="Gabriola" panose="04040605051002020D02" pitchFamily="82" charset="0"/>
              </a:rPr>
              <a:t>Bir bilgi bütününü parçalarına ayırma, öğeler arasındaki ilişkileri bulma, İlişkilerin dayandığı örgütlenme ilkelerini belirleme</a:t>
            </a:r>
          </a:p>
          <a:p>
            <a:pPr marL="0" lvl="0" indent="0">
              <a:buNone/>
            </a:pPr>
            <a:r>
              <a:rPr lang="tr-TR" dirty="0" smtClean="0">
                <a:latin typeface="Gabriola" panose="04040605051002020D02" pitchFamily="82" charset="0"/>
              </a:rPr>
              <a:t>Örnek kazanımlar </a:t>
            </a:r>
          </a:p>
          <a:p>
            <a:r>
              <a:rPr lang="tr-TR" dirty="0" smtClean="0">
                <a:latin typeface="Gabriola" panose="04040605051002020D02" pitchFamily="82" charset="0"/>
              </a:rPr>
              <a:t>Verilen bir metnin ana fikrini bulur </a:t>
            </a:r>
          </a:p>
          <a:p>
            <a:r>
              <a:rPr lang="tr-TR" dirty="0" smtClean="0">
                <a:latin typeface="Gabriola" panose="04040605051002020D02" pitchFamily="82" charset="0"/>
              </a:rPr>
              <a:t>Verilen bir cümleyi öğelerine ayırabilir</a:t>
            </a:r>
          </a:p>
          <a:p>
            <a:r>
              <a:rPr lang="tr-TR" dirty="0" smtClean="0">
                <a:latin typeface="Gabriola" panose="04040605051002020D02" pitchFamily="82" charset="0"/>
              </a:rPr>
              <a:t>Verilen örnekteki devletin uygulamalarından yola çıkarak yönetim biçimini bulur </a:t>
            </a:r>
          </a:p>
          <a:p>
            <a:r>
              <a:rPr lang="tr-TR" dirty="0" smtClean="0">
                <a:latin typeface="Gabriola" panose="04040605051002020D02" pitchFamily="82" charset="0"/>
              </a:rPr>
              <a:t>Verilen besin zincirindeki eksik unsuru bulur </a:t>
            </a:r>
          </a:p>
          <a:p>
            <a:r>
              <a:rPr lang="tr-TR" dirty="0" smtClean="0">
                <a:latin typeface="Gabriola" panose="04040605051002020D02" pitchFamily="82" charset="0"/>
              </a:rPr>
              <a:t>Verilen örnekte hücre-doku-organ-sistem-organizma ilişkisini açıklar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407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Gabriola" panose="04040605051002020D02" pitchFamily="82" charset="0"/>
              </a:rPr>
              <a:t>Sentez </a:t>
            </a:r>
            <a:endParaRPr lang="tr-TR" dirty="0">
              <a:latin typeface="Gabriola" panose="04040605051002020D02" pitchFamily="82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r>
              <a:rPr lang="tr-TR" sz="3200" dirty="0" smtClean="0">
                <a:latin typeface="Gabriola" panose="04040605051002020D02" pitchFamily="82" charset="0"/>
              </a:rPr>
              <a:t>Belli bir amaca hizmet edecek şekilde öğeleri seçip onları belli ilişki ve kurallara uygun olarak birbiriyle ilişkilendirip birleştirerek yeni bir ürün ya da bütün oluşturma işidir. </a:t>
            </a:r>
          </a:p>
          <a:p>
            <a:r>
              <a:rPr lang="tr-TR" sz="3200" dirty="0" smtClean="0">
                <a:latin typeface="Gabriola" panose="04040605051002020D02" pitchFamily="82" charset="0"/>
              </a:rPr>
              <a:t>Ürün kişiye özgü yeni orijinal çok yönlü düşünerek yaratıcılığını kullanarak ortaya koyduğu özgün bir üründür. </a:t>
            </a:r>
          </a:p>
          <a:p>
            <a:pPr marL="0" indent="0">
              <a:buNone/>
            </a:pPr>
            <a:r>
              <a:rPr lang="tr-TR" sz="3200" dirty="0" smtClean="0">
                <a:latin typeface="Gabriola" panose="04040605051002020D02" pitchFamily="82" charset="0"/>
              </a:rPr>
              <a:t>Örnek kazanımlar </a:t>
            </a:r>
          </a:p>
          <a:p>
            <a:r>
              <a:rPr lang="tr-TR" sz="3200" dirty="0" smtClean="0">
                <a:latin typeface="Gabriola" panose="04040605051002020D02" pitchFamily="82" charset="0"/>
              </a:rPr>
              <a:t>Verilen test planına uygun bir test geliştirir</a:t>
            </a:r>
          </a:p>
          <a:p>
            <a:r>
              <a:rPr lang="tr-TR" sz="3200" dirty="0" smtClean="0">
                <a:latin typeface="Gabriola" panose="04040605051002020D02" pitchFamily="82" charset="0"/>
              </a:rPr>
              <a:t>Doğal kaynakların bilinçsizce tüketilmesinin insan yaşamına etkilerini anlatan bir kompozisyon yazar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8845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Gabriola" panose="04040605051002020D02" pitchFamily="82" charset="0"/>
              </a:rPr>
              <a:t>Değerlendirme </a:t>
            </a:r>
            <a:br>
              <a:rPr lang="tr-TR" dirty="0" smtClean="0">
                <a:latin typeface="Gabriola" panose="04040605051002020D02" pitchFamily="82" charset="0"/>
              </a:rPr>
            </a:br>
            <a:endParaRPr lang="tr-TR" dirty="0">
              <a:latin typeface="Gabriola" panose="04040605051002020D02" pitchFamily="82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30594"/>
            <a:ext cx="10515600" cy="4746369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Gabriola" panose="04040605051002020D02" pitchFamily="82" charset="0"/>
              </a:rPr>
              <a:t>Kişi bir sentez ürününü önceden belirlenmiş ölçütlere göre değerlendirir. </a:t>
            </a:r>
          </a:p>
          <a:p>
            <a:pPr lvl="0"/>
            <a:r>
              <a:rPr lang="tr-TR" dirty="0" smtClean="0">
                <a:latin typeface="Gabriola" panose="04040605051002020D02" pitchFamily="82" charset="0"/>
              </a:rPr>
              <a:t>Ortaya konulan ürünün yeterli veya yetersiz olduğu hakkında gerekçe göstererek, karara varma</a:t>
            </a:r>
          </a:p>
          <a:p>
            <a:pPr marL="0" indent="0">
              <a:buNone/>
            </a:pPr>
            <a:r>
              <a:rPr lang="tr-TR" dirty="0" smtClean="0">
                <a:latin typeface="Gabriola" panose="04040605051002020D02" pitchFamily="82" charset="0"/>
              </a:rPr>
              <a:t>Örnek Kazanımlar </a:t>
            </a:r>
          </a:p>
          <a:p>
            <a:r>
              <a:rPr lang="tr-TR" dirty="0" smtClean="0">
                <a:latin typeface="Gabriola" panose="04040605051002020D02" pitchFamily="82" charset="0"/>
              </a:rPr>
              <a:t>Arkadaşının yazmış olduğu 23 Nisanla ilgili kompozisyonu verilen ölçütlere göre değerlendirir. </a:t>
            </a:r>
          </a:p>
          <a:p>
            <a:r>
              <a:rPr lang="tr-TR" dirty="0" smtClean="0">
                <a:latin typeface="Gabriola" panose="04040605051002020D02" pitchFamily="82" charset="0"/>
              </a:rPr>
              <a:t>Bir araştırma raporunu konu özgünlüğü ve raporlama ilkelerine uygunluk bakımından değerlendirir</a:t>
            </a:r>
          </a:p>
          <a:p>
            <a:r>
              <a:rPr lang="tr-TR" dirty="0" smtClean="0">
                <a:latin typeface="Gabriola" panose="04040605051002020D02" pitchFamily="82" charset="0"/>
              </a:rPr>
              <a:t>Bir ölçme aracını geçerlik-güvenirlik ölçütlerine göre değerlendirir. </a:t>
            </a:r>
            <a:endParaRPr lang="tr-TR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445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5811838"/>
          </a:xfrm>
        </p:spPr>
      </p:pic>
    </p:spTree>
    <p:extLst>
      <p:ext uri="{BB962C8B-B14F-4D97-AF65-F5344CB8AC3E}">
        <p14:creationId xmlns:p14="http://schemas.microsoft.com/office/powerpoint/2010/main" val="267798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823452" y="320880"/>
            <a:ext cx="10515600" cy="1325563"/>
          </a:xfrm>
          <a:prstGeom prst="snip2Diag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/>
          <a:lstStyle/>
          <a:p>
            <a:pPr algn="ctr"/>
            <a:r>
              <a:rPr lang="tr-T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BİLİŞSEL </a:t>
            </a:r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ALAN SINIFLAMASI </a:t>
            </a:r>
            <a:endParaRPr lang="tr-TR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261872" y="2345550"/>
            <a:ext cx="8405603" cy="3748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3067426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Gabriola" panose="04040605051002020D02" pitchFamily="82" charset="0"/>
              </a:rPr>
              <a:t>Bilgi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>
                <a:latin typeface="Gabriola" panose="04040605051002020D02" pitchFamily="82" charset="0"/>
              </a:rPr>
              <a:t>En alt düzey zihinsel işlem gerektiren basamak </a:t>
            </a:r>
          </a:p>
          <a:p>
            <a:r>
              <a:rPr lang="tr-TR" sz="4000" dirty="0" smtClean="0">
                <a:latin typeface="Gabriola" panose="04040605051002020D02" pitchFamily="82" charset="0"/>
              </a:rPr>
              <a:t>Görünce tanıma, sorunca söyleme </a:t>
            </a:r>
          </a:p>
          <a:p>
            <a:r>
              <a:rPr lang="tr-TR" sz="4000" dirty="0" smtClean="0">
                <a:latin typeface="Gabriola" panose="04040605051002020D02" pitchFamily="82" charset="0"/>
              </a:rPr>
              <a:t>Öğrenciye aktarılan bilginin öğrenci tarafından </a:t>
            </a:r>
            <a:r>
              <a:rPr lang="tr-TR" sz="4000" u="sng" dirty="0" smtClean="0">
                <a:latin typeface="Gabriola" panose="04040605051002020D02" pitchFamily="82" charset="0"/>
              </a:rPr>
              <a:t>aynen hatırlanması </a:t>
            </a:r>
            <a:r>
              <a:rPr lang="tr-TR" sz="4000" dirty="0" smtClean="0">
                <a:latin typeface="Gabriola" panose="04040605051002020D02" pitchFamily="82" charset="0"/>
              </a:rPr>
              <a:t>beklenir.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6992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Gabriola" panose="04040605051002020D02" pitchFamily="82" charset="0"/>
              </a:rPr>
              <a:t>Bilgi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>
                <a:latin typeface="Gabriola" panose="04040605051002020D02" pitchFamily="82" charset="0"/>
              </a:rPr>
              <a:t>Bilgi düzeyindeki kazanım örnekleri </a:t>
            </a:r>
          </a:p>
          <a:p>
            <a:pPr marL="0" indent="0">
              <a:buNone/>
            </a:pPr>
            <a:endParaRPr lang="tr-TR" sz="3600" dirty="0" smtClean="0">
              <a:latin typeface="Gabriola" panose="04040605051002020D02" pitchFamily="82" charset="0"/>
            </a:endParaRPr>
          </a:p>
          <a:p>
            <a:r>
              <a:rPr lang="tr-TR" sz="3600" dirty="0" smtClean="0">
                <a:latin typeface="Gabriola" panose="04040605051002020D02" pitchFamily="82" charset="0"/>
              </a:rPr>
              <a:t>Çanakkale Savaşının gerçekleştiği tarih aralığını bilir. </a:t>
            </a:r>
          </a:p>
          <a:p>
            <a:r>
              <a:rPr lang="tr-TR" sz="3600" dirty="0" smtClean="0">
                <a:latin typeface="Gabriola" panose="04040605051002020D02" pitchFamily="82" charset="0"/>
              </a:rPr>
              <a:t>Karadeniz bölgesinin doğal kaynaklarını listeler. </a:t>
            </a:r>
          </a:p>
          <a:p>
            <a:r>
              <a:rPr lang="tr-TR" sz="3600" dirty="0" smtClean="0">
                <a:latin typeface="Gabriola" panose="04040605051002020D02" pitchFamily="82" charset="0"/>
              </a:rPr>
              <a:t>Solunum sistemini oluşturan yapı/organların görevini yazar</a:t>
            </a:r>
            <a:endParaRPr lang="tr-TR" sz="3600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68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Gabriola" panose="04040605051002020D02" pitchFamily="82" charset="0"/>
              </a:rPr>
              <a:t>Kavrama </a:t>
            </a:r>
            <a:endParaRPr lang="tr-TR" dirty="0">
              <a:latin typeface="Gabriola" panose="04040605051002020D02" pitchFamily="82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Gabriola" panose="04040605051002020D02" pitchFamily="82" charset="0"/>
              </a:rPr>
              <a:t>Bu düzeyde birey kendisine sunulan bilgiyi anlamış, içselleştirmiş ve kendi cümleleriyle ifade edebilir hale gelmiştir. </a:t>
            </a:r>
          </a:p>
          <a:p>
            <a:pPr marL="0" indent="0">
              <a:buNone/>
            </a:pPr>
            <a:endParaRPr lang="tr-TR" sz="3200" dirty="0" smtClean="0">
              <a:latin typeface="Gabriola" panose="04040605051002020D02" pitchFamily="82" charset="0"/>
            </a:endParaRPr>
          </a:p>
          <a:p>
            <a:r>
              <a:rPr lang="tr-TR" sz="3200" dirty="0" smtClean="0">
                <a:latin typeface="Gabriola" panose="04040605051002020D02" pitchFamily="82" charset="0"/>
              </a:rPr>
              <a:t>Öğrenci ona verilen bilgiyi farklı bir iletişim diline çevirebilir, yorumlayabilir, açıklayabilir, örnek verebilir, bazı çıkarımlarda bulunabilir ve özetleyebilir. </a:t>
            </a:r>
            <a:endParaRPr lang="tr-TR" sz="3200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053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yagram"/>
          <p:cNvGraphicFramePr/>
          <p:nvPr/>
        </p:nvGraphicFramePr>
        <p:xfrm>
          <a:off x="2209800" y="609497"/>
          <a:ext cx="7772400" cy="5487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892603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Gabriola" panose="04040605051002020D02" pitchFamily="82" charset="0"/>
              </a:rPr>
              <a:t>Kavrama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>
                <a:latin typeface="Gabriola" panose="04040605051002020D02" pitchFamily="82" charset="0"/>
              </a:rPr>
              <a:t>Kavrama düzeyindeki kazanım örnekleri </a:t>
            </a:r>
          </a:p>
          <a:p>
            <a:pPr marL="0" indent="0">
              <a:buNone/>
            </a:pPr>
            <a:endParaRPr lang="tr-TR" sz="3200" dirty="0" smtClean="0">
              <a:latin typeface="Gabriola" panose="04040605051002020D02" pitchFamily="82" charset="0"/>
            </a:endParaRPr>
          </a:p>
          <a:p>
            <a:r>
              <a:rPr lang="tr-TR" sz="3200" dirty="0" smtClean="0">
                <a:latin typeface="Gabriola" panose="04040605051002020D02" pitchFamily="82" charset="0"/>
              </a:rPr>
              <a:t>Grafikte verilenleri kendi cümleleri ile açıklayıp, yazabilir </a:t>
            </a:r>
          </a:p>
          <a:p>
            <a:r>
              <a:rPr lang="tr-TR" sz="3200" dirty="0" smtClean="0">
                <a:latin typeface="Gabriola" panose="04040605051002020D02" pitchFamily="82" charset="0"/>
              </a:rPr>
              <a:t>Metinde anlatılanları kendi cümleleri ile özetler </a:t>
            </a:r>
          </a:p>
          <a:p>
            <a:r>
              <a:rPr lang="tr-TR" sz="3200" dirty="0" smtClean="0">
                <a:latin typeface="Gabriola" panose="04040605051002020D02" pitchFamily="82" charset="0"/>
              </a:rPr>
              <a:t>Çevre sorunlarına yaşadığı bölgeden örnek verir </a:t>
            </a:r>
          </a:p>
          <a:p>
            <a:r>
              <a:rPr lang="tr-TR" sz="3200" dirty="0" smtClean="0">
                <a:latin typeface="Gabriola" panose="04040605051002020D02" pitchFamily="82" charset="0"/>
              </a:rPr>
              <a:t>Verilen örnek bir durumda erozyonun aşamalarını sıralar </a:t>
            </a:r>
            <a:endParaRPr lang="tr-TR" sz="3200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426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Gabriola" panose="04040605051002020D02" pitchFamily="82" charset="0"/>
              </a:rPr>
              <a:t>Kavrama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tr-TR" b="1" dirty="0">
                <a:solidFill>
                  <a:srgbClr val="FF0000"/>
                </a:solidFill>
                <a:latin typeface="Gabriola" panose="04040605051002020D02" pitchFamily="82" charset="0"/>
              </a:rPr>
              <a:t>1</a:t>
            </a:r>
            <a:r>
              <a:rPr lang="tr-TR" b="1" dirty="0" smtClean="0">
                <a:solidFill>
                  <a:srgbClr val="FF0000"/>
                </a:solidFill>
                <a:latin typeface="Gabriola" panose="04040605051002020D02" pitchFamily="82" charset="0"/>
              </a:rPr>
              <a:t>) </a:t>
            </a:r>
            <a:r>
              <a:rPr lang="tr-TR" b="1" dirty="0">
                <a:solidFill>
                  <a:srgbClr val="FF0000"/>
                </a:solidFill>
                <a:latin typeface="Gabriola" panose="04040605051002020D02" pitchFamily="82" charset="0"/>
              </a:rPr>
              <a:t>Çevirme / </a:t>
            </a:r>
            <a:r>
              <a:rPr lang="tr-TR" b="1" dirty="0" smtClean="0">
                <a:solidFill>
                  <a:srgbClr val="FF0000"/>
                </a:solidFill>
                <a:latin typeface="Gabriola" panose="04040605051002020D02" pitchFamily="82" charset="0"/>
              </a:rPr>
              <a:t>Çeviri</a:t>
            </a:r>
            <a:endParaRPr lang="tr-TR" dirty="0">
              <a:latin typeface="Gabriola" panose="04040605051002020D02" pitchFamily="82" charset="0"/>
            </a:endParaRPr>
          </a:p>
          <a:p>
            <a:pPr algn="just">
              <a:lnSpc>
                <a:spcPct val="120000"/>
              </a:lnSpc>
              <a:buBlip>
                <a:blip r:embed="rId2"/>
              </a:buBlip>
              <a:defRPr/>
            </a:pPr>
            <a:r>
              <a:rPr lang="tr-TR" dirty="0">
                <a:latin typeface="Gabriola" panose="04040605051002020D02" pitchFamily="82" charset="0"/>
              </a:rPr>
              <a:t>Herhangi bir bilgi bütününü farklı biçimlerde dile getirme.</a:t>
            </a:r>
          </a:p>
          <a:p>
            <a:pPr algn="just">
              <a:lnSpc>
                <a:spcPct val="120000"/>
              </a:lnSpc>
              <a:buBlip>
                <a:blip r:embed="rId2"/>
              </a:buBlip>
              <a:defRPr/>
            </a:pPr>
            <a:r>
              <a:rPr lang="tr-TR" dirty="0">
                <a:latin typeface="Gabriola" panose="04040605051002020D02" pitchFamily="82" charset="0"/>
              </a:rPr>
              <a:t>Uzun bir parçayı, daha kısa olarak daha soyut terimlerle ifade etme.</a:t>
            </a:r>
          </a:p>
          <a:p>
            <a:pPr algn="just">
              <a:lnSpc>
                <a:spcPct val="120000"/>
              </a:lnSpc>
              <a:buBlip>
                <a:blip r:embed="rId2"/>
              </a:buBlip>
              <a:defRPr/>
            </a:pPr>
            <a:r>
              <a:rPr lang="tr-TR" dirty="0">
                <a:latin typeface="Gabriola" panose="04040605051002020D02" pitchFamily="82" charset="0"/>
              </a:rPr>
              <a:t>Genel bir ilkeyi, bir örnek vererek açıklama.</a:t>
            </a:r>
          </a:p>
          <a:p>
            <a:pPr algn="just">
              <a:lnSpc>
                <a:spcPct val="120000"/>
              </a:lnSpc>
              <a:buBlip>
                <a:blip r:embed="rId2"/>
              </a:buBlip>
              <a:defRPr/>
            </a:pPr>
            <a:r>
              <a:rPr lang="tr-TR" dirty="0">
                <a:latin typeface="Gabriola" panose="04040605051002020D02" pitchFamily="82" charset="0"/>
              </a:rPr>
              <a:t>Harita, tablo, grafik gibi sembolik bir formda ifade edilen ilişkileri sözel forma çevirme.</a:t>
            </a:r>
          </a:p>
          <a:p>
            <a:pPr algn="just">
              <a:lnSpc>
                <a:spcPct val="120000"/>
              </a:lnSpc>
              <a:buBlip>
                <a:blip r:embed="rId2"/>
              </a:buBlip>
              <a:defRPr/>
            </a:pPr>
            <a:r>
              <a:rPr lang="tr-TR" dirty="0">
                <a:latin typeface="Gabriola" panose="04040605051002020D02" pitchFamily="82" charset="0"/>
              </a:rPr>
              <a:t>Sözel bir ifadeyi, sembolik bir forma çevirme.</a:t>
            </a:r>
          </a:p>
          <a:p>
            <a:pPr algn="just">
              <a:lnSpc>
                <a:spcPct val="120000"/>
              </a:lnSpc>
              <a:buBlip>
                <a:blip r:embed="rId2"/>
              </a:buBlip>
              <a:defRPr/>
            </a:pPr>
            <a:r>
              <a:rPr lang="tr-TR" dirty="0">
                <a:latin typeface="Gabriola" panose="04040605051002020D02" pitchFamily="82" charset="0"/>
              </a:rPr>
              <a:t>Yabancı dildeki bir metni başka bir dile çevirme.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2289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Gabriola" panose="04040605051002020D02" pitchFamily="82" charset="0"/>
              </a:rPr>
              <a:t>Kavrama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tr-TR" b="1" dirty="0">
                <a:solidFill>
                  <a:srgbClr val="FF0000"/>
                </a:solidFill>
                <a:latin typeface="Gabriola" panose="04040605051002020D02" pitchFamily="82" charset="0"/>
              </a:rPr>
              <a:t>2) Yorumlama (</a:t>
            </a:r>
            <a:r>
              <a:rPr lang="tr-TR" b="1" dirty="0" err="1">
                <a:solidFill>
                  <a:srgbClr val="FF0000"/>
                </a:solidFill>
                <a:latin typeface="Gabriola" panose="04040605051002020D02" pitchFamily="82" charset="0"/>
              </a:rPr>
              <a:t>interpretation</a:t>
            </a:r>
            <a:r>
              <a:rPr lang="tr-TR" b="1" dirty="0">
                <a:solidFill>
                  <a:srgbClr val="FF0000"/>
                </a:solidFill>
                <a:latin typeface="Gabriola" panose="04040605051002020D02" pitchFamily="82" charset="0"/>
              </a:rPr>
              <a:t>)</a:t>
            </a:r>
            <a:endParaRPr lang="tr-TR" dirty="0">
              <a:solidFill>
                <a:srgbClr val="FF0000"/>
              </a:solidFill>
              <a:latin typeface="Gabriola" panose="04040605051002020D02" pitchFamily="82" charset="0"/>
            </a:endParaRPr>
          </a:p>
          <a:p>
            <a:pPr algn="just"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dirty="0" smtClean="0">
                <a:latin typeface="Gabriola" panose="04040605051002020D02" pitchFamily="82" charset="0"/>
              </a:rPr>
              <a:t>Bir </a:t>
            </a:r>
            <a:r>
              <a:rPr lang="tr-TR" dirty="0">
                <a:latin typeface="Gabriola" panose="04040605051002020D02" pitchFamily="82" charset="0"/>
              </a:rPr>
              <a:t>iletişimin açıklanması veya özetlenmesi, nedenini söyleme, açıklama, yeni örnek </a:t>
            </a:r>
            <a:r>
              <a:rPr lang="tr-TR" dirty="0" smtClean="0">
                <a:latin typeface="Gabriola" panose="04040605051002020D02" pitchFamily="82" charset="0"/>
              </a:rPr>
              <a:t>verme</a:t>
            </a:r>
          </a:p>
          <a:p>
            <a:pPr algn="just">
              <a:buNone/>
              <a:defRPr/>
            </a:pPr>
            <a:endParaRPr lang="tr-TR" dirty="0" smtClean="0">
              <a:latin typeface="Gabriola" panose="04040605051002020D02" pitchFamily="82" charset="0"/>
            </a:endParaRPr>
          </a:p>
          <a:p>
            <a:pPr algn="just">
              <a:buNone/>
              <a:defRPr/>
            </a:pPr>
            <a:r>
              <a:rPr lang="tr-TR" dirty="0" smtClean="0">
                <a:latin typeface="Gabriola" panose="04040605051002020D02" pitchFamily="82" charset="0"/>
              </a:rPr>
              <a:t>Örnek: Verilen </a:t>
            </a:r>
            <a:r>
              <a:rPr lang="tr-TR" dirty="0">
                <a:latin typeface="Gabriola" panose="04040605051002020D02" pitchFamily="82" charset="0"/>
              </a:rPr>
              <a:t>bir kompozisyonun özetlenmesi</a:t>
            </a:r>
          </a:p>
          <a:p>
            <a:pPr algn="just"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tr-TR" dirty="0">
              <a:latin typeface="Gabriola" panose="04040605051002020D02" pitchFamily="82" charset="0"/>
            </a:endParaRPr>
          </a:p>
          <a:p>
            <a:pPr algn="just">
              <a:defRPr/>
            </a:pPr>
            <a:r>
              <a:rPr lang="tr-TR" dirty="0">
                <a:latin typeface="Gabriola" panose="04040605051002020D02" pitchFamily="82" charset="0"/>
              </a:rPr>
              <a:t>Divan ve Halk Edebiyatlarının farklı yanlarını yazınız.</a:t>
            </a:r>
          </a:p>
          <a:p>
            <a:pPr algn="just">
              <a:defRPr/>
            </a:pPr>
            <a:r>
              <a:rPr lang="tr-TR" dirty="0" err="1" smtClean="0">
                <a:latin typeface="Gabriola" panose="04040605051002020D02" pitchFamily="82" charset="0"/>
              </a:rPr>
              <a:t>Mayoz</a:t>
            </a:r>
            <a:r>
              <a:rPr lang="tr-TR" dirty="0" smtClean="0">
                <a:latin typeface="Gabriola" panose="04040605051002020D02" pitchFamily="82" charset="0"/>
              </a:rPr>
              <a:t> </a:t>
            </a:r>
            <a:r>
              <a:rPr lang="tr-TR" dirty="0">
                <a:latin typeface="Gabriola" panose="04040605051002020D02" pitchFamily="82" charset="0"/>
              </a:rPr>
              <a:t>ve mitoz bölünme arasındaki benzerliği yazınız.</a:t>
            </a:r>
          </a:p>
          <a:p>
            <a:pPr algn="just">
              <a:defRPr/>
            </a:pPr>
            <a:r>
              <a:rPr lang="tr-TR" dirty="0" smtClean="0">
                <a:latin typeface="Gabriola" panose="04040605051002020D02" pitchFamily="82" charset="0"/>
              </a:rPr>
              <a:t>Ölçme </a:t>
            </a:r>
            <a:r>
              <a:rPr lang="tr-TR" dirty="0">
                <a:latin typeface="Gabriola" panose="04040605051002020D02" pitchFamily="82" charset="0"/>
              </a:rPr>
              <a:t>ve değerlendirme kavramları arasındaki farkı açıklayınız.</a:t>
            </a:r>
          </a:p>
          <a:p>
            <a:pPr algn="just"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tr-TR" dirty="0">
              <a:latin typeface="Gabriola" panose="04040605051002020D02" pitchFamily="82" charset="0"/>
            </a:endParaRPr>
          </a:p>
          <a:p>
            <a:pPr algn="just"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tr-TR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354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619</Words>
  <Application>Microsoft Office PowerPoint</Application>
  <PresentationFormat>Geniş ekran</PresentationFormat>
  <Paragraphs>95</Paragraphs>
  <Slides>15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Gabriola</vt:lpstr>
      <vt:lpstr>Monotype Sorts</vt:lpstr>
      <vt:lpstr>Office Teması</vt:lpstr>
      <vt:lpstr>EĞİTİMDE ÖLÇME VE DEĞERLENDİRME</vt:lpstr>
      <vt:lpstr>BİLİŞSEL ALAN SINIFLAMASI </vt:lpstr>
      <vt:lpstr>Bilgi </vt:lpstr>
      <vt:lpstr>Bilgi </vt:lpstr>
      <vt:lpstr>Kavrama </vt:lpstr>
      <vt:lpstr>PowerPoint Sunusu</vt:lpstr>
      <vt:lpstr>Kavrama </vt:lpstr>
      <vt:lpstr>Kavrama </vt:lpstr>
      <vt:lpstr>Kavrama </vt:lpstr>
      <vt:lpstr>Kavrama </vt:lpstr>
      <vt:lpstr>Uygulama </vt:lpstr>
      <vt:lpstr>Analiz </vt:lpstr>
      <vt:lpstr>Sentez </vt:lpstr>
      <vt:lpstr>Değerlendirme  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CAT_Proje_PC_1</dc:creator>
  <cp:lastModifiedBy>CAT_Proje_PC_1</cp:lastModifiedBy>
  <cp:revision>16</cp:revision>
  <dcterms:created xsi:type="dcterms:W3CDTF">2019-04-02T09:29:42Z</dcterms:created>
  <dcterms:modified xsi:type="dcterms:W3CDTF">2020-03-04T09:18:56Z</dcterms:modified>
</cp:coreProperties>
</file>