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63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1E966074-913C-4B2D-9058-25F7E279E95D}"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69A9F3-FC85-4C14-91D7-1DB637339469}" type="slidenum">
              <a:rPr lang="tr-TR" smtClean="0"/>
              <a:t>‹#›</a:t>
            </a:fld>
            <a:endParaRPr lang="tr-TR"/>
          </a:p>
        </p:txBody>
      </p:sp>
    </p:spTree>
    <p:extLst>
      <p:ext uri="{BB962C8B-B14F-4D97-AF65-F5344CB8AC3E}">
        <p14:creationId xmlns:p14="http://schemas.microsoft.com/office/powerpoint/2010/main" val="374091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E966074-913C-4B2D-9058-25F7E279E95D}" type="datetimeFigureOut">
              <a:rPr lang="tr-TR" smtClean="0"/>
              <a:t>28.03.2018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E69A9F3-FC85-4C14-91D7-1DB637339469}" type="slidenum">
              <a:rPr lang="tr-TR" smtClean="0"/>
              <a:t>‹#›</a:t>
            </a:fld>
            <a:endParaRPr lang="tr-TR"/>
          </a:p>
        </p:txBody>
      </p:sp>
    </p:spTree>
    <p:extLst>
      <p:ext uri="{BB962C8B-B14F-4D97-AF65-F5344CB8AC3E}">
        <p14:creationId xmlns:p14="http://schemas.microsoft.com/office/powerpoint/2010/main" val="4079538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E966074-913C-4B2D-9058-25F7E279E95D}"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69A9F3-FC85-4C14-91D7-1DB637339469}" type="slidenum">
              <a:rPr lang="tr-TR" smtClean="0"/>
              <a:t>‹#›</a:t>
            </a:fld>
            <a:endParaRPr lang="tr-TR"/>
          </a:p>
        </p:txBody>
      </p:sp>
    </p:spTree>
    <p:extLst>
      <p:ext uri="{BB962C8B-B14F-4D97-AF65-F5344CB8AC3E}">
        <p14:creationId xmlns:p14="http://schemas.microsoft.com/office/powerpoint/2010/main" val="2709483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E966074-913C-4B2D-9058-25F7E279E95D}"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69A9F3-FC85-4C14-91D7-1DB637339469}" type="slidenum">
              <a:rPr lang="tr-TR" smtClean="0"/>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62097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E966074-913C-4B2D-9058-25F7E279E95D}"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69A9F3-FC85-4C14-91D7-1DB637339469}" type="slidenum">
              <a:rPr lang="tr-TR" smtClean="0"/>
              <a:t>‹#›</a:t>
            </a:fld>
            <a:endParaRPr lang="tr-TR"/>
          </a:p>
        </p:txBody>
      </p:sp>
    </p:spTree>
    <p:extLst>
      <p:ext uri="{BB962C8B-B14F-4D97-AF65-F5344CB8AC3E}">
        <p14:creationId xmlns:p14="http://schemas.microsoft.com/office/powerpoint/2010/main" val="2932470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E966074-913C-4B2D-9058-25F7E279E95D}" type="datetimeFigureOut">
              <a:rPr lang="tr-TR" smtClean="0"/>
              <a:t>28.03.2018</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69A9F3-FC85-4C14-91D7-1DB637339469}" type="slidenum">
              <a:rPr lang="tr-TR" smtClean="0"/>
              <a:t>‹#›</a:t>
            </a:fld>
            <a:endParaRPr lang="tr-TR"/>
          </a:p>
        </p:txBody>
      </p:sp>
    </p:spTree>
    <p:extLst>
      <p:ext uri="{BB962C8B-B14F-4D97-AF65-F5344CB8AC3E}">
        <p14:creationId xmlns:p14="http://schemas.microsoft.com/office/powerpoint/2010/main" val="584201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E966074-913C-4B2D-9058-25F7E279E95D}" type="datetimeFigureOut">
              <a:rPr lang="tr-TR" smtClean="0"/>
              <a:t>28.03.2018</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69A9F3-FC85-4C14-91D7-1DB637339469}" type="slidenum">
              <a:rPr lang="tr-TR" smtClean="0"/>
              <a:t>‹#›</a:t>
            </a:fld>
            <a:endParaRPr lang="tr-TR"/>
          </a:p>
        </p:txBody>
      </p:sp>
    </p:spTree>
    <p:extLst>
      <p:ext uri="{BB962C8B-B14F-4D97-AF65-F5344CB8AC3E}">
        <p14:creationId xmlns:p14="http://schemas.microsoft.com/office/powerpoint/2010/main" val="3735845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E966074-913C-4B2D-9058-25F7E279E95D}"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69A9F3-FC85-4C14-91D7-1DB637339469}" type="slidenum">
              <a:rPr lang="tr-TR" smtClean="0"/>
              <a:t>‹#›</a:t>
            </a:fld>
            <a:endParaRPr lang="tr-TR"/>
          </a:p>
        </p:txBody>
      </p:sp>
    </p:spTree>
    <p:extLst>
      <p:ext uri="{BB962C8B-B14F-4D97-AF65-F5344CB8AC3E}">
        <p14:creationId xmlns:p14="http://schemas.microsoft.com/office/powerpoint/2010/main" val="2805029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E966074-913C-4B2D-9058-25F7E279E95D}"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69A9F3-FC85-4C14-91D7-1DB637339469}" type="slidenum">
              <a:rPr lang="tr-TR" smtClean="0"/>
              <a:t>‹#›</a:t>
            </a:fld>
            <a:endParaRPr lang="tr-TR"/>
          </a:p>
        </p:txBody>
      </p:sp>
    </p:spTree>
    <p:extLst>
      <p:ext uri="{BB962C8B-B14F-4D97-AF65-F5344CB8AC3E}">
        <p14:creationId xmlns:p14="http://schemas.microsoft.com/office/powerpoint/2010/main" val="3848840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fld id="{0CE07714-FD11-4059-941F-0A7C73DC0B22}" type="slidenum">
              <a:rPr lang="tr-TR" altLang="tr-TR"/>
              <a:pPr/>
              <a:t>‹#›</a:t>
            </a:fld>
            <a:endParaRPr lang="tr-TR" altLang="tr-TR"/>
          </a:p>
        </p:txBody>
      </p:sp>
    </p:spTree>
    <p:extLst>
      <p:ext uri="{BB962C8B-B14F-4D97-AF65-F5344CB8AC3E}">
        <p14:creationId xmlns:p14="http://schemas.microsoft.com/office/powerpoint/2010/main" val="1718027933"/>
      </p:ext>
    </p:extLst>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1E966074-913C-4B2D-9058-25F7E279E95D}"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69A9F3-FC85-4C14-91D7-1DB637339469}" type="slidenum">
              <a:rPr lang="tr-TR" smtClean="0"/>
              <a:t>‹#›</a:t>
            </a:fld>
            <a:endParaRPr lang="tr-TR"/>
          </a:p>
        </p:txBody>
      </p:sp>
    </p:spTree>
    <p:extLst>
      <p:ext uri="{BB962C8B-B14F-4D97-AF65-F5344CB8AC3E}">
        <p14:creationId xmlns:p14="http://schemas.microsoft.com/office/powerpoint/2010/main" val="315857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E966074-913C-4B2D-9058-25F7E279E95D}"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69A9F3-FC85-4C14-91D7-1DB637339469}" type="slidenum">
              <a:rPr lang="tr-TR" smtClean="0"/>
              <a:t>‹#›</a:t>
            </a:fld>
            <a:endParaRPr lang="tr-TR"/>
          </a:p>
        </p:txBody>
      </p:sp>
    </p:spTree>
    <p:extLst>
      <p:ext uri="{BB962C8B-B14F-4D97-AF65-F5344CB8AC3E}">
        <p14:creationId xmlns:p14="http://schemas.microsoft.com/office/powerpoint/2010/main" val="975259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E966074-913C-4B2D-9058-25F7E279E95D}" type="datetimeFigureOut">
              <a:rPr lang="tr-TR" smtClean="0"/>
              <a:t>28.03.2018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E69A9F3-FC85-4C14-91D7-1DB637339469}" type="slidenum">
              <a:rPr lang="tr-TR" smtClean="0"/>
              <a:t>‹#›</a:t>
            </a:fld>
            <a:endParaRPr lang="tr-TR"/>
          </a:p>
        </p:txBody>
      </p:sp>
    </p:spTree>
    <p:extLst>
      <p:ext uri="{BB962C8B-B14F-4D97-AF65-F5344CB8AC3E}">
        <p14:creationId xmlns:p14="http://schemas.microsoft.com/office/powerpoint/2010/main" val="1104762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E966074-913C-4B2D-9058-25F7E279E95D}" type="datetimeFigureOut">
              <a:rPr lang="tr-TR" smtClean="0"/>
              <a:t>28.03.2018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E69A9F3-FC85-4C14-91D7-1DB637339469}" type="slidenum">
              <a:rPr lang="tr-TR" smtClean="0"/>
              <a:t>‹#›</a:t>
            </a:fld>
            <a:endParaRPr lang="tr-TR"/>
          </a:p>
        </p:txBody>
      </p:sp>
    </p:spTree>
    <p:extLst>
      <p:ext uri="{BB962C8B-B14F-4D97-AF65-F5344CB8AC3E}">
        <p14:creationId xmlns:p14="http://schemas.microsoft.com/office/powerpoint/2010/main" val="4144159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1E966074-913C-4B2D-9058-25F7E279E95D}" type="datetimeFigureOut">
              <a:rPr lang="tr-TR" smtClean="0"/>
              <a:t>28.03.2018</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AE69A9F3-FC85-4C14-91D7-1DB637339469}" type="slidenum">
              <a:rPr lang="tr-TR" smtClean="0"/>
              <a:t>‹#›</a:t>
            </a:fld>
            <a:endParaRPr lang="tr-TR"/>
          </a:p>
        </p:txBody>
      </p:sp>
    </p:spTree>
    <p:extLst>
      <p:ext uri="{BB962C8B-B14F-4D97-AF65-F5344CB8AC3E}">
        <p14:creationId xmlns:p14="http://schemas.microsoft.com/office/powerpoint/2010/main" val="1999177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E966074-913C-4B2D-9058-25F7E279E95D}" type="datetimeFigureOut">
              <a:rPr lang="tr-TR" smtClean="0"/>
              <a:t>28.03.2018</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AE69A9F3-FC85-4C14-91D7-1DB637339469}" type="slidenum">
              <a:rPr lang="tr-TR" smtClean="0"/>
              <a:t>‹#›</a:t>
            </a:fld>
            <a:endParaRPr lang="tr-TR"/>
          </a:p>
        </p:txBody>
      </p:sp>
    </p:spTree>
    <p:extLst>
      <p:ext uri="{BB962C8B-B14F-4D97-AF65-F5344CB8AC3E}">
        <p14:creationId xmlns:p14="http://schemas.microsoft.com/office/powerpoint/2010/main" val="2783524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Date Placeholder 4"/>
          <p:cNvSpPr>
            <a:spLocks noGrp="1"/>
          </p:cNvSpPr>
          <p:nvPr>
            <p:ph type="dt" sz="half" idx="10"/>
          </p:nvPr>
        </p:nvSpPr>
        <p:spPr/>
        <p:txBody>
          <a:bodyPr/>
          <a:lstStyle/>
          <a:p>
            <a:fld id="{1E966074-913C-4B2D-9058-25F7E279E95D}" type="datetimeFigureOut">
              <a:rPr lang="tr-TR" smtClean="0"/>
              <a:t>28.03.2018</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AE69A9F3-FC85-4C14-91D7-1DB637339469}" type="slidenum">
              <a:rPr lang="tr-TR" smtClean="0"/>
              <a:t>‹#›</a:t>
            </a:fld>
            <a:endParaRPr lang="tr-TR"/>
          </a:p>
        </p:txBody>
      </p:sp>
    </p:spTree>
    <p:extLst>
      <p:ext uri="{BB962C8B-B14F-4D97-AF65-F5344CB8AC3E}">
        <p14:creationId xmlns:p14="http://schemas.microsoft.com/office/powerpoint/2010/main" val="1973658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E966074-913C-4B2D-9058-25F7E279E95D}" type="datetimeFigureOut">
              <a:rPr lang="tr-TR" smtClean="0"/>
              <a:t>28.03.2018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E69A9F3-FC85-4C14-91D7-1DB637339469}" type="slidenum">
              <a:rPr lang="tr-TR" smtClean="0"/>
              <a:t>‹#›</a:t>
            </a:fld>
            <a:endParaRPr lang="tr-TR"/>
          </a:p>
        </p:txBody>
      </p:sp>
    </p:spTree>
    <p:extLst>
      <p:ext uri="{BB962C8B-B14F-4D97-AF65-F5344CB8AC3E}">
        <p14:creationId xmlns:p14="http://schemas.microsoft.com/office/powerpoint/2010/main" val="581896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E966074-913C-4B2D-9058-25F7E279E95D}" type="datetimeFigureOut">
              <a:rPr lang="tr-TR" smtClean="0"/>
              <a:t>28.03.2018</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E69A9F3-FC85-4C14-91D7-1DB637339469}" type="slidenum">
              <a:rPr lang="tr-TR" smtClean="0"/>
              <a:t>‹#›</a:t>
            </a:fld>
            <a:endParaRPr lang="tr-TR"/>
          </a:p>
        </p:txBody>
      </p:sp>
    </p:spTree>
    <p:extLst>
      <p:ext uri="{BB962C8B-B14F-4D97-AF65-F5344CB8AC3E}">
        <p14:creationId xmlns:p14="http://schemas.microsoft.com/office/powerpoint/2010/main" val="3375067979"/>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8.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2743133" y="2113653"/>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ctr">
              <a:spcBef>
                <a:spcPct val="20000"/>
              </a:spcBef>
              <a:buFont typeface="Wingdings" pitchFamily="2" charset="2"/>
              <a:buNone/>
              <a:defRPr/>
            </a:pPr>
            <a:r>
              <a:rPr lang="tr-TR" sz="3400" dirty="0">
                <a:solidFill>
                  <a:schemeClr val="bg1"/>
                </a:solidFill>
                <a:effectLst>
                  <a:outerShdw blurRad="38100" dist="38100" dir="2700000" algn="tl">
                    <a:srgbClr val="C0C0C0"/>
                  </a:outerShdw>
                </a:effectLst>
                <a:latin typeface="Comic Sans MS" pitchFamily="66" charset="0"/>
              </a:rPr>
              <a:t>YER ELMASI</a:t>
            </a:r>
            <a:endParaRPr lang="en-US" sz="3400" dirty="0">
              <a:solidFill>
                <a:schemeClr val="bg1"/>
              </a:solidFill>
              <a:effectLst>
                <a:outerShdw blurRad="38100" dist="38100" dir="2700000" algn="tl">
                  <a:srgbClr val="C0C0C0"/>
                </a:outerShdw>
              </a:effectLst>
              <a:latin typeface="Comic Sans MS" pitchFamily="66" charset="0"/>
            </a:endParaRPr>
          </a:p>
        </p:txBody>
      </p:sp>
    </p:spTree>
    <p:extLst>
      <p:ext uri="{BB962C8B-B14F-4D97-AF65-F5344CB8AC3E}">
        <p14:creationId xmlns:p14="http://schemas.microsoft.com/office/powerpoint/2010/main" val="31382517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9" name="Rectangle 5"/>
          <p:cNvSpPr>
            <a:spLocks noChangeArrowheads="1"/>
          </p:cNvSpPr>
          <p:nvPr/>
        </p:nvSpPr>
        <p:spPr bwMode="auto">
          <a:xfrm>
            <a:off x="1703389" y="1250951"/>
            <a:ext cx="8713787" cy="703263"/>
          </a:xfrm>
          <a:prstGeom prst="rect">
            <a:avLst/>
          </a:prstGeom>
          <a:noFill/>
          <a:ln w="9525">
            <a:noFill/>
            <a:miter lim="800000"/>
            <a:headEnd/>
            <a:tailEnd/>
          </a:ln>
          <a:effectLst/>
        </p:spPr>
        <p:txBody>
          <a:bodyPr lIns="92075" tIns="46038" rIns="92075" bIns="46038"/>
          <a:lstStyle/>
          <a:p>
            <a:pPr marL="336550" indent="-336550" algn="just">
              <a:spcBef>
                <a:spcPct val="20000"/>
              </a:spcBef>
              <a:defRPr/>
            </a:pPr>
            <a:r>
              <a:rPr lang="tr-TR" dirty="0">
                <a:solidFill>
                  <a:srgbClr val="FF3300"/>
                </a:solidFill>
                <a:effectLst>
                  <a:outerShdw blurRad="38100" dist="38100" dir="2700000" algn="tl">
                    <a:srgbClr val="C0C0C0"/>
                  </a:outerShdw>
                </a:effectLst>
                <a:latin typeface="Comic Sans MS" pitchFamily="66" charset="0"/>
                <a:sym typeface="Wingdings 3" pitchFamily="18" charset="2"/>
              </a:rPr>
              <a:t>	</a:t>
            </a:r>
            <a:r>
              <a:rPr lang="tr-TR" dirty="0">
                <a:latin typeface="Comic Sans MS" pitchFamily="66" charset="0"/>
                <a:ea typeface="Calibri" pitchFamily="34" charset="0"/>
                <a:cs typeface="Times New Roman" pitchFamily="18" charset="0"/>
              </a:rPr>
              <a:t>Yer elması ekonomik açıdan fazla önemi olmayan bir bitkidir. Hayvan yemi </a:t>
            </a:r>
            <a:r>
              <a:rPr lang="tr-TR">
                <a:latin typeface="Comic Sans MS" pitchFamily="66" charset="0"/>
                <a:ea typeface="Calibri" pitchFamily="34" charset="0"/>
                <a:cs typeface="Times New Roman" pitchFamily="18" charset="0"/>
              </a:rPr>
              <a:t>olarak da </a:t>
            </a:r>
            <a:r>
              <a:rPr lang="tr-TR" dirty="0">
                <a:latin typeface="Comic Sans MS" pitchFamily="66" charset="0"/>
                <a:ea typeface="Calibri" pitchFamily="34" charset="0"/>
                <a:cs typeface="Times New Roman" pitchFamily="18" charset="0"/>
              </a:rPr>
              <a:t>kullanılır. </a:t>
            </a:r>
            <a:endParaRPr lang="tr-TR" dirty="0">
              <a:latin typeface="Comic Sans MS" pitchFamily="66" charset="0"/>
            </a:endParaRPr>
          </a:p>
          <a:p>
            <a:pPr marL="336550" indent="-336550" algn="just">
              <a:spcBef>
                <a:spcPct val="20000"/>
              </a:spcBef>
              <a:defRPr/>
            </a:pPr>
            <a:endParaRPr lang="en-US" dirty="0">
              <a:latin typeface="Comic Sans MS" pitchFamily="66" charset="0"/>
            </a:endParaRPr>
          </a:p>
        </p:txBody>
      </p:sp>
      <p:sp>
        <p:nvSpPr>
          <p:cNvPr id="113670" name="Rectangle 6"/>
          <p:cNvSpPr>
            <a:spLocks noChangeArrowheads="1"/>
          </p:cNvSpPr>
          <p:nvPr/>
        </p:nvSpPr>
        <p:spPr bwMode="auto">
          <a:xfrm>
            <a:off x="1703389" y="2027238"/>
            <a:ext cx="8713787" cy="641350"/>
          </a:xfrm>
          <a:prstGeom prst="rect">
            <a:avLst/>
          </a:prstGeom>
          <a:noFill/>
          <a:ln w="9525">
            <a:noFill/>
            <a:miter lim="800000"/>
            <a:headEnd/>
            <a:tailEnd/>
          </a:ln>
          <a:effectLst/>
        </p:spPr>
        <p:txBody>
          <a:bodyPr lIns="92075" tIns="46038" rIns="92075" bIns="46038"/>
          <a:lstStyle/>
          <a:p>
            <a:pPr marL="336550" indent="-336550" algn="just">
              <a:spcBef>
                <a:spcPct val="20000"/>
              </a:spcBef>
              <a:defRPr/>
            </a:pPr>
            <a:r>
              <a:rPr lang="tr-TR" dirty="0">
                <a:solidFill>
                  <a:srgbClr val="FF3300"/>
                </a:solidFill>
                <a:effectLst>
                  <a:outerShdw blurRad="38100" dist="38100" dir="2700000" algn="tl">
                    <a:srgbClr val="C0C0C0"/>
                  </a:outerShdw>
                </a:effectLst>
                <a:latin typeface="Comic Sans MS" pitchFamily="66" charset="0"/>
                <a:sym typeface="Wingdings 3" pitchFamily="18" charset="2"/>
              </a:rPr>
              <a:t>	</a:t>
            </a:r>
            <a:r>
              <a:rPr lang="tr-TR" dirty="0">
                <a:latin typeface="Comic Sans MS" pitchFamily="66" charset="0"/>
                <a:ea typeface="Calibri" pitchFamily="34" charset="0"/>
                <a:cs typeface="Times New Roman" pitchFamily="18" charset="0"/>
              </a:rPr>
              <a:t>Yer elması patates gibi yüksek oranda nişasta ve şeker içerir. Kuru madde oranı %30-50 arasında değişir.</a:t>
            </a:r>
            <a:endParaRPr lang="en-US" dirty="0">
              <a:latin typeface="Comic Sans MS" pitchFamily="66" charset="0"/>
            </a:endParaRPr>
          </a:p>
        </p:txBody>
      </p:sp>
      <p:sp>
        <p:nvSpPr>
          <p:cNvPr id="113671" name="Rectangle 7"/>
          <p:cNvSpPr>
            <a:spLocks noChangeArrowheads="1"/>
          </p:cNvSpPr>
          <p:nvPr/>
        </p:nvSpPr>
        <p:spPr bwMode="auto">
          <a:xfrm>
            <a:off x="1703389" y="2786064"/>
            <a:ext cx="8713787" cy="714375"/>
          </a:xfrm>
          <a:prstGeom prst="rect">
            <a:avLst/>
          </a:prstGeom>
          <a:noFill/>
          <a:ln w="9525">
            <a:noFill/>
            <a:miter lim="800000"/>
            <a:headEnd/>
            <a:tailEnd/>
          </a:ln>
          <a:effectLst/>
        </p:spPr>
        <p:txBody>
          <a:bodyPr lIns="92075" tIns="46038" rIns="92075" bIns="46038"/>
          <a:lstStyle/>
          <a:p>
            <a:pPr marL="336550" indent="-336550" algn="just">
              <a:spcBef>
                <a:spcPct val="20000"/>
              </a:spcBef>
              <a:defRPr/>
            </a:pPr>
            <a:r>
              <a:rPr lang="tr-TR" dirty="0">
                <a:solidFill>
                  <a:srgbClr val="FF3300"/>
                </a:solidFill>
                <a:effectLst>
                  <a:outerShdw blurRad="38100" dist="38100" dir="2700000" algn="tl">
                    <a:srgbClr val="C0C0C0"/>
                  </a:outerShdw>
                </a:effectLst>
                <a:latin typeface="Comic Sans MS" pitchFamily="66" charset="0"/>
                <a:sym typeface="Wingdings 3" pitchFamily="18" charset="2"/>
              </a:rPr>
              <a:t>	</a:t>
            </a:r>
            <a:r>
              <a:rPr lang="tr-TR" dirty="0">
                <a:latin typeface="Comic Sans MS" pitchFamily="66" charset="0"/>
                <a:ea typeface="Calibri" pitchFamily="34" charset="0"/>
                <a:cs typeface="Times New Roman" pitchFamily="18" charset="0"/>
              </a:rPr>
              <a:t> Yer elması, şeker hastalarının kullandığı insülin üretiminde geniş çapta kullanılır.</a:t>
            </a:r>
            <a:endParaRPr lang="en-US" dirty="0">
              <a:latin typeface="Comic Sans MS" pitchFamily="66" charset="0"/>
            </a:endParaRPr>
          </a:p>
        </p:txBody>
      </p:sp>
      <p:sp>
        <p:nvSpPr>
          <p:cNvPr id="113673" name="Rectangle 9"/>
          <p:cNvSpPr>
            <a:spLocks noChangeArrowheads="1"/>
          </p:cNvSpPr>
          <p:nvPr/>
        </p:nvSpPr>
        <p:spPr bwMode="auto">
          <a:xfrm>
            <a:off x="1703389" y="476250"/>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Kullanım Yerleri</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113674" name="Line 10"/>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a:defRPr/>
            </a:pPr>
            <a:endParaRPr lang="tr-TR">
              <a:latin typeface="Arial" charset="0"/>
            </a:endParaRPr>
          </a:p>
        </p:txBody>
      </p:sp>
    </p:spTree>
    <p:extLst>
      <p:ext uri="{BB962C8B-B14F-4D97-AF65-F5344CB8AC3E}">
        <p14:creationId xmlns:p14="http://schemas.microsoft.com/office/powerpoint/2010/main" val="157332024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3669"/>
                                        </p:tgtEl>
                                        <p:attrNameLst>
                                          <p:attrName>style.visibility</p:attrName>
                                        </p:attrNameLst>
                                      </p:cBhvr>
                                      <p:to>
                                        <p:strVal val="visible"/>
                                      </p:to>
                                    </p:set>
                                    <p:animEffect transition="in" filter="blinds(horizontal)">
                                      <p:cBhvr>
                                        <p:cTn id="7" dur="500"/>
                                        <p:tgtEl>
                                          <p:spTgt spid="1136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3670"/>
                                        </p:tgtEl>
                                        <p:attrNameLst>
                                          <p:attrName>style.visibility</p:attrName>
                                        </p:attrNameLst>
                                      </p:cBhvr>
                                      <p:to>
                                        <p:strVal val="visible"/>
                                      </p:to>
                                    </p:set>
                                    <p:animEffect transition="in" filter="blinds(horizontal)">
                                      <p:cBhvr>
                                        <p:cTn id="12" dur="500"/>
                                        <p:tgtEl>
                                          <p:spTgt spid="1136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3671"/>
                                        </p:tgtEl>
                                        <p:attrNameLst>
                                          <p:attrName>style.visibility</p:attrName>
                                        </p:attrNameLst>
                                      </p:cBhvr>
                                      <p:to>
                                        <p:strVal val="visible"/>
                                      </p:to>
                                    </p:set>
                                    <p:animEffect transition="in" filter="blinds(horizontal)">
                                      <p:cBhvr>
                                        <p:cTn id="17" dur="500"/>
                                        <p:tgtEl>
                                          <p:spTgt spid="113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9" grpId="0"/>
      <p:bldP spid="113670" grpId="0"/>
      <p:bldP spid="11367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5" name="Rectangle 7"/>
          <p:cNvSpPr>
            <a:spLocks noChangeArrowheads="1"/>
          </p:cNvSpPr>
          <p:nvPr/>
        </p:nvSpPr>
        <p:spPr bwMode="auto">
          <a:xfrm>
            <a:off x="1703389" y="476250"/>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a:spcBef>
                <a:spcPct val="20000"/>
              </a:spcBef>
              <a:buFont typeface="Wingdings" pitchFamily="2" charset="2"/>
              <a:buNone/>
              <a:defRPr/>
            </a:pPr>
            <a:r>
              <a:rPr lang="tr-TR" sz="3000">
                <a:solidFill>
                  <a:srgbClr val="FF0000"/>
                </a:solidFill>
                <a:effectLst>
                  <a:outerShdw blurRad="38100" dist="38100" dir="2700000" algn="tl">
                    <a:srgbClr val="C0C0C0"/>
                  </a:outerShdw>
                </a:effectLst>
                <a:latin typeface="Comic Sans MS" pitchFamily="66" charset="0"/>
              </a:rPr>
              <a:t>Orijini</a:t>
            </a:r>
            <a:endParaRPr lang="en-US" sz="3000">
              <a:solidFill>
                <a:srgbClr val="FF0000"/>
              </a:solidFill>
              <a:effectLst>
                <a:outerShdw blurRad="38100" dist="38100" dir="2700000" algn="tl">
                  <a:srgbClr val="C0C0C0"/>
                </a:outerShdw>
              </a:effectLst>
              <a:latin typeface="Comic Sans MS" pitchFamily="66" charset="0"/>
            </a:endParaRPr>
          </a:p>
        </p:txBody>
      </p:sp>
      <p:sp>
        <p:nvSpPr>
          <p:cNvPr id="114696" name="Line 8"/>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a:defRPr/>
            </a:pPr>
            <a:endParaRPr lang="tr-TR">
              <a:latin typeface="Arial" charset="0"/>
            </a:endParaRPr>
          </a:p>
        </p:txBody>
      </p:sp>
      <p:sp>
        <p:nvSpPr>
          <p:cNvPr id="114697" name="Rectangle 9"/>
          <p:cNvSpPr>
            <a:spLocks noChangeArrowheads="1"/>
          </p:cNvSpPr>
          <p:nvPr/>
        </p:nvSpPr>
        <p:spPr bwMode="auto">
          <a:xfrm>
            <a:off x="1703389" y="1268413"/>
            <a:ext cx="8713787"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Aft>
                <a:spcPts val="1200"/>
              </a:spcAft>
            </a:pPr>
            <a:r>
              <a:rPr lang="tr-TR" altLang="tr-TR">
                <a:latin typeface="Comic Sans MS" panose="030F0702030302020204" pitchFamily="66" charset="0"/>
              </a:rPr>
              <a:t>Yer elmasının anavatanı Kuzey Amerika ve özellikle Kanada'dır. Fransızların Kanada'yı keşfettiği yıllarda Kuzey Amerika'da yer elmasının bulunduğu ve yumrularının yendiği bildirilmektedir.</a:t>
            </a:r>
          </a:p>
          <a:p>
            <a:pPr algn="just" eaLnBrk="1" hangingPunct="1">
              <a:spcAft>
                <a:spcPts val="1200"/>
              </a:spcAft>
            </a:pPr>
            <a:r>
              <a:rPr lang="tr-TR" altLang="tr-TR">
                <a:latin typeface="Comic Sans MS" panose="030F0702030302020204" pitchFamily="66" charset="0"/>
              </a:rPr>
              <a:t>17. Yüzyılda Fransa'dan Almanya'ya ve İngiltere'ye geçen yer elması 19. yüzyılda İstanbul ve çevresinde üretimde alınmıştır. Akdeniz, Ege, Marmara ve İç Anadolu'da yer yer üretimine rastlamak mümkündür.</a:t>
            </a:r>
            <a:endParaRPr lang="en-US" altLang="tr-TR">
              <a:latin typeface="Comic Sans MS" panose="030F0702030302020204" pitchFamily="66" charset="0"/>
            </a:endParaRPr>
          </a:p>
        </p:txBody>
      </p:sp>
      <p:pic>
        <p:nvPicPr>
          <p:cNvPr id="7" name="Picture 6" descr="Orijini.jpg"/>
          <p:cNvPicPr>
            <a:picLocks noChangeAspect="1"/>
          </p:cNvPicPr>
          <p:nvPr/>
        </p:nvPicPr>
        <p:blipFill>
          <a:blip r:embed="rId2"/>
          <a:stretch>
            <a:fillRect/>
          </a:stretch>
        </p:blipFill>
        <p:spPr>
          <a:xfrm>
            <a:off x="3452813" y="3405188"/>
            <a:ext cx="5346700" cy="295275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03931452"/>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14697">
                                            <p:txEl>
                                              <p:pRg st="0" end="0"/>
                                            </p:txEl>
                                          </p:spTgt>
                                        </p:tgtEl>
                                        <p:attrNameLst>
                                          <p:attrName>style.visibility</p:attrName>
                                        </p:attrNameLst>
                                      </p:cBhvr>
                                      <p:to>
                                        <p:strVal val="visible"/>
                                      </p:to>
                                    </p:set>
                                    <p:animEffect transition="in" filter="box(out)">
                                      <p:cBhvr>
                                        <p:cTn id="7" dur="500"/>
                                        <p:tgtEl>
                                          <p:spTgt spid="114697">
                                            <p:txEl>
                                              <p:pRg st="0" end="0"/>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114697">
                                            <p:txEl>
                                              <p:pRg st="1" end="1"/>
                                            </p:txEl>
                                          </p:spTgt>
                                        </p:tgtEl>
                                        <p:attrNameLst>
                                          <p:attrName>style.visibility</p:attrName>
                                        </p:attrNameLst>
                                      </p:cBhvr>
                                      <p:to>
                                        <p:strVal val="visible"/>
                                      </p:to>
                                    </p:set>
                                    <p:animEffect transition="in" filter="box(out)">
                                      <p:cBhvr>
                                        <p:cTn id="10" dur="500"/>
                                        <p:tgtEl>
                                          <p:spTgt spid="11469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5" name="Rectangle 7"/>
          <p:cNvSpPr>
            <a:spLocks noChangeArrowheads="1"/>
          </p:cNvSpPr>
          <p:nvPr/>
        </p:nvSpPr>
        <p:spPr bwMode="auto">
          <a:xfrm>
            <a:off x="1703389" y="476250"/>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Sistematiği</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114696" name="Line 8"/>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a:defRPr/>
            </a:pPr>
            <a:endParaRPr lang="tr-TR">
              <a:latin typeface="Arial" charset="0"/>
            </a:endParaRPr>
          </a:p>
        </p:txBody>
      </p:sp>
      <p:sp>
        <p:nvSpPr>
          <p:cNvPr id="114699" name="Rectangle 11"/>
          <p:cNvSpPr>
            <a:spLocks noChangeArrowheads="1"/>
          </p:cNvSpPr>
          <p:nvPr/>
        </p:nvSpPr>
        <p:spPr bwMode="auto">
          <a:xfrm>
            <a:off x="3381376" y="2368550"/>
            <a:ext cx="5000625" cy="1631950"/>
          </a:xfrm>
          <a:prstGeom prst="rect">
            <a:avLst/>
          </a:prstGeom>
          <a:noFill/>
          <a:ln w="9525">
            <a:noFill/>
            <a:miter lim="800000"/>
            <a:headEnd/>
            <a:tailEnd/>
          </a:ln>
          <a:effectLst/>
        </p:spPr>
        <p:txBody>
          <a:bodyPr lIns="92075" tIns="46038" rIns="92075" bIns="46038"/>
          <a:lstStyle/>
          <a:p>
            <a:pPr marL="336550" indent="-336550" algn="just" defTabSz="209550">
              <a:lnSpc>
                <a:spcPct val="90000"/>
              </a:lnSpc>
              <a:spcBef>
                <a:spcPct val="20000"/>
              </a:spcBef>
              <a:defRPr/>
            </a:pPr>
            <a:r>
              <a:rPr lang="tr-TR" dirty="0">
                <a:solidFill>
                  <a:srgbClr val="FF3300"/>
                </a:solidFill>
                <a:effectLst>
                  <a:outerShdw blurRad="38100" dist="38100" dir="2700000" algn="tl">
                    <a:srgbClr val="C0C0C0"/>
                  </a:outerShdw>
                </a:effectLst>
                <a:latin typeface="Comic Sans MS" pitchFamily="66" charset="0"/>
                <a:sym typeface="Wingdings 3" pitchFamily="18" charset="2"/>
              </a:rPr>
              <a:t>Takım		:	</a:t>
            </a:r>
            <a:r>
              <a:rPr lang="tr-TR" i="1" dirty="0">
                <a:latin typeface="Comic Sans MS" pitchFamily="66" charset="0"/>
              </a:rPr>
              <a:t>Campanulatae</a:t>
            </a:r>
            <a:endParaRPr lang="tr-TR" dirty="0">
              <a:latin typeface="Comic Sans MS" pitchFamily="66" charset="0"/>
            </a:endParaRPr>
          </a:p>
          <a:p>
            <a:pPr marL="336550" indent="-336550" algn="just" defTabSz="209550">
              <a:lnSpc>
                <a:spcPct val="90000"/>
              </a:lnSpc>
              <a:spcBef>
                <a:spcPct val="20000"/>
              </a:spcBef>
              <a:defRPr/>
            </a:pPr>
            <a:r>
              <a:rPr lang="tr-TR" dirty="0">
                <a:solidFill>
                  <a:srgbClr val="FF3300"/>
                </a:solidFill>
                <a:effectLst>
                  <a:outerShdw blurRad="38100" dist="38100" dir="2700000" algn="tl">
                    <a:srgbClr val="C0C0C0"/>
                  </a:outerShdw>
                </a:effectLst>
                <a:latin typeface="Comic Sans MS" pitchFamily="66" charset="0"/>
                <a:sym typeface="Wingdings 3" pitchFamily="18" charset="2"/>
              </a:rPr>
              <a:t>Familya		: 	</a:t>
            </a:r>
            <a:r>
              <a:rPr lang="tr-TR" i="1" dirty="0">
                <a:latin typeface="Comic Sans MS" pitchFamily="66" charset="0"/>
              </a:rPr>
              <a:t>Compositae (Asteraceae)</a:t>
            </a:r>
            <a:endParaRPr lang="tr-TR" dirty="0">
              <a:latin typeface="Comic Sans MS" pitchFamily="66" charset="0"/>
            </a:endParaRPr>
          </a:p>
          <a:p>
            <a:pPr marL="336550" indent="-336550" algn="just" defTabSz="209550">
              <a:lnSpc>
                <a:spcPct val="90000"/>
              </a:lnSpc>
              <a:spcBef>
                <a:spcPct val="20000"/>
              </a:spcBef>
              <a:defRPr/>
            </a:pPr>
            <a:r>
              <a:rPr lang="tr-TR" dirty="0">
                <a:solidFill>
                  <a:srgbClr val="FF3300"/>
                </a:solidFill>
                <a:effectLst>
                  <a:outerShdw blurRad="38100" dist="38100" dir="2700000" algn="tl">
                    <a:srgbClr val="C0C0C0"/>
                  </a:outerShdw>
                </a:effectLst>
                <a:latin typeface="Comic Sans MS" pitchFamily="66" charset="0"/>
                <a:sym typeface="Wingdings 3" pitchFamily="18" charset="2"/>
              </a:rPr>
              <a:t>Cins			: 	</a:t>
            </a:r>
            <a:r>
              <a:rPr lang="tr-TR" i="1" dirty="0">
                <a:latin typeface="Comic Sans MS" pitchFamily="66" charset="0"/>
              </a:rPr>
              <a:t>Helianthus</a:t>
            </a:r>
          </a:p>
          <a:p>
            <a:pPr marL="336550" indent="-336550" algn="just" defTabSz="209550">
              <a:lnSpc>
                <a:spcPct val="90000"/>
              </a:lnSpc>
              <a:spcBef>
                <a:spcPct val="20000"/>
              </a:spcBef>
              <a:defRPr/>
            </a:pPr>
            <a:r>
              <a:rPr lang="tr-TR" dirty="0">
                <a:solidFill>
                  <a:srgbClr val="FF3300"/>
                </a:solidFill>
                <a:effectLst>
                  <a:outerShdw blurRad="38100" dist="38100" dir="2700000" algn="tl">
                    <a:srgbClr val="C0C0C0"/>
                  </a:outerShdw>
                </a:effectLst>
                <a:latin typeface="Comic Sans MS" pitchFamily="66" charset="0"/>
                <a:sym typeface="Wingdings 3" pitchFamily="18" charset="2"/>
              </a:rPr>
              <a:t>Tür				: 	</a:t>
            </a:r>
            <a:r>
              <a:rPr lang="tr-TR" i="1" dirty="0">
                <a:latin typeface="Comic Sans MS" pitchFamily="66" charset="0"/>
                <a:sym typeface="Wingdings 3" pitchFamily="18" charset="2"/>
              </a:rPr>
              <a:t>Helianthus tuberosus</a:t>
            </a:r>
            <a:endParaRPr lang="en-US" dirty="0">
              <a:latin typeface="Comic Sans MS" pitchFamily="66" charset="0"/>
            </a:endParaRPr>
          </a:p>
        </p:txBody>
      </p:sp>
    </p:spTree>
    <p:extLst>
      <p:ext uri="{BB962C8B-B14F-4D97-AF65-F5344CB8AC3E}">
        <p14:creationId xmlns:p14="http://schemas.microsoft.com/office/powerpoint/2010/main" val="3802745966"/>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14699"/>
                                        </p:tgtEl>
                                        <p:attrNameLst>
                                          <p:attrName>style.visibility</p:attrName>
                                        </p:attrNameLst>
                                      </p:cBhvr>
                                      <p:to>
                                        <p:strVal val="visible"/>
                                      </p:to>
                                    </p:set>
                                    <p:animEffect transition="in" filter="box(out)">
                                      <p:cBhvr>
                                        <p:cTn id="7" dur="500"/>
                                        <p:tgtEl>
                                          <p:spTgt spid="114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1703389" y="476250"/>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Kök</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119811" name="Line 3"/>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a:defRPr/>
            </a:pPr>
            <a:endParaRPr lang="tr-TR">
              <a:latin typeface="Arial" charset="0"/>
            </a:endParaRPr>
          </a:p>
        </p:txBody>
      </p:sp>
      <p:sp>
        <p:nvSpPr>
          <p:cNvPr id="8" name="Rectangle 5"/>
          <p:cNvSpPr>
            <a:spLocks noChangeArrowheads="1"/>
          </p:cNvSpPr>
          <p:nvPr/>
        </p:nvSpPr>
        <p:spPr bwMode="auto">
          <a:xfrm>
            <a:off x="1703389" y="1250950"/>
            <a:ext cx="8713787"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Aft>
                <a:spcPts val="1200"/>
              </a:spcAft>
            </a:pPr>
            <a:r>
              <a:rPr lang="tr-TR" altLang="tr-TR">
                <a:latin typeface="Comic Sans MS" panose="030F0702030302020204" pitchFamily="66" charset="0"/>
              </a:rPr>
              <a:t>Toprak altında kalan yumrular veya üretim için toprağa atılan yumrular üzerinde gözler bulunur. Bu gözlerden kök ve sürgünler meydana gelir. Yumru üzerinden çıkan kökler yanlara ve derinlemesine büyür. Başlangıçta tek olan kökler daha sonra dallanarak çok köklü bir yapı kazanır.</a:t>
            </a:r>
          </a:p>
          <a:p>
            <a:pPr algn="just" eaLnBrk="1" hangingPunct="1">
              <a:spcAft>
                <a:spcPts val="1200"/>
              </a:spcAft>
            </a:pPr>
            <a:r>
              <a:rPr lang="tr-TR" altLang="tr-TR">
                <a:latin typeface="Comic Sans MS" panose="030F0702030302020204" pitchFamily="66" charset="0"/>
              </a:rPr>
              <a:t>Kökler üzerinde meydana gelen şişkinliklerden yumrular oluşur. Köklerin %70-80’i toprağın 20-30 cm derinliğinde bulunur. Geriye kalan köklerin tamamına yakını 60-70 cm derinliğe kadar inebilir.</a:t>
            </a:r>
            <a:endParaRPr lang="en-US" altLang="tr-TR">
              <a:latin typeface="Comic Sans MS" panose="030F0702030302020204" pitchFamily="66" charset="0"/>
            </a:endParaRPr>
          </a:p>
        </p:txBody>
      </p:sp>
      <p:pic>
        <p:nvPicPr>
          <p:cNvPr id="10" name="Picture 9" descr="12.jpg"/>
          <p:cNvPicPr>
            <a:picLocks noChangeAspect="1"/>
          </p:cNvPicPr>
          <p:nvPr/>
        </p:nvPicPr>
        <p:blipFill>
          <a:blip r:embed="rId2"/>
          <a:stretch>
            <a:fillRect/>
          </a:stretch>
        </p:blipFill>
        <p:spPr>
          <a:xfrm>
            <a:off x="2008189" y="3621089"/>
            <a:ext cx="4016375" cy="2879725"/>
          </a:xfrm>
          <a:prstGeom prst="rect">
            <a:avLst/>
          </a:prstGeom>
          <a:ln>
            <a:solidFill>
              <a:schemeClr val="tx1"/>
            </a:solidFill>
          </a:ln>
          <a:effectLst>
            <a:outerShdw blurRad="50800" dist="38100" dir="2700000" algn="tl" rotWithShape="0">
              <a:prstClr val="black">
                <a:alpha val="40000"/>
              </a:prstClr>
            </a:outerShdw>
          </a:effectLst>
        </p:spPr>
      </p:pic>
      <p:pic>
        <p:nvPicPr>
          <p:cNvPr id="12" name="Picture 11" descr="1.jpg"/>
          <p:cNvPicPr>
            <a:picLocks noChangeAspect="1"/>
          </p:cNvPicPr>
          <p:nvPr/>
        </p:nvPicPr>
        <p:blipFill>
          <a:blip r:embed="rId3"/>
          <a:stretch>
            <a:fillRect/>
          </a:stretch>
        </p:blipFill>
        <p:spPr>
          <a:xfrm>
            <a:off x="6310313" y="3621089"/>
            <a:ext cx="3840162" cy="2879725"/>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5876506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ox(out)">
                                      <p:cBhvr>
                                        <p:cTn id="7" dur="500"/>
                                        <p:tgtEl>
                                          <p:spTgt spid="8">
                                            <p:txEl>
                                              <p:pRg st="0" end="0"/>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ox(out)">
                                      <p:cBhvr>
                                        <p:cTn id="10" dur="500"/>
                                        <p:tgtEl>
                                          <p:spTgt spid="8">
                                            <p:txEl>
                                              <p:pRg st="1" end="1"/>
                                            </p:txEl>
                                          </p:spTgt>
                                        </p:tgtEl>
                                      </p:cBhvr>
                                    </p:animEffect>
                                  </p:childTnLst>
                                </p:cTn>
                              </p:par>
                              <p:par>
                                <p:cTn id="11" presetID="4" presetClass="entr" presetSubtype="32"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out)">
                                      <p:cBhvr>
                                        <p:cTn id="13" dur="500"/>
                                        <p:tgtEl>
                                          <p:spTgt spid="10"/>
                                        </p:tgtEl>
                                      </p:cBhvr>
                                    </p:animEffect>
                                  </p:childTnLst>
                                </p:cTn>
                              </p:par>
                              <p:par>
                                <p:cTn id="14" presetID="4" presetClass="entr" presetSubtype="32"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ox(ou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1703389" y="476250"/>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Yumru</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119811" name="Line 3"/>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a:defRPr/>
            </a:pPr>
            <a:endParaRPr lang="tr-TR">
              <a:latin typeface="Arial" charset="0"/>
            </a:endParaRPr>
          </a:p>
        </p:txBody>
      </p:sp>
      <p:sp>
        <p:nvSpPr>
          <p:cNvPr id="8" name="Rectangle 5"/>
          <p:cNvSpPr>
            <a:spLocks noChangeArrowheads="1"/>
          </p:cNvSpPr>
          <p:nvPr/>
        </p:nvSpPr>
        <p:spPr bwMode="auto">
          <a:xfrm>
            <a:off x="1703389" y="1250950"/>
            <a:ext cx="8713787"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Aft>
                <a:spcPts val="1200"/>
              </a:spcAft>
            </a:pPr>
            <a:r>
              <a:rPr lang="tr-TR" altLang="tr-TR">
                <a:latin typeface="Comic Sans MS" panose="030F0702030302020204" pitchFamily="66" charset="0"/>
              </a:rPr>
              <a:t>Toprak altındaki kökler üzerindeki şişkinliklerden oluşan yumruların sayıları ve büyüklükleri bitkinin beslenme durumuna göre değişir. Bir yumrudan gelişen bir bitki 10-30 adet arasında yumru oluşturabilir. Yumru sayısı arttıkça yumrunun büyüklüğü azalır. Yumrular besin deposu görevi görürler. Aynı zamanda da ertesi yıl bitkiyi oluşturacak tomurcukları taşırlar.</a:t>
            </a:r>
          </a:p>
          <a:p>
            <a:pPr algn="just" eaLnBrk="1" hangingPunct="1">
              <a:spcAft>
                <a:spcPts val="1200"/>
              </a:spcAft>
            </a:pPr>
            <a:r>
              <a:rPr lang="tr-TR" altLang="tr-TR">
                <a:latin typeface="Comic Sans MS" panose="030F0702030302020204" pitchFamily="66" charset="0"/>
              </a:rPr>
              <a:t>Yumrular 10-200 g arasında değişen ağırlığa sahiptir. Ortalama yumru ağırlığı 50-100 g’dır. Yumruların şekli başlangıçta yuvarlak ve düzgündür. Düzgün şekilli yumrular yanında kırışık, boğumlu ve düzgün olmayan yumrular meydana gelebilir. Yumruların köke bağlandığı kısmı incedir, diğer ucu kalınlaşarak bir topaç şeklini alır. Yumru üzerinde sayısı değişen büyüme noktaları (sürgün ucu) vardır. Yumru kabuk rengi kırmızı, sarı, bazen beyaz da olabilir. Et rengi ise beyaz ve kirli beyazdır.</a:t>
            </a:r>
            <a:endParaRPr lang="en-US" altLang="tr-TR">
              <a:latin typeface="Comic Sans MS" panose="030F0702030302020204" pitchFamily="66" charset="0"/>
            </a:endParaRPr>
          </a:p>
        </p:txBody>
      </p:sp>
      <p:pic>
        <p:nvPicPr>
          <p:cNvPr id="10" name="Picture 9" descr="9.jpg"/>
          <p:cNvPicPr>
            <a:picLocks noChangeAspect="1"/>
          </p:cNvPicPr>
          <p:nvPr/>
        </p:nvPicPr>
        <p:blipFill>
          <a:blip r:embed="rId2"/>
          <a:stretch>
            <a:fillRect/>
          </a:stretch>
        </p:blipFill>
        <p:spPr>
          <a:xfrm>
            <a:off x="3095625" y="4572000"/>
            <a:ext cx="3252788" cy="2071688"/>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7588982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ox(out)">
                                      <p:cBhvr>
                                        <p:cTn id="7" dur="500"/>
                                        <p:tgtEl>
                                          <p:spTgt spid="8">
                                            <p:txEl>
                                              <p:pRg st="0" end="0"/>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ox(out)">
                                      <p:cBhvr>
                                        <p:cTn id="1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9" name="Rectangle 7"/>
          <p:cNvSpPr>
            <a:spLocks noChangeArrowheads="1"/>
          </p:cNvSpPr>
          <p:nvPr/>
        </p:nvSpPr>
        <p:spPr bwMode="auto">
          <a:xfrm>
            <a:off x="1703389" y="476250"/>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Gövde</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115720" name="Line 8"/>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a:defRPr/>
            </a:pPr>
            <a:endParaRPr lang="tr-TR">
              <a:latin typeface="Arial" charset="0"/>
            </a:endParaRPr>
          </a:p>
        </p:txBody>
      </p:sp>
      <p:sp>
        <p:nvSpPr>
          <p:cNvPr id="10" name="Rectangle 5"/>
          <p:cNvSpPr>
            <a:spLocks noChangeArrowheads="1"/>
          </p:cNvSpPr>
          <p:nvPr/>
        </p:nvSpPr>
        <p:spPr bwMode="auto">
          <a:xfrm>
            <a:off x="1703389" y="1250950"/>
            <a:ext cx="8713787"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Aft>
                <a:spcPts val="1200"/>
              </a:spcAft>
            </a:pPr>
            <a:r>
              <a:rPr lang="tr-TR" altLang="tr-TR">
                <a:latin typeface="Comic Sans MS" panose="030F0702030302020204" pitchFamily="66" charset="0"/>
              </a:rPr>
              <a:t>Yer elması yumruları toprağa tek tek atılmışsa sürgün sayısı her yumru için 2-3 arasında değişir. Kendi halinde bırakılmış yerlerde ise çok sayıda sürgün meydana gelir. Ocak şeklinde üretim yapılıyorsa her ocakta 10-30 arasında sürgün bulunabilir.</a:t>
            </a:r>
          </a:p>
          <a:p>
            <a:pPr algn="just" eaLnBrk="1" hangingPunct="1">
              <a:spcAft>
                <a:spcPts val="1200"/>
              </a:spcAft>
            </a:pPr>
            <a:r>
              <a:rPr lang="tr-TR" altLang="tr-TR">
                <a:latin typeface="Comic Sans MS" panose="030F0702030302020204" pitchFamily="66" charset="0"/>
              </a:rPr>
              <a:t>Yumrular üzerindeki gözlerin uyanması ile oluşan sürgünler (gövde) dik olarak büyür. Başlangıçta tek olarak gelişir ve dallanma meydana getirmez. Rengi yeşil olup, üzerinde yapraklar bulunur. Gövde irileştikçe dip kısımları ayçiçeği sapı gibi sertleşir ve yarı odunsu bir yapı kazanır.</a:t>
            </a:r>
          </a:p>
        </p:txBody>
      </p:sp>
      <p:pic>
        <p:nvPicPr>
          <p:cNvPr id="14" name="Picture 13" descr="18.jpg"/>
          <p:cNvPicPr>
            <a:picLocks noChangeAspect="1"/>
          </p:cNvPicPr>
          <p:nvPr/>
        </p:nvPicPr>
        <p:blipFill>
          <a:blip r:embed="rId2"/>
          <a:stretch>
            <a:fillRect/>
          </a:stretch>
        </p:blipFill>
        <p:spPr>
          <a:xfrm>
            <a:off x="8167689" y="3643314"/>
            <a:ext cx="2162175" cy="2879725"/>
          </a:xfrm>
          <a:prstGeom prst="rect">
            <a:avLst/>
          </a:prstGeom>
          <a:ln>
            <a:solidFill>
              <a:schemeClr val="tx1"/>
            </a:solidFill>
          </a:ln>
          <a:effectLst>
            <a:outerShdw blurRad="50800" dist="38100" dir="2700000" algn="tl" rotWithShape="0">
              <a:prstClr val="black">
                <a:alpha val="40000"/>
              </a:prstClr>
            </a:outerShdw>
          </a:effectLst>
        </p:spPr>
      </p:pic>
      <p:sp>
        <p:nvSpPr>
          <p:cNvPr id="19" name="Rectangle 18"/>
          <p:cNvSpPr>
            <a:spLocks noChangeArrowheads="1"/>
          </p:cNvSpPr>
          <p:nvPr/>
        </p:nvSpPr>
        <p:spPr bwMode="auto">
          <a:xfrm>
            <a:off x="1709739" y="3733801"/>
            <a:ext cx="624363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tr-TR" altLang="tr-TR">
                <a:latin typeface="Comic Sans MS" panose="030F0702030302020204" pitchFamily="66" charset="0"/>
              </a:rPr>
              <a:t>Gövde belli bir boya ulaştığında dallanır. Her dalın ucunda çiçek tomurcukları meydana gelir. Çiçeklerin oluşması ile bitki boyu uzaması durur. Bitkilerin boy uzunluğu 2-2.5 metre arasında değişir. Gövdenin çapı ise 1-4 cm arasındadır. Gövdenin üzeri tüylü yapıdadır.</a:t>
            </a:r>
          </a:p>
        </p:txBody>
      </p:sp>
    </p:spTree>
    <p:extLst>
      <p:ext uri="{BB962C8B-B14F-4D97-AF65-F5344CB8AC3E}">
        <p14:creationId xmlns:p14="http://schemas.microsoft.com/office/powerpoint/2010/main" val="158802164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ox(out)">
                                      <p:cBhvr>
                                        <p:cTn id="7" dur="500"/>
                                        <p:tgtEl>
                                          <p:spTgt spid="10">
                                            <p:txEl>
                                              <p:pRg st="0" end="0"/>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ox(out)">
                                      <p:cBhvr>
                                        <p:cTn id="10" dur="500"/>
                                        <p:tgtEl>
                                          <p:spTgt spid="1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box(out)">
                                      <p:cBhvr>
                                        <p:cTn id="15" dur="500"/>
                                        <p:tgtEl>
                                          <p:spTgt spid="10">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ox(out)">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9" name="Rectangle 7"/>
          <p:cNvSpPr>
            <a:spLocks noChangeArrowheads="1"/>
          </p:cNvSpPr>
          <p:nvPr/>
        </p:nvSpPr>
        <p:spPr bwMode="auto">
          <a:xfrm>
            <a:off x="1703389" y="476250"/>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Yaprak</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115720" name="Line 8"/>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a:defRPr/>
            </a:pPr>
            <a:endParaRPr lang="tr-TR">
              <a:latin typeface="Arial" charset="0"/>
            </a:endParaRPr>
          </a:p>
        </p:txBody>
      </p:sp>
      <p:sp>
        <p:nvSpPr>
          <p:cNvPr id="10" name="Rectangle 5"/>
          <p:cNvSpPr>
            <a:spLocks noChangeArrowheads="1"/>
          </p:cNvSpPr>
          <p:nvPr/>
        </p:nvSpPr>
        <p:spPr bwMode="auto">
          <a:xfrm>
            <a:off x="1703389" y="1250950"/>
            <a:ext cx="8713787"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buFont typeface="Wingdings" panose="05000000000000000000" pitchFamily="2" charset="2"/>
              <a:buNone/>
            </a:pPr>
            <a:r>
              <a:rPr lang="tr-TR" altLang="tr-TR">
                <a:latin typeface="Comic Sans MS" panose="030F0702030302020204" pitchFamily="66" charset="0"/>
              </a:rPr>
              <a:t>Yapraklar tek tek ve kısa bir sapla gövdeye bağlanır. Yaprakların ay çiçeği yapraklarına benzer ve parçasızdır. Yaprakların sap ve uç kısmı dar, orta kısmı ise geniştir. Yaprak kenarları dişlidir. Yaprak rengi yeşil olup, üzerleri tüylüdür.</a:t>
            </a:r>
            <a:endParaRPr lang="en-US" altLang="tr-TR">
              <a:latin typeface="Comic Sans MS" panose="030F0702030302020204" pitchFamily="66" charset="0"/>
            </a:endParaRPr>
          </a:p>
        </p:txBody>
      </p:sp>
      <p:pic>
        <p:nvPicPr>
          <p:cNvPr id="13" name="Picture 12" descr="16.jpg"/>
          <p:cNvPicPr>
            <a:picLocks noChangeAspect="1"/>
          </p:cNvPicPr>
          <p:nvPr/>
        </p:nvPicPr>
        <p:blipFill>
          <a:blip r:embed="rId2"/>
          <a:stretch>
            <a:fillRect/>
          </a:stretch>
        </p:blipFill>
        <p:spPr>
          <a:xfrm>
            <a:off x="4238625" y="2357439"/>
            <a:ext cx="3543300" cy="4187825"/>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2341021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ox(out)">
                                      <p:cBhvr>
                                        <p:cTn id="7" dur="500"/>
                                        <p:tgtEl>
                                          <p:spTgt spid="10">
                                            <p:txEl>
                                              <p:pRg st="0" end="0"/>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ox(out)">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9" name="Rectangle 7"/>
          <p:cNvSpPr>
            <a:spLocks noChangeArrowheads="1"/>
          </p:cNvSpPr>
          <p:nvPr/>
        </p:nvSpPr>
        <p:spPr bwMode="auto">
          <a:xfrm>
            <a:off x="1703389" y="476250"/>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Çiçek</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115720" name="Line 8"/>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a:defRPr/>
            </a:pPr>
            <a:endParaRPr lang="tr-TR">
              <a:latin typeface="Arial" charset="0"/>
            </a:endParaRPr>
          </a:p>
        </p:txBody>
      </p:sp>
      <p:sp>
        <p:nvSpPr>
          <p:cNvPr id="10" name="Rectangle 5"/>
          <p:cNvSpPr>
            <a:spLocks noChangeArrowheads="1"/>
          </p:cNvSpPr>
          <p:nvPr/>
        </p:nvSpPr>
        <p:spPr bwMode="auto">
          <a:xfrm>
            <a:off x="1703389" y="1250950"/>
            <a:ext cx="8713787"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Aft>
                <a:spcPts val="1200"/>
              </a:spcAft>
            </a:pPr>
            <a:r>
              <a:rPr lang="tr-TR" altLang="tr-TR">
                <a:latin typeface="Comic Sans MS" panose="030F0702030302020204" pitchFamily="66" charset="0"/>
              </a:rPr>
              <a:t>Yer elmasının çiçekleri gösterişli, büyük ve sarı renklidir. Her dalın ucunda tek bir çiçek tablasında çok sayıda çiçek oluşur. </a:t>
            </a:r>
          </a:p>
          <a:p>
            <a:pPr algn="just" eaLnBrk="1" hangingPunct="1">
              <a:spcAft>
                <a:spcPts val="1200"/>
              </a:spcAft>
            </a:pPr>
            <a:r>
              <a:rPr lang="tr-TR" altLang="tr-TR">
                <a:latin typeface="Comic Sans MS" panose="030F0702030302020204" pitchFamily="66" charset="0"/>
              </a:rPr>
              <a:t>Çiçeklenme Temmuz ayında başlar Eylül sonuna kadar devam eder. Çiçekler 1-5 cm büyüklüğünde olup, ay çiçeğine çok benzer. Çanak yaprakları yeşil renklidir. Çok sayıda sarı renkli taç yapraklar bulunur. Taç yaprakları çanak topraklardan uzun ve ovaldir.</a:t>
            </a:r>
          </a:p>
          <a:p>
            <a:pPr algn="just" eaLnBrk="1" hangingPunct="1">
              <a:spcAft>
                <a:spcPts val="1200"/>
              </a:spcAft>
            </a:pPr>
            <a:r>
              <a:rPr lang="tr-TR" altLang="tr-TR">
                <a:latin typeface="Comic Sans MS" panose="030F0702030302020204" pitchFamily="66" charset="0"/>
              </a:rPr>
              <a:t>Dişi organ erkek organ demeti arasından çıkar. Dişi organların tepesi parçalıdır. Çiçeklerde tohum oluşumu fazla görülmez. Tohumlar ancak ıslah materyali olarak kullanılır. Toprak altında oluşan yumrularla üretim yapıldığından tohum oluşumu önemli değildir.</a:t>
            </a:r>
          </a:p>
        </p:txBody>
      </p:sp>
      <p:pic>
        <p:nvPicPr>
          <p:cNvPr id="16" name="Picture 15" descr="6.jpg"/>
          <p:cNvPicPr>
            <a:picLocks noChangeAspect="1"/>
          </p:cNvPicPr>
          <p:nvPr/>
        </p:nvPicPr>
        <p:blipFill>
          <a:blip r:embed="rId2"/>
          <a:stretch>
            <a:fillRect/>
          </a:stretch>
        </p:blipFill>
        <p:spPr>
          <a:xfrm>
            <a:off x="1809751" y="4429125"/>
            <a:ext cx="2976563" cy="2046288"/>
          </a:xfrm>
          <a:prstGeom prst="rect">
            <a:avLst/>
          </a:prstGeom>
          <a:ln>
            <a:solidFill>
              <a:schemeClr val="tx1"/>
            </a:solidFill>
          </a:ln>
          <a:effectLst>
            <a:outerShdw blurRad="50800" dist="38100" dir="2700000" algn="tl" rotWithShape="0">
              <a:prstClr val="black">
                <a:alpha val="40000"/>
              </a:prstClr>
            </a:outerShdw>
          </a:effectLst>
        </p:spPr>
      </p:pic>
      <p:pic>
        <p:nvPicPr>
          <p:cNvPr id="19" name="Picture 18" descr="7.jpg"/>
          <p:cNvPicPr>
            <a:picLocks noChangeAspect="1"/>
          </p:cNvPicPr>
          <p:nvPr/>
        </p:nvPicPr>
        <p:blipFill>
          <a:blip r:embed="rId3"/>
          <a:stretch>
            <a:fillRect/>
          </a:stretch>
        </p:blipFill>
        <p:spPr>
          <a:xfrm>
            <a:off x="4953000" y="4429125"/>
            <a:ext cx="2484438" cy="2044700"/>
          </a:xfrm>
          <a:prstGeom prst="rect">
            <a:avLst/>
          </a:prstGeom>
          <a:ln>
            <a:solidFill>
              <a:schemeClr val="tx1"/>
            </a:solidFill>
          </a:ln>
          <a:effectLst>
            <a:outerShdw blurRad="50800" dist="38100" dir="2700000" algn="tl" rotWithShape="0">
              <a:prstClr val="black">
                <a:alpha val="40000"/>
              </a:prstClr>
            </a:outerShdw>
          </a:effectLst>
        </p:spPr>
      </p:pic>
      <p:pic>
        <p:nvPicPr>
          <p:cNvPr id="20" name="Picture 19" descr="13.jpg"/>
          <p:cNvPicPr>
            <a:picLocks noChangeAspect="1"/>
          </p:cNvPicPr>
          <p:nvPr/>
        </p:nvPicPr>
        <p:blipFill>
          <a:blip r:embed="rId4"/>
          <a:stretch>
            <a:fillRect/>
          </a:stretch>
        </p:blipFill>
        <p:spPr>
          <a:xfrm>
            <a:off x="7585075" y="4429125"/>
            <a:ext cx="2725738" cy="204470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8748780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ox(out)">
                                      <p:cBhvr>
                                        <p:cTn id="7" dur="500"/>
                                        <p:tgtEl>
                                          <p:spTgt spid="10">
                                            <p:txEl>
                                              <p:pRg st="0" end="0"/>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ox(out)">
                                      <p:cBhvr>
                                        <p:cTn id="10" dur="500"/>
                                        <p:tgtEl>
                                          <p:spTgt spid="16"/>
                                        </p:tgtEl>
                                      </p:cBhvr>
                                    </p:animEffect>
                                  </p:childTnLst>
                                </p:cTn>
                              </p:par>
                              <p:par>
                                <p:cTn id="11" presetID="4" presetClass="entr" presetSubtype="32"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ox(out)">
                                      <p:cBhvr>
                                        <p:cTn id="13" dur="500"/>
                                        <p:tgtEl>
                                          <p:spTgt spid="19"/>
                                        </p:tgtEl>
                                      </p:cBhvr>
                                    </p:animEffect>
                                  </p:childTnLst>
                                </p:cTn>
                              </p:par>
                              <p:par>
                                <p:cTn id="14" presetID="4" presetClass="entr" presetSubtype="32"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ox(out)">
                                      <p:cBhvr>
                                        <p:cTn id="16" dur="500"/>
                                        <p:tgtEl>
                                          <p:spTgt spid="2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32" fill="hold"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box(out)">
                                      <p:cBhvr>
                                        <p:cTn id="21" dur="500"/>
                                        <p:tgtEl>
                                          <p:spTgt spid="10">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32" fill="hold" nodeType="click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Effect transition="in" filter="box(out)">
                                      <p:cBhvr>
                                        <p:cTn id="26"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0</TotalTime>
  <Words>544</Words>
  <Application>Microsoft Office PowerPoint</Application>
  <PresentationFormat>Geniş ekran</PresentationFormat>
  <Paragraphs>29</Paragraphs>
  <Slides>9</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9</vt:i4>
      </vt:variant>
    </vt:vector>
  </HeadingPairs>
  <TitlesOfParts>
    <vt:vector size="17" baseType="lpstr">
      <vt:lpstr>Arial</vt:lpstr>
      <vt:lpstr>Calibri</vt:lpstr>
      <vt:lpstr>Century Gothic</vt:lpstr>
      <vt:lpstr>Comic Sans MS</vt:lpstr>
      <vt:lpstr>Times New Roman</vt:lpstr>
      <vt:lpstr>Wingdings</vt:lpstr>
      <vt:lpstr>Wingdings 3</vt:lpstr>
      <vt:lpstr>İyon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Burak</dc:creator>
  <cp:lastModifiedBy>Burak</cp:lastModifiedBy>
  <cp:revision>1</cp:revision>
  <dcterms:created xsi:type="dcterms:W3CDTF">2018-03-28T09:09:22Z</dcterms:created>
  <dcterms:modified xsi:type="dcterms:W3CDTF">2018-03-28T09:09:53Z</dcterms:modified>
</cp:coreProperties>
</file>