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2" r:id="rId3"/>
    <p:sldId id="285" r:id="rId4"/>
    <p:sldId id="283" r:id="rId5"/>
    <p:sldId id="284"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1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9C12F08-4DAD-40C4-8C9B-B4C48528E8DB}"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469012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C12F08-4DAD-40C4-8C9B-B4C48528E8DB}"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297060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C12F08-4DAD-40C4-8C9B-B4C48528E8DB}"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3162450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C12F08-4DAD-40C4-8C9B-B4C48528E8DB}"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1573492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C12F08-4DAD-40C4-8C9B-B4C48528E8DB}"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311637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C12F08-4DAD-40C4-8C9B-B4C48528E8DB}"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409610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C12F08-4DAD-40C4-8C9B-B4C48528E8DB}" type="datetimeFigureOut">
              <a:rPr lang="tr-TR" smtClean="0"/>
              <a:t>14.11.2018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2960881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9C12F08-4DAD-40C4-8C9B-B4C48528E8DB}" type="datetimeFigureOut">
              <a:rPr lang="tr-TR" smtClean="0"/>
              <a:t>14.11.2018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297357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12F08-4DAD-40C4-8C9B-B4C48528E8DB}" type="datetimeFigureOut">
              <a:rPr lang="tr-TR" smtClean="0"/>
              <a:t>14.11.2018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376826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B9C12F08-4DAD-40C4-8C9B-B4C48528E8DB}"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62601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B9C12F08-4DAD-40C4-8C9B-B4C48528E8DB}"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6B2AEF-10EA-48F1-A371-C403AD2CDC31}" type="slidenum">
              <a:rPr lang="tr-TR" smtClean="0"/>
              <a:t>‹#›</a:t>
            </a:fld>
            <a:endParaRPr lang="tr-TR"/>
          </a:p>
        </p:txBody>
      </p:sp>
    </p:spTree>
    <p:extLst>
      <p:ext uri="{BB962C8B-B14F-4D97-AF65-F5344CB8AC3E}">
        <p14:creationId xmlns:p14="http://schemas.microsoft.com/office/powerpoint/2010/main" val="3387756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12F08-4DAD-40C4-8C9B-B4C48528E8DB}" type="datetimeFigureOut">
              <a:rPr lang="tr-TR" smtClean="0"/>
              <a:t>14.11.2018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B2AEF-10EA-48F1-A371-C403AD2CDC31}" type="slidenum">
              <a:rPr lang="tr-TR" smtClean="0"/>
              <a:t>‹#›</a:t>
            </a:fld>
            <a:endParaRPr lang="tr-TR"/>
          </a:p>
        </p:txBody>
      </p:sp>
    </p:spTree>
    <p:extLst>
      <p:ext uri="{BB962C8B-B14F-4D97-AF65-F5344CB8AC3E}">
        <p14:creationId xmlns:p14="http://schemas.microsoft.com/office/powerpoint/2010/main" val="1628360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a:extLst>
              <a:ext uri="{FF2B5EF4-FFF2-40B4-BE49-F238E27FC236}">
                <a16:creationId xmlns:a16="http://schemas.microsoft.com/office/drawing/2014/main" id="{3C98754D-4DA1-42F2-9103-47FE5B382CCA}"/>
              </a:ext>
            </a:extLst>
          </p:cNvPr>
          <p:cNvSpPr>
            <a:spLocks noChangeArrowheads="1"/>
          </p:cNvSpPr>
          <p:nvPr/>
        </p:nvSpPr>
        <p:spPr bwMode="auto">
          <a:xfrm>
            <a:off x="468313" y="260350"/>
            <a:ext cx="8229600" cy="1143000"/>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sz="3600" b="1" dirty="0">
                <a:solidFill>
                  <a:schemeClr val="accent2"/>
                </a:solidFill>
              </a:rPr>
              <a:t>BÖLÜM IV</a:t>
            </a:r>
            <a:br>
              <a:rPr lang="tr-TR" altLang="en-US" sz="3600" b="1" dirty="0">
                <a:solidFill>
                  <a:schemeClr val="accent2"/>
                </a:solidFill>
              </a:rPr>
            </a:br>
            <a:r>
              <a:rPr lang="tr-TR" altLang="en-US" sz="3600" b="1" dirty="0">
                <a:solidFill>
                  <a:schemeClr val="accent2"/>
                </a:solidFill>
              </a:rPr>
              <a:t>GÖZLEMLERİN İNDİRGENMESİ</a:t>
            </a:r>
            <a:r>
              <a:rPr lang="en-US" altLang="en-US" sz="3600" b="1" dirty="0">
                <a:solidFill>
                  <a:schemeClr val="accent2"/>
                </a:solidFill>
              </a:rPr>
              <a:t> - 2</a:t>
            </a:r>
            <a:endParaRPr lang="tr-TR" altLang="en-US" sz="3600" b="1" dirty="0">
              <a:solidFill>
                <a:schemeClr val="accent2"/>
              </a:solidFill>
            </a:endParaRPr>
          </a:p>
        </p:txBody>
      </p:sp>
      <p:sp>
        <p:nvSpPr>
          <p:cNvPr id="3077" name="Rectangle 5">
            <a:extLst>
              <a:ext uri="{FF2B5EF4-FFF2-40B4-BE49-F238E27FC236}">
                <a16:creationId xmlns:a16="http://schemas.microsoft.com/office/drawing/2014/main" id="{4EC2BDE6-512B-4D89-B0B3-7D7E29430E51}"/>
              </a:ext>
            </a:extLst>
          </p:cNvPr>
          <p:cNvSpPr>
            <a:spLocks noChangeArrowheads="1"/>
          </p:cNvSpPr>
          <p:nvPr/>
        </p:nvSpPr>
        <p:spPr bwMode="auto">
          <a:xfrm>
            <a:off x="539750" y="2783534"/>
            <a:ext cx="8229600" cy="1819566"/>
          </a:xfrm>
          <a:prstGeom prst="rect">
            <a:avLst/>
          </a:prstGeom>
          <a:noFill/>
          <a:ln>
            <a:noFill/>
          </a:ln>
          <a:effectLst/>
          <a:extLst>
            <a:ext uri="{909E8E84-426E-40DD-AFC4-6F175D3DCCD1}">
              <a14:hiddenFill xmlns:a14="http://schemas.microsoft.com/office/drawing/2010/main">
                <a:solidFill>
                  <a:srgbClr val="A4D1F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62547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tr-TR" altLang="en-US" b="1" dirty="0">
                <a:solidFill>
                  <a:srgbClr val="FF0000"/>
                </a:solidFill>
                <a:effectLst>
                  <a:outerShdw blurRad="38100" dist="38100" dir="2700000" algn="tl">
                    <a:srgbClr val="C0C0C0"/>
                  </a:outerShdw>
                </a:effectLst>
              </a:rPr>
              <a:t>IV. </a:t>
            </a:r>
            <a:r>
              <a:rPr lang="tr-TR" altLang="en-US" b="1" dirty="0">
                <a:solidFill>
                  <a:schemeClr val="accent2"/>
                </a:solidFill>
                <a:effectLst>
                  <a:outerShdw blurRad="38100" dist="38100" dir="2700000" algn="tl">
                    <a:srgbClr val="C0C0C0"/>
                  </a:outerShdw>
                </a:effectLst>
              </a:rPr>
              <a:t>IŞIĞIN ABERASYONU (SAPINCI)</a:t>
            </a:r>
            <a:endParaRPr lang="en-US" altLang="en-US" b="1" dirty="0">
              <a:solidFill>
                <a:schemeClr val="accent2"/>
              </a:solidFill>
              <a:effectLst>
                <a:outerShdw blurRad="38100" dist="38100" dir="2700000" algn="tl">
                  <a:srgbClr val="C0C0C0"/>
                </a:outerShdw>
              </a:effectLst>
            </a:endParaRPr>
          </a:p>
          <a:p>
            <a:endParaRPr lang="tr-TR" altLang="en-US" b="1" dirty="0">
              <a:solidFill>
                <a:schemeClr val="accent2"/>
              </a:solidFill>
              <a:effectLst>
                <a:outerShdw blurRad="38100" dist="38100" dir="2700000" algn="tl">
                  <a:srgbClr val="C0C0C0"/>
                </a:outerShdw>
              </a:effectLst>
            </a:endParaRPr>
          </a:p>
          <a:p>
            <a:r>
              <a:rPr lang="tr-TR" altLang="en-US" b="1" dirty="0">
                <a:solidFill>
                  <a:srgbClr val="FF0000"/>
                </a:solidFill>
                <a:effectLst>
                  <a:outerShdw blurRad="38100" dist="38100" dir="2700000" algn="tl">
                    <a:srgbClr val="C0C0C0"/>
                  </a:outerShdw>
                </a:effectLst>
              </a:rPr>
              <a:t>V.</a:t>
            </a:r>
            <a:r>
              <a:rPr lang="tr-TR" altLang="en-US" b="1" dirty="0">
                <a:solidFill>
                  <a:schemeClr val="accent2"/>
                </a:solidFill>
                <a:effectLst>
                  <a:outerShdw blurRad="38100" dist="38100" dir="2700000" algn="tl">
                    <a:srgbClr val="C0C0C0"/>
                  </a:outerShdw>
                </a:effectLst>
              </a:rPr>
              <a:t> PRESESYON VE NÜTASYON OLAYLARI</a:t>
            </a:r>
          </a:p>
          <a:p>
            <a:endParaRPr lang="tr-TR" altLang="en-US" b="1" dirty="0">
              <a:effectLst>
                <a:outerShdw blurRad="38100" dist="38100" dir="2700000" algn="tl">
                  <a:srgbClr val="C0C0C0"/>
                </a:outerShdw>
              </a:effectLst>
            </a:endParaRPr>
          </a:p>
          <a:p>
            <a:pPr>
              <a:buFontTx/>
              <a:buNone/>
            </a:pPr>
            <a:endParaRPr lang="tr-TR" altLang="en-US" b="1" dirty="0">
              <a:solidFill>
                <a:srgbClr val="000099"/>
              </a:solidFill>
              <a:effectLst>
                <a:outerShdw blurRad="38100" dist="38100" dir="2700000" algn="tl">
                  <a:srgbClr val="C0C0C0"/>
                </a:outerShdw>
              </a:effectLst>
            </a:endParaRPr>
          </a:p>
        </p:txBody>
      </p:sp>
    </p:spTree>
    <p:extLst>
      <p:ext uri="{BB962C8B-B14F-4D97-AF65-F5344CB8AC3E}">
        <p14:creationId xmlns:p14="http://schemas.microsoft.com/office/powerpoint/2010/main" val="2313200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2B3730C2-DDCA-4104-9BD1-B0F8123C53BB}"/>
              </a:ext>
            </a:extLst>
          </p:cNvPr>
          <p:cNvSpPr/>
          <p:nvPr/>
        </p:nvSpPr>
        <p:spPr>
          <a:xfrm rot="20044299">
            <a:off x="1181100" y="2535238"/>
            <a:ext cx="2971800" cy="1905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 Oval">
            <a:extLst>
              <a:ext uri="{FF2B5EF4-FFF2-40B4-BE49-F238E27FC236}">
                <a16:creationId xmlns:a16="http://schemas.microsoft.com/office/drawing/2014/main" id="{6B930FF8-B042-4BB0-BABF-C4E55361C58B}"/>
              </a:ext>
            </a:extLst>
          </p:cNvPr>
          <p:cNvSpPr/>
          <p:nvPr/>
        </p:nvSpPr>
        <p:spPr>
          <a:xfrm rot="20044299">
            <a:off x="1714500" y="2535238"/>
            <a:ext cx="1905000" cy="1905000"/>
          </a:xfrm>
          <a:prstGeom prst="ellipse">
            <a:avLst/>
          </a:prstGeom>
          <a:noFill/>
          <a:ln cap="rnd">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4" name="3 Düz Bağlayıcı">
            <a:extLst>
              <a:ext uri="{FF2B5EF4-FFF2-40B4-BE49-F238E27FC236}">
                <a16:creationId xmlns:a16="http://schemas.microsoft.com/office/drawing/2014/main" id="{E5AA57E0-3139-4027-BB1D-6F235DF94470}"/>
              </a:ext>
            </a:extLst>
          </p:cNvPr>
          <p:cNvCxnSpPr>
            <a:endCxn id="3" idx="0"/>
          </p:cNvCxnSpPr>
          <p:nvPr/>
        </p:nvCxnSpPr>
        <p:spPr>
          <a:xfrm rot="16200000" flipV="1">
            <a:off x="1725612" y="3155951"/>
            <a:ext cx="2022475" cy="97155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DCFB41D2-B117-4FF5-8222-C511EB4F137D}"/>
              </a:ext>
            </a:extLst>
          </p:cNvPr>
          <p:cNvCxnSpPr>
            <a:stCxn id="3" idx="0"/>
          </p:cNvCxnSpPr>
          <p:nvPr/>
        </p:nvCxnSpPr>
        <p:spPr>
          <a:xfrm rot="16200000" flipV="1">
            <a:off x="1966913" y="2346325"/>
            <a:ext cx="387350" cy="1809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872" name="81 Metin kutusu">
            <a:extLst>
              <a:ext uri="{FF2B5EF4-FFF2-40B4-BE49-F238E27FC236}">
                <a16:creationId xmlns:a16="http://schemas.microsoft.com/office/drawing/2014/main" id="{50EF9F99-A98B-4AB8-88C9-B98601D903F3}"/>
              </a:ext>
            </a:extLst>
          </p:cNvPr>
          <p:cNvSpPr txBox="1">
            <a:spLocks noChangeArrowheads="1"/>
          </p:cNvSpPr>
          <p:nvPr/>
        </p:nvSpPr>
        <p:spPr bwMode="auto">
          <a:xfrm rot="-1548237">
            <a:off x="1851025" y="1909763"/>
            <a:ext cx="3032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sp>
        <p:nvSpPr>
          <p:cNvPr id="25" name="24 Yay">
            <a:extLst>
              <a:ext uri="{FF2B5EF4-FFF2-40B4-BE49-F238E27FC236}">
                <a16:creationId xmlns:a16="http://schemas.microsoft.com/office/drawing/2014/main" id="{19001952-8135-4659-A22E-E91C7BDDF4F0}"/>
              </a:ext>
            </a:extLst>
          </p:cNvPr>
          <p:cNvSpPr/>
          <p:nvPr/>
        </p:nvSpPr>
        <p:spPr>
          <a:xfrm rot="674308">
            <a:off x="1546225" y="1662113"/>
            <a:ext cx="838200" cy="838200"/>
          </a:xfrm>
          <a:prstGeom prst="arc">
            <a:avLst>
              <a:gd name="adj1" fmla="val 1136575"/>
              <a:gd name="adj2" fmla="val 468550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36874" name="87 Metin kutusu">
            <a:extLst>
              <a:ext uri="{FF2B5EF4-FFF2-40B4-BE49-F238E27FC236}">
                <a16:creationId xmlns:a16="http://schemas.microsoft.com/office/drawing/2014/main" id="{A98C5BB8-1B88-4E85-8A8E-318809A01D82}"/>
              </a:ext>
            </a:extLst>
          </p:cNvPr>
          <p:cNvSpPr txBox="1">
            <a:spLocks noChangeArrowheads="1"/>
          </p:cNvSpPr>
          <p:nvPr/>
        </p:nvSpPr>
        <p:spPr bwMode="auto">
          <a:xfrm rot="7376600">
            <a:off x="2172494" y="2134394"/>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cxnSp>
        <p:nvCxnSpPr>
          <p:cNvPr id="29" name="28 Düz Bağlayıcı">
            <a:extLst>
              <a:ext uri="{FF2B5EF4-FFF2-40B4-BE49-F238E27FC236}">
                <a16:creationId xmlns:a16="http://schemas.microsoft.com/office/drawing/2014/main" id="{4B5A8665-D61D-40F5-8BC7-F03C45460403}"/>
              </a:ext>
            </a:extLst>
          </p:cNvPr>
          <p:cNvCxnSpPr/>
          <p:nvPr/>
        </p:nvCxnSpPr>
        <p:spPr>
          <a:xfrm rot="10800000">
            <a:off x="1050925" y="3481388"/>
            <a:ext cx="38195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Düz Bağlayıcı">
            <a:extLst>
              <a:ext uri="{FF2B5EF4-FFF2-40B4-BE49-F238E27FC236}">
                <a16:creationId xmlns:a16="http://schemas.microsoft.com/office/drawing/2014/main" id="{10098313-3112-48F5-9A54-71507C967F3A}"/>
              </a:ext>
            </a:extLst>
          </p:cNvPr>
          <p:cNvCxnSpPr/>
          <p:nvPr/>
        </p:nvCxnSpPr>
        <p:spPr>
          <a:xfrm rot="16200000" flipH="1">
            <a:off x="2017712" y="2847976"/>
            <a:ext cx="12668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Düz Ok Bağlayıcısı">
            <a:extLst>
              <a:ext uri="{FF2B5EF4-FFF2-40B4-BE49-F238E27FC236}">
                <a16:creationId xmlns:a16="http://schemas.microsoft.com/office/drawing/2014/main" id="{7261DD77-9163-4F98-BD0A-329435518797}"/>
              </a:ext>
            </a:extLst>
          </p:cNvPr>
          <p:cNvCxnSpPr/>
          <p:nvPr/>
        </p:nvCxnSpPr>
        <p:spPr>
          <a:xfrm flipV="1">
            <a:off x="860425" y="2519363"/>
            <a:ext cx="3629025" cy="1905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878" name="81 Metin kutusu">
            <a:extLst>
              <a:ext uri="{FF2B5EF4-FFF2-40B4-BE49-F238E27FC236}">
                <a16:creationId xmlns:a16="http://schemas.microsoft.com/office/drawing/2014/main" id="{2F599F68-04A8-43D4-9BFA-4875D2858D8F}"/>
              </a:ext>
            </a:extLst>
          </p:cNvPr>
          <p:cNvSpPr txBox="1">
            <a:spLocks noChangeArrowheads="1"/>
          </p:cNvSpPr>
          <p:nvPr/>
        </p:nvSpPr>
        <p:spPr bwMode="auto">
          <a:xfrm>
            <a:off x="2498725" y="1900238"/>
            <a:ext cx="3032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sp>
        <p:nvSpPr>
          <p:cNvPr id="36879" name="100 Metin kutusu">
            <a:extLst>
              <a:ext uri="{FF2B5EF4-FFF2-40B4-BE49-F238E27FC236}">
                <a16:creationId xmlns:a16="http://schemas.microsoft.com/office/drawing/2014/main" id="{406C2BB9-EE87-4A48-BF99-6B6CE50B15C8}"/>
              </a:ext>
            </a:extLst>
          </p:cNvPr>
          <p:cNvSpPr txBox="1">
            <a:spLocks noChangeArrowheads="1"/>
          </p:cNvSpPr>
          <p:nvPr/>
        </p:nvSpPr>
        <p:spPr bwMode="auto">
          <a:xfrm>
            <a:off x="4137025" y="3205163"/>
            <a:ext cx="7127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Güneş</a:t>
            </a:r>
          </a:p>
        </p:txBody>
      </p:sp>
      <p:sp>
        <p:nvSpPr>
          <p:cNvPr id="36880" name="100 Metin kutusu">
            <a:extLst>
              <a:ext uri="{FF2B5EF4-FFF2-40B4-BE49-F238E27FC236}">
                <a16:creationId xmlns:a16="http://schemas.microsoft.com/office/drawing/2014/main" id="{691132F5-4280-4A6E-B633-5293D3CD5A8F}"/>
              </a:ext>
            </a:extLst>
          </p:cNvPr>
          <p:cNvSpPr txBox="1">
            <a:spLocks noChangeArrowheads="1"/>
          </p:cNvSpPr>
          <p:nvPr/>
        </p:nvSpPr>
        <p:spPr bwMode="auto">
          <a:xfrm>
            <a:off x="4137025" y="3433763"/>
            <a:ext cx="776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Calibri" panose="020F0502020204030204" pitchFamily="34" charset="0"/>
              </a:rPr>
              <a:t>Ekliptik</a:t>
            </a:r>
          </a:p>
          <a:p>
            <a:pPr algn="ctr"/>
            <a:r>
              <a:rPr lang="tr-TR" altLang="en-US" sz="1400">
                <a:latin typeface="Calibri" panose="020F0502020204030204" pitchFamily="34" charset="0"/>
              </a:rPr>
              <a:t>Düzlemi</a:t>
            </a:r>
          </a:p>
        </p:txBody>
      </p:sp>
      <p:cxnSp>
        <p:nvCxnSpPr>
          <p:cNvPr id="47" name="46 Düz Ok Bağlayıcısı">
            <a:extLst>
              <a:ext uri="{FF2B5EF4-FFF2-40B4-BE49-F238E27FC236}">
                <a16:creationId xmlns:a16="http://schemas.microsoft.com/office/drawing/2014/main" id="{BD3E4FBB-A5AB-423D-9D5C-1D876574B81D}"/>
              </a:ext>
            </a:extLst>
          </p:cNvPr>
          <p:cNvCxnSpPr/>
          <p:nvPr/>
        </p:nvCxnSpPr>
        <p:spPr>
          <a:xfrm>
            <a:off x="4899025" y="3357563"/>
            <a:ext cx="30480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882" name="100 Metin kutusu">
            <a:extLst>
              <a:ext uri="{FF2B5EF4-FFF2-40B4-BE49-F238E27FC236}">
                <a16:creationId xmlns:a16="http://schemas.microsoft.com/office/drawing/2014/main" id="{58AF6D5B-DA95-4839-9324-6450DC129186}"/>
              </a:ext>
            </a:extLst>
          </p:cNvPr>
          <p:cNvSpPr txBox="1">
            <a:spLocks noChangeArrowheads="1"/>
          </p:cNvSpPr>
          <p:nvPr/>
        </p:nvSpPr>
        <p:spPr bwMode="auto">
          <a:xfrm rot="-1696474">
            <a:off x="2613025" y="3033713"/>
            <a:ext cx="7350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Calibri" panose="020F0502020204030204" pitchFamily="34" charset="0"/>
              </a:rPr>
              <a:t>Ekvator</a:t>
            </a:r>
          </a:p>
        </p:txBody>
      </p:sp>
      <p:sp>
        <p:nvSpPr>
          <p:cNvPr id="36883" name="100 Metin kutusu">
            <a:extLst>
              <a:ext uri="{FF2B5EF4-FFF2-40B4-BE49-F238E27FC236}">
                <a16:creationId xmlns:a16="http://schemas.microsoft.com/office/drawing/2014/main" id="{65352395-46FD-4A6D-BFAC-D492397FFDFA}"/>
              </a:ext>
            </a:extLst>
          </p:cNvPr>
          <p:cNvSpPr txBox="1">
            <a:spLocks noChangeArrowheads="1"/>
          </p:cNvSpPr>
          <p:nvPr/>
        </p:nvSpPr>
        <p:spPr bwMode="auto">
          <a:xfrm>
            <a:off x="4451350" y="2538413"/>
            <a:ext cx="319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Calibri" panose="020F0502020204030204" pitchFamily="34" charset="0"/>
              </a:rPr>
              <a:t>R</a:t>
            </a:r>
            <a:r>
              <a:rPr lang="tr-TR" altLang="en-US" sz="1200" baseline="-25000">
                <a:latin typeface="Calibri" panose="020F0502020204030204" pitchFamily="34" charset="0"/>
              </a:rPr>
              <a:t>1</a:t>
            </a:r>
          </a:p>
        </p:txBody>
      </p:sp>
      <p:sp>
        <p:nvSpPr>
          <p:cNvPr id="36884" name="100 Metin kutusu">
            <a:extLst>
              <a:ext uri="{FF2B5EF4-FFF2-40B4-BE49-F238E27FC236}">
                <a16:creationId xmlns:a16="http://schemas.microsoft.com/office/drawing/2014/main" id="{9C37DBDB-16DD-4E04-ABBD-D4DC61AF921E}"/>
              </a:ext>
            </a:extLst>
          </p:cNvPr>
          <p:cNvSpPr txBox="1">
            <a:spLocks noChangeArrowheads="1"/>
          </p:cNvSpPr>
          <p:nvPr/>
        </p:nvSpPr>
        <p:spPr bwMode="auto">
          <a:xfrm>
            <a:off x="596900" y="4119563"/>
            <a:ext cx="319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Calibri" panose="020F0502020204030204" pitchFamily="34" charset="0"/>
              </a:rPr>
              <a:t>R</a:t>
            </a:r>
            <a:r>
              <a:rPr lang="tr-TR" altLang="en-US" sz="1200" baseline="-25000">
                <a:latin typeface="Calibri" panose="020F0502020204030204" pitchFamily="34" charset="0"/>
              </a:rPr>
              <a:t>2</a:t>
            </a:r>
          </a:p>
        </p:txBody>
      </p:sp>
      <p:sp>
        <p:nvSpPr>
          <p:cNvPr id="36885" name="100 Metin kutusu">
            <a:extLst>
              <a:ext uri="{FF2B5EF4-FFF2-40B4-BE49-F238E27FC236}">
                <a16:creationId xmlns:a16="http://schemas.microsoft.com/office/drawing/2014/main" id="{E3F23D38-74EF-4CAF-B92A-E05F985974F1}"/>
              </a:ext>
            </a:extLst>
          </p:cNvPr>
          <p:cNvSpPr txBox="1">
            <a:spLocks noChangeArrowheads="1"/>
          </p:cNvSpPr>
          <p:nvPr/>
        </p:nvSpPr>
        <p:spPr bwMode="auto">
          <a:xfrm>
            <a:off x="4060825" y="29384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Calibri" panose="020F0502020204030204" pitchFamily="34" charset="0"/>
              </a:rPr>
              <a:t>k</a:t>
            </a:r>
            <a:r>
              <a:rPr lang="tr-TR" altLang="en-US" sz="1200" baseline="-25000">
                <a:latin typeface="Calibri" panose="020F0502020204030204" pitchFamily="34" charset="0"/>
              </a:rPr>
              <a:t>1</a:t>
            </a:r>
            <a:r>
              <a:rPr lang="tr-TR" altLang="en-US" sz="1200">
                <a:latin typeface="Calibri" panose="020F0502020204030204" pitchFamily="34" charset="0"/>
              </a:rPr>
              <a:t>.k</a:t>
            </a:r>
            <a:r>
              <a:rPr lang="tr-TR" altLang="en-US" sz="1200" baseline="-25000">
                <a:latin typeface="Calibri" panose="020F0502020204030204" pitchFamily="34" charset="0"/>
              </a:rPr>
              <a:t>0</a:t>
            </a:r>
          </a:p>
        </p:txBody>
      </p:sp>
      <p:cxnSp>
        <p:nvCxnSpPr>
          <p:cNvPr id="63" name="62 Düz Ok Bağlayıcısı">
            <a:extLst>
              <a:ext uri="{FF2B5EF4-FFF2-40B4-BE49-F238E27FC236}">
                <a16:creationId xmlns:a16="http://schemas.microsoft.com/office/drawing/2014/main" id="{45359F82-64D9-4E3C-961B-5D0E1520D6AE}"/>
              </a:ext>
            </a:extLst>
          </p:cNvPr>
          <p:cNvCxnSpPr/>
          <p:nvPr/>
        </p:nvCxnSpPr>
        <p:spPr>
          <a:xfrm>
            <a:off x="3756025" y="2900363"/>
            <a:ext cx="723900" cy="158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6" name="65 Düz Ok Bağlayıcısı">
            <a:extLst>
              <a:ext uri="{FF2B5EF4-FFF2-40B4-BE49-F238E27FC236}">
                <a16:creationId xmlns:a16="http://schemas.microsoft.com/office/drawing/2014/main" id="{B6178784-D1B1-471F-A51E-FF3CAD05A459}"/>
              </a:ext>
            </a:extLst>
          </p:cNvPr>
          <p:cNvCxnSpPr/>
          <p:nvPr/>
        </p:nvCxnSpPr>
        <p:spPr>
          <a:xfrm rot="10800000">
            <a:off x="860425" y="4043363"/>
            <a:ext cx="704850" cy="9525"/>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6888" name="100 Metin kutusu">
            <a:extLst>
              <a:ext uri="{FF2B5EF4-FFF2-40B4-BE49-F238E27FC236}">
                <a16:creationId xmlns:a16="http://schemas.microsoft.com/office/drawing/2014/main" id="{BEAF877B-E7BC-4E36-A8F4-0538A608C97D}"/>
              </a:ext>
            </a:extLst>
          </p:cNvPr>
          <p:cNvSpPr txBox="1">
            <a:spLocks noChangeArrowheads="1"/>
          </p:cNvSpPr>
          <p:nvPr/>
        </p:nvSpPr>
        <p:spPr bwMode="auto">
          <a:xfrm>
            <a:off x="784225" y="37385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Calibri" panose="020F0502020204030204" pitchFamily="34" charset="0"/>
              </a:rPr>
              <a:t>k</a:t>
            </a:r>
            <a:r>
              <a:rPr lang="tr-TR" altLang="en-US" sz="1200" baseline="-25000">
                <a:latin typeface="Calibri" panose="020F0502020204030204" pitchFamily="34" charset="0"/>
              </a:rPr>
              <a:t>2</a:t>
            </a:r>
            <a:r>
              <a:rPr lang="tr-TR" altLang="en-US" sz="1200">
                <a:latin typeface="Calibri" panose="020F0502020204030204" pitchFamily="34" charset="0"/>
              </a:rPr>
              <a:t>.k</a:t>
            </a:r>
            <a:r>
              <a:rPr lang="tr-TR" altLang="en-US" sz="1200" baseline="-25000">
                <a:latin typeface="Calibri" panose="020F0502020204030204" pitchFamily="34" charset="0"/>
              </a:rPr>
              <a:t>0</a:t>
            </a:r>
          </a:p>
        </p:txBody>
      </p:sp>
      <p:cxnSp>
        <p:nvCxnSpPr>
          <p:cNvPr id="72" name="71 Düz Ok Bağlayıcısı">
            <a:extLst>
              <a:ext uri="{FF2B5EF4-FFF2-40B4-BE49-F238E27FC236}">
                <a16:creationId xmlns:a16="http://schemas.microsoft.com/office/drawing/2014/main" id="{2CDEDBAA-06B9-45B1-9777-C805F21AF49D}"/>
              </a:ext>
            </a:extLst>
          </p:cNvPr>
          <p:cNvCxnSpPr/>
          <p:nvPr/>
        </p:nvCxnSpPr>
        <p:spPr>
          <a:xfrm rot="16200000" flipH="1">
            <a:off x="4327525" y="2728913"/>
            <a:ext cx="3238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82 Düz Ok Bağlayıcısı">
            <a:extLst>
              <a:ext uri="{FF2B5EF4-FFF2-40B4-BE49-F238E27FC236}">
                <a16:creationId xmlns:a16="http://schemas.microsoft.com/office/drawing/2014/main" id="{9DFC2C7B-6533-402E-AEF3-8725A5F3C986}"/>
              </a:ext>
            </a:extLst>
          </p:cNvPr>
          <p:cNvCxnSpPr/>
          <p:nvPr/>
        </p:nvCxnSpPr>
        <p:spPr>
          <a:xfrm rot="5400000" flipH="1" flipV="1">
            <a:off x="698500" y="4233863"/>
            <a:ext cx="3238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891" name="73 Metin kutusu">
            <a:extLst>
              <a:ext uri="{FF2B5EF4-FFF2-40B4-BE49-F238E27FC236}">
                <a16:creationId xmlns:a16="http://schemas.microsoft.com/office/drawing/2014/main" id="{8CA2888E-C22D-43E4-A197-77DFFB88AEE8}"/>
              </a:ext>
            </a:extLst>
          </p:cNvPr>
          <p:cNvSpPr txBox="1">
            <a:spLocks noChangeArrowheads="1"/>
          </p:cNvSpPr>
          <p:nvPr/>
        </p:nvSpPr>
        <p:spPr bwMode="auto">
          <a:xfrm>
            <a:off x="2479675" y="3452813"/>
            <a:ext cx="3238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O</a:t>
            </a:r>
          </a:p>
        </p:txBody>
      </p:sp>
      <p:sp>
        <p:nvSpPr>
          <p:cNvPr id="86" name="85 Yay">
            <a:extLst>
              <a:ext uri="{FF2B5EF4-FFF2-40B4-BE49-F238E27FC236}">
                <a16:creationId xmlns:a16="http://schemas.microsoft.com/office/drawing/2014/main" id="{A5FC8732-C217-4B9E-A2C0-9F5E21B28D91}"/>
              </a:ext>
            </a:extLst>
          </p:cNvPr>
          <p:cNvSpPr/>
          <p:nvPr/>
        </p:nvSpPr>
        <p:spPr>
          <a:xfrm>
            <a:off x="2517775" y="3290888"/>
            <a:ext cx="420688" cy="384175"/>
          </a:xfrm>
          <a:prstGeom prst="arc">
            <a:avLst>
              <a:gd name="adj1" fmla="val 19236888"/>
              <a:gd name="adj2" fmla="val 2757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87" name="86 Düz Ok Bağlayıcısı">
            <a:extLst>
              <a:ext uri="{FF2B5EF4-FFF2-40B4-BE49-F238E27FC236}">
                <a16:creationId xmlns:a16="http://schemas.microsoft.com/office/drawing/2014/main" id="{8A1D0505-9E2C-46A9-939B-5D8644FCFE11}"/>
              </a:ext>
            </a:extLst>
          </p:cNvPr>
          <p:cNvCxnSpPr/>
          <p:nvPr/>
        </p:nvCxnSpPr>
        <p:spPr>
          <a:xfrm>
            <a:off x="4556125" y="2605088"/>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89 Düz Ok Bağlayıcısı">
            <a:extLst>
              <a:ext uri="{FF2B5EF4-FFF2-40B4-BE49-F238E27FC236}">
                <a16:creationId xmlns:a16="http://schemas.microsoft.com/office/drawing/2014/main" id="{3D13972B-BB49-41AD-9BD0-17D968F0E30A}"/>
              </a:ext>
            </a:extLst>
          </p:cNvPr>
          <p:cNvCxnSpPr/>
          <p:nvPr/>
        </p:nvCxnSpPr>
        <p:spPr>
          <a:xfrm>
            <a:off x="4156075" y="2986088"/>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90 Düz Ok Bağlayıcısı">
            <a:extLst>
              <a:ext uri="{FF2B5EF4-FFF2-40B4-BE49-F238E27FC236}">
                <a16:creationId xmlns:a16="http://schemas.microsoft.com/office/drawing/2014/main" id="{7CE2B4AC-492B-4623-B490-4882F6E22BA4}"/>
              </a:ext>
            </a:extLst>
          </p:cNvPr>
          <p:cNvCxnSpPr/>
          <p:nvPr/>
        </p:nvCxnSpPr>
        <p:spPr>
          <a:xfrm>
            <a:off x="4327525" y="2986088"/>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91 Düz Ok Bağlayıcısı">
            <a:extLst>
              <a:ext uri="{FF2B5EF4-FFF2-40B4-BE49-F238E27FC236}">
                <a16:creationId xmlns:a16="http://schemas.microsoft.com/office/drawing/2014/main" id="{1F899074-13DC-41EB-8E66-5657C12623D8}"/>
              </a:ext>
            </a:extLst>
          </p:cNvPr>
          <p:cNvCxnSpPr/>
          <p:nvPr/>
        </p:nvCxnSpPr>
        <p:spPr>
          <a:xfrm>
            <a:off x="889000" y="3786188"/>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92 Düz Ok Bağlayıcısı">
            <a:extLst>
              <a:ext uri="{FF2B5EF4-FFF2-40B4-BE49-F238E27FC236}">
                <a16:creationId xmlns:a16="http://schemas.microsoft.com/office/drawing/2014/main" id="{354D2339-8BBB-4D6B-B93F-25AEDF98940D}"/>
              </a:ext>
            </a:extLst>
          </p:cNvPr>
          <p:cNvCxnSpPr/>
          <p:nvPr/>
        </p:nvCxnSpPr>
        <p:spPr>
          <a:xfrm>
            <a:off x="1069975" y="3786188"/>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4" name="93 Düz Ok Bağlayıcısı">
            <a:extLst>
              <a:ext uri="{FF2B5EF4-FFF2-40B4-BE49-F238E27FC236}">
                <a16:creationId xmlns:a16="http://schemas.microsoft.com/office/drawing/2014/main" id="{45D6D0A5-0357-4390-BCD8-CBED6FB0672F}"/>
              </a:ext>
            </a:extLst>
          </p:cNvPr>
          <p:cNvCxnSpPr/>
          <p:nvPr/>
        </p:nvCxnSpPr>
        <p:spPr>
          <a:xfrm>
            <a:off x="660400" y="4157663"/>
            <a:ext cx="152400" cy="158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899" name="76 Metin kutusu">
            <a:extLst>
              <a:ext uri="{FF2B5EF4-FFF2-40B4-BE49-F238E27FC236}">
                <a16:creationId xmlns:a16="http://schemas.microsoft.com/office/drawing/2014/main" id="{DBE6E455-F225-47A5-BE42-210FCFA3A556}"/>
              </a:ext>
            </a:extLst>
          </p:cNvPr>
          <p:cNvSpPr txBox="1">
            <a:spLocks noChangeArrowheads="1"/>
          </p:cNvSpPr>
          <p:nvPr/>
        </p:nvSpPr>
        <p:spPr bwMode="auto">
          <a:xfrm>
            <a:off x="2917825" y="3205163"/>
            <a:ext cx="2635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a:t>
            </a:r>
            <a:endParaRPr lang="tr-TR" altLang="en-US" sz="1400" b="1">
              <a:solidFill>
                <a:srgbClr val="002060"/>
              </a:solidFill>
              <a:latin typeface="Calibri" panose="020F0502020204030204" pitchFamily="34" charset="0"/>
            </a:endParaRPr>
          </a:p>
        </p:txBody>
      </p:sp>
      <p:sp>
        <p:nvSpPr>
          <p:cNvPr id="36900" name="Text Box 36">
            <a:extLst>
              <a:ext uri="{FF2B5EF4-FFF2-40B4-BE49-F238E27FC236}">
                <a16:creationId xmlns:a16="http://schemas.microsoft.com/office/drawing/2014/main" id="{13D75FD8-536D-4B6B-87D4-4927AE044FCE}"/>
              </a:ext>
            </a:extLst>
          </p:cNvPr>
          <p:cNvSpPr txBox="1">
            <a:spLocks noChangeArrowheads="1"/>
          </p:cNvSpPr>
          <p:nvPr/>
        </p:nvSpPr>
        <p:spPr bwMode="auto">
          <a:xfrm>
            <a:off x="1187450" y="5661025"/>
            <a:ext cx="1800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26</a:t>
            </a:r>
          </a:p>
        </p:txBody>
      </p:sp>
    </p:spTree>
    <p:extLst>
      <p:ext uri="{BB962C8B-B14F-4D97-AF65-F5344CB8AC3E}">
        <p14:creationId xmlns:p14="http://schemas.microsoft.com/office/powerpoint/2010/main" val="1113086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947ED475-313D-458B-A6D4-2A1E1FC8569B}"/>
              </a:ext>
            </a:extLst>
          </p:cNvPr>
          <p:cNvSpPr>
            <a:spLocks noGrp="1" noChangeArrowheads="1"/>
          </p:cNvSpPr>
          <p:nvPr>
            <p:ph type="body" idx="1"/>
          </p:nvPr>
        </p:nvSpPr>
        <p:spPr>
          <a:xfrm>
            <a:off x="628650" y="929887"/>
            <a:ext cx="7886700" cy="5390048"/>
          </a:xfrm>
        </p:spPr>
        <p:txBody>
          <a:bodyPr>
            <a:normAutofit/>
          </a:bodyPr>
          <a:lstStyle/>
          <a:p>
            <a:pPr algn="just">
              <a:lnSpc>
                <a:spcPct val="150000"/>
              </a:lnSpc>
            </a:pPr>
            <a:r>
              <a:rPr lang="tr-TR" altLang="en-US" sz="2400" dirty="0"/>
              <a:t>alınacak olursa, bunların Yer ekvatorunu </a:t>
            </a:r>
            <a:r>
              <a:rPr lang="tr-TR" altLang="en-US" sz="2400" dirty="0" err="1"/>
              <a:t>ekliptik</a:t>
            </a:r>
            <a:r>
              <a:rPr lang="tr-TR" altLang="en-US" sz="2400" dirty="0"/>
              <a:t> düzlemine yatırmaya zorladıkları görülecektir. Aynı olay Ay çekimi için de düşünülebilir. Aynı yörünge düzlemi </a:t>
            </a:r>
            <a:r>
              <a:rPr lang="tr-TR" altLang="en-US" sz="2400" dirty="0" err="1"/>
              <a:t>ekliptiğe</a:t>
            </a:r>
            <a:r>
              <a:rPr lang="tr-TR" altLang="en-US" sz="2400" dirty="0"/>
              <a:t> nazaran 5</a:t>
            </a:r>
            <a:r>
              <a:rPr lang="en-US" altLang="en-US" sz="2400" dirty="0">
                <a:latin typeface="Times New Roman" panose="02020603050405020304" pitchFamily="18" charset="0"/>
                <a:cs typeface="Times New Roman" panose="02020603050405020304" pitchFamily="18" charset="0"/>
              </a:rPr>
              <a:t>°</a:t>
            </a:r>
            <a:r>
              <a:rPr lang="tr-TR" altLang="en-US" sz="2400" dirty="0"/>
              <a:t> gibi çok küçük bir açı yaptığına göre,  çekimine ait bu Yer ekvatorunu </a:t>
            </a:r>
            <a:r>
              <a:rPr lang="tr-TR" altLang="en-US" sz="2400" dirty="0" err="1"/>
              <a:t>ekliptiğe</a:t>
            </a:r>
            <a:r>
              <a:rPr lang="tr-TR" altLang="en-US" sz="2400" dirty="0"/>
              <a:t> doğru zorlayacaktır.  Ay’ın kütlesi Güneşinkine göre çok küçüktür, fakat Yerle daha yakındır. Onun için ekvatoru </a:t>
            </a:r>
            <a:r>
              <a:rPr lang="tr-TR" altLang="en-US" sz="2400" dirty="0" err="1"/>
              <a:t>ekliptiğe</a:t>
            </a:r>
            <a:r>
              <a:rPr lang="tr-TR" altLang="en-US" sz="2400" dirty="0"/>
              <a:t> yatırmaya zorlayan toplam kuvvetin, 2/3 kesri Aya ve 1/3 kesri ise Güneşe aittir.</a:t>
            </a:r>
          </a:p>
        </p:txBody>
      </p:sp>
    </p:spTree>
    <p:extLst>
      <p:ext uri="{BB962C8B-B14F-4D97-AF65-F5344CB8AC3E}">
        <p14:creationId xmlns:p14="http://schemas.microsoft.com/office/powerpoint/2010/main" val="1298670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a:extLst>
              <a:ext uri="{FF2B5EF4-FFF2-40B4-BE49-F238E27FC236}">
                <a16:creationId xmlns:a16="http://schemas.microsoft.com/office/drawing/2014/main" id="{D2E23327-A2FC-45E2-B3AC-734DFCED2DCD}"/>
              </a:ext>
            </a:extLst>
          </p:cNvPr>
          <p:cNvSpPr>
            <a:spLocks noGrp="1" noChangeArrowheads="1"/>
          </p:cNvSpPr>
          <p:nvPr>
            <p:ph type="body" idx="1"/>
          </p:nvPr>
        </p:nvSpPr>
        <p:spPr>
          <a:xfrm>
            <a:off x="572666" y="1054294"/>
            <a:ext cx="7886700" cy="4351338"/>
          </a:xfrm>
        </p:spPr>
        <p:txBody>
          <a:bodyPr>
            <a:normAutofit/>
          </a:bodyPr>
          <a:lstStyle/>
          <a:p>
            <a:pPr algn="just">
              <a:lnSpc>
                <a:spcPct val="150000"/>
              </a:lnSpc>
            </a:pPr>
            <a:r>
              <a:rPr lang="tr-TR" altLang="en-US" sz="2400" dirty="0"/>
              <a:t>Şimdi hatırlayalım ki NN' ekseni etrafında dönmekte olan P kati cismi PQ dış kuvvetinin etkisi altında ise ve dönme ekseni ile kuvvet arasındaki açı a ise  NN’ ekseni , TT' etrafında dolanır (TT’, kuvvet doğrultusuna paralel eksen), bu esnada </a:t>
            </a:r>
            <a:r>
              <a:rPr lang="tr-TR" altLang="en-US" sz="2400" dirty="0">
                <a:latin typeface="Symbol" panose="05050102010706020507" pitchFamily="18" charset="2"/>
              </a:rPr>
              <a:t>a </a:t>
            </a:r>
            <a:r>
              <a:rPr lang="tr-TR" altLang="en-US" sz="2400" dirty="0"/>
              <a:t>ve dolanım periyodu sabit kalır. Dönmekte olan bir topaçta aynı hareketi görmek mümkündür. </a:t>
            </a:r>
          </a:p>
        </p:txBody>
      </p:sp>
    </p:spTree>
    <p:extLst>
      <p:ext uri="{BB962C8B-B14F-4D97-AF65-F5344CB8AC3E}">
        <p14:creationId xmlns:p14="http://schemas.microsoft.com/office/powerpoint/2010/main" val="1442667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85950BA8-A0CE-49FD-B110-602605EEFDFE}"/>
              </a:ext>
            </a:extLst>
          </p:cNvPr>
          <p:cNvSpPr>
            <a:spLocks noGrp="1" noChangeArrowheads="1"/>
          </p:cNvSpPr>
          <p:nvPr>
            <p:ph type="body" idx="1"/>
          </p:nvPr>
        </p:nvSpPr>
        <p:spPr>
          <a:xfrm>
            <a:off x="628650" y="572278"/>
            <a:ext cx="7886700" cy="5604685"/>
          </a:xfrm>
        </p:spPr>
        <p:txBody>
          <a:bodyPr>
            <a:normAutofit fontScale="92500" lnSpcReduction="20000"/>
          </a:bodyPr>
          <a:lstStyle/>
          <a:p>
            <a:pPr algn="just">
              <a:lnSpc>
                <a:spcPct val="150000"/>
              </a:lnSpc>
            </a:pPr>
            <a:r>
              <a:rPr lang="tr-TR" altLang="en-US" sz="2400" dirty="0"/>
              <a:t>Yer halinde de buna benzer bir durum olduğundan, Yerin OP dönme ekseni </a:t>
            </a:r>
            <a:r>
              <a:rPr lang="tr-TR" altLang="en-US" sz="2400" dirty="0" err="1"/>
              <a:t>ekliptiğin</a:t>
            </a:r>
            <a:r>
              <a:rPr lang="tr-TR" altLang="en-US" sz="2400" dirty="0"/>
              <a:t> OP ekseni etrafında, 0 tepeli bir koni çizecek şekilde a</a:t>
            </a:r>
            <a:r>
              <a:rPr lang="en-US" altLang="en-US" sz="2400" dirty="0"/>
              <a:t>ğ</a:t>
            </a:r>
            <a:r>
              <a:rPr lang="tr-TR" altLang="en-US" sz="2400" dirty="0" err="1"/>
              <a:t>ır</a:t>
            </a:r>
            <a:r>
              <a:rPr lang="tr-TR" altLang="en-US" sz="2400" dirty="0"/>
              <a:t>, ağır döner ve bu esnada </a:t>
            </a:r>
            <a:r>
              <a:rPr lang="tr-TR" altLang="en-US" sz="2400" i="1" dirty="0">
                <a:latin typeface="Symbol" panose="05050102010706020507" pitchFamily="18" charset="2"/>
              </a:rPr>
              <a:t>e</a:t>
            </a:r>
            <a:r>
              <a:rPr lang="tr-TR" altLang="en-US" sz="2400" i="1" dirty="0"/>
              <a:t> </a:t>
            </a:r>
            <a:r>
              <a:rPr lang="tr-TR" altLang="en-US" sz="2400" dirty="0"/>
              <a:t>(</a:t>
            </a:r>
            <a:r>
              <a:rPr lang="tr-TR" altLang="en-US" sz="2400" dirty="0" err="1"/>
              <a:t>ekliptigin</a:t>
            </a:r>
            <a:r>
              <a:rPr lang="tr-TR" altLang="en-US" sz="2400" dirty="0"/>
              <a:t> eğimi) sabit kalır. Bu hareketin </a:t>
            </a:r>
            <a:r>
              <a:rPr lang="tr-TR" altLang="en-US" sz="2400" dirty="0">
                <a:solidFill>
                  <a:schemeClr val="accent2"/>
                </a:solidFill>
              </a:rPr>
              <a:t>periyodu 26000 yıl veya </a:t>
            </a:r>
            <a:r>
              <a:rPr lang="tr-TR" altLang="en-US" sz="2400" dirty="0" err="1">
                <a:solidFill>
                  <a:schemeClr val="accent2"/>
                </a:solidFill>
              </a:rPr>
              <a:t>açısal</a:t>
            </a:r>
            <a:r>
              <a:rPr lang="tr-TR" altLang="en-US" sz="2400" dirty="0">
                <a:solidFill>
                  <a:schemeClr val="accent2"/>
                </a:solidFill>
              </a:rPr>
              <a:t> hızı yılda 50"</a:t>
            </a:r>
            <a:r>
              <a:rPr lang="tr-TR" altLang="en-US" sz="2400" dirty="0"/>
              <a:t> kadardır. Bu hareketin sonucu olarak, </a:t>
            </a:r>
            <a:r>
              <a:rPr lang="tr-TR" altLang="en-US" sz="2400" dirty="0" err="1"/>
              <a:t>ekliptik</a:t>
            </a:r>
            <a:r>
              <a:rPr lang="tr-TR" altLang="en-US" sz="2400" dirty="0"/>
              <a:t> ve ekvator düzlemlerinin kesim noktalarından biri olan </a:t>
            </a:r>
            <a:r>
              <a:rPr lang="tr-TR" altLang="en-US" sz="2400" dirty="0">
                <a:latin typeface="Symbol" panose="05050102010706020507" pitchFamily="18" charset="2"/>
              </a:rPr>
              <a:t>g</a:t>
            </a:r>
            <a:r>
              <a:rPr lang="tr-TR" altLang="en-US" sz="2400" dirty="0"/>
              <a:t> noktası, batı yönünde ve </a:t>
            </a:r>
            <a:r>
              <a:rPr lang="tr-TR" altLang="en-US" sz="2400" dirty="0" err="1"/>
              <a:t>ekliptik</a:t>
            </a:r>
            <a:r>
              <a:rPr lang="tr-TR" altLang="en-US" sz="2400" dirty="0"/>
              <a:t> üzerinde hareket edecektir. Onun için bu harekete </a:t>
            </a:r>
            <a:r>
              <a:rPr lang="tr-TR" altLang="en-US" sz="2400" dirty="0">
                <a:solidFill>
                  <a:srgbClr val="FF0000"/>
                </a:solidFill>
              </a:rPr>
              <a:t>ekinoksun presesyonu</a:t>
            </a:r>
            <a:r>
              <a:rPr lang="tr-TR" altLang="en-US" sz="2400" dirty="0"/>
              <a:t> denir. Daha önce M.Ö. 200 yıllarında </a:t>
            </a:r>
            <a:r>
              <a:rPr lang="tr-TR" altLang="en-US" sz="2400" dirty="0" err="1"/>
              <a:t>Hipparchus</a:t>
            </a:r>
            <a:r>
              <a:rPr lang="tr-TR" altLang="en-US" sz="2400" dirty="0"/>
              <a:t>, Y noktasının geri hareketini fark etmişti. Bu büyük bilgin, yıldızların </a:t>
            </a:r>
            <a:r>
              <a:rPr lang="tr-TR" altLang="en-US" sz="2400" dirty="0" err="1"/>
              <a:t>ekliptik</a:t>
            </a:r>
            <a:r>
              <a:rPr lang="tr-TR" altLang="en-US" sz="2400" dirty="0"/>
              <a:t> boylamlarının 150 yıl öncesine göre arttığını, fakat enlemlerinin değişmediğini görmüş ve buradan </a:t>
            </a:r>
            <a:r>
              <a:rPr lang="tr-TR" altLang="en-US" sz="2400" dirty="0">
                <a:latin typeface="Symbol" panose="05050102010706020507" pitchFamily="18" charset="2"/>
              </a:rPr>
              <a:t>g</a:t>
            </a:r>
            <a:r>
              <a:rPr lang="tr-TR" altLang="en-US" sz="2400" dirty="0"/>
              <a:t> noktasının yılda 36" geriye gittiğini göstermişti.</a:t>
            </a:r>
          </a:p>
        </p:txBody>
      </p:sp>
    </p:spTree>
    <p:extLst>
      <p:ext uri="{BB962C8B-B14F-4D97-AF65-F5344CB8AC3E}">
        <p14:creationId xmlns:p14="http://schemas.microsoft.com/office/powerpoint/2010/main" val="437289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a:extLst>
              <a:ext uri="{FF2B5EF4-FFF2-40B4-BE49-F238E27FC236}">
                <a16:creationId xmlns:a16="http://schemas.microsoft.com/office/drawing/2014/main" id="{7AB77A32-D2D2-41C1-A935-242FDB880574}"/>
              </a:ext>
            </a:extLst>
          </p:cNvPr>
          <p:cNvSpPr/>
          <p:nvPr/>
        </p:nvSpPr>
        <p:spPr>
          <a:xfrm>
            <a:off x="1676400" y="2286000"/>
            <a:ext cx="914400" cy="3048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7" name="6 Düz Bağlayıcı">
            <a:extLst>
              <a:ext uri="{FF2B5EF4-FFF2-40B4-BE49-F238E27FC236}">
                <a16:creationId xmlns:a16="http://schemas.microsoft.com/office/drawing/2014/main" id="{D5E37F5E-71E5-4B10-A99E-4D8D4AB78935}"/>
              </a:ext>
            </a:extLst>
          </p:cNvPr>
          <p:cNvCxnSpPr/>
          <p:nvPr/>
        </p:nvCxnSpPr>
        <p:spPr>
          <a:xfrm rot="5400000" flipH="1" flipV="1">
            <a:off x="747712" y="3138488"/>
            <a:ext cx="27717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0966" name="76 Metin kutusu">
            <a:extLst>
              <a:ext uri="{FF2B5EF4-FFF2-40B4-BE49-F238E27FC236}">
                <a16:creationId xmlns:a16="http://schemas.microsoft.com/office/drawing/2014/main" id="{A8E5A22F-A43B-4F90-85BC-48286781983E}"/>
              </a:ext>
            </a:extLst>
          </p:cNvPr>
          <p:cNvSpPr txBox="1">
            <a:spLocks noChangeArrowheads="1"/>
          </p:cNvSpPr>
          <p:nvPr/>
        </p:nvSpPr>
        <p:spPr bwMode="auto">
          <a:xfrm>
            <a:off x="1981200" y="44958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t>T</a:t>
            </a:r>
          </a:p>
        </p:txBody>
      </p:sp>
      <p:sp>
        <p:nvSpPr>
          <p:cNvPr id="11" name="10 Yay">
            <a:extLst>
              <a:ext uri="{FF2B5EF4-FFF2-40B4-BE49-F238E27FC236}">
                <a16:creationId xmlns:a16="http://schemas.microsoft.com/office/drawing/2014/main" id="{E62C4EEB-86F0-4D71-AD0B-FA45C3240606}"/>
              </a:ext>
            </a:extLst>
          </p:cNvPr>
          <p:cNvSpPr/>
          <p:nvPr/>
        </p:nvSpPr>
        <p:spPr>
          <a:xfrm>
            <a:off x="1866900" y="2924175"/>
            <a:ext cx="533400" cy="457200"/>
          </a:xfrm>
          <a:prstGeom prst="arc">
            <a:avLst>
              <a:gd name="adj1" fmla="val 16279774"/>
              <a:gd name="adj2" fmla="val 18158266"/>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0968" name="76 Metin kutusu">
            <a:extLst>
              <a:ext uri="{FF2B5EF4-FFF2-40B4-BE49-F238E27FC236}">
                <a16:creationId xmlns:a16="http://schemas.microsoft.com/office/drawing/2014/main" id="{AC60BBB6-2721-488A-AF69-3A94DF4149E4}"/>
              </a:ext>
            </a:extLst>
          </p:cNvPr>
          <p:cNvSpPr txBox="1">
            <a:spLocks noChangeArrowheads="1"/>
          </p:cNvSpPr>
          <p:nvPr/>
        </p:nvSpPr>
        <p:spPr bwMode="auto">
          <a:xfrm>
            <a:off x="2057400" y="2667000"/>
            <a:ext cx="298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a:t>
            </a:r>
            <a:endParaRPr lang="tr-TR" altLang="en-US" sz="1400" b="1">
              <a:solidFill>
                <a:srgbClr val="002060"/>
              </a:solidFill>
              <a:latin typeface="Calibri" panose="020F0502020204030204" pitchFamily="34" charset="0"/>
            </a:endParaRPr>
          </a:p>
        </p:txBody>
      </p:sp>
      <p:sp>
        <p:nvSpPr>
          <p:cNvPr id="40969" name="76 Metin kutusu">
            <a:extLst>
              <a:ext uri="{FF2B5EF4-FFF2-40B4-BE49-F238E27FC236}">
                <a16:creationId xmlns:a16="http://schemas.microsoft.com/office/drawing/2014/main" id="{B92FA7AE-63F6-4767-A7B7-A2587E8DA668}"/>
              </a:ext>
            </a:extLst>
          </p:cNvPr>
          <p:cNvSpPr txBox="1">
            <a:spLocks noChangeArrowheads="1"/>
          </p:cNvSpPr>
          <p:nvPr/>
        </p:nvSpPr>
        <p:spPr bwMode="auto">
          <a:xfrm>
            <a:off x="1979613" y="1438275"/>
            <a:ext cx="3540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t>T’</a:t>
            </a:r>
          </a:p>
        </p:txBody>
      </p:sp>
      <p:cxnSp>
        <p:nvCxnSpPr>
          <p:cNvPr id="26" name="25 Düz Bağlayıcı">
            <a:extLst>
              <a:ext uri="{FF2B5EF4-FFF2-40B4-BE49-F238E27FC236}">
                <a16:creationId xmlns:a16="http://schemas.microsoft.com/office/drawing/2014/main" id="{6F510F23-5EF2-4D3F-9AF7-10BFC0EB951D}"/>
              </a:ext>
            </a:extLst>
          </p:cNvPr>
          <p:cNvCxnSpPr/>
          <p:nvPr/>
        </p:nvCxnSpPr>
        <p:spPr>
          <a:xfrm rot="5400000" flipH="1" flipV="1">
            <a:off x="933450" y="2276475"/>
            <a:ext cx="2505075" cy="16287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Düz Ok Bağlayıcısı">
            <a:extLst>
              <a:ext uri="{FF2B5EF4-FFF2-40B4-BE49-F238E27FC236}">
                <a16:creationId xmlns:a16="http://schemas.microsoft.com/office/drawing/2014/main" id="{AF069398-F9E9-46BD-AA8E-1921BEDB5B74}"/>
              </a:ext>
            </a:extLst>
          </p:cNvPr>
          <p:cNvCxnSpPr>
            <a:stCxn id="4" idx="6"/>
          </p:cNvCxnSpPr>
          <p:nvPr/>
        </p:nvCxnSpPr>
        <p:spPr>
          <a:xfrm>
            <a:off x="2590800" y="2438400"/>
            <a:ext cx="1588" cy="1295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972" name="81 Metin kutusu">
            <a:extLst>
              <a:ext uri="{FF2B5EF4-FFF2-40B4-BE49-F238E27FC236}">
                <a16:creationId xmlns:a16="http://schemas.microsoft.com/office/drawing/2014/main" id="{B9195209-95FE-49E0-99D7-C0B946A91C41}"/>
              </a:ext>
            </a:extLst>
          </p:cNvPr>
          <p:cNvSpPr txBox="1">
            <a:spLocks noChangeArrowheads="1"/>
          </p:cNvSpPr>
          <p:nvPr/>
        </p:nvSpPr>
        <p:spPr bwMode="auto">
          <a:xfrm>
            <a:off x="2895600" y="1524000"/>
            <a:ext cx="333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N</a:t>
            </a:r>
          </a:p>
        </p:txBody>
      </p:sp>
      <p:sp>
        <p:nvSpPr>
          <p:cNvPr id="40973" name="81 Metin kutusu">
            <a:extLst>
              <a:ext uri="{FF2B5EF4-FFF2-40B4-BE49-F238E27FC236}">
                <a16:creationId xmlns:a16="http://schemas.microsoft.com/office/drawing/2014/main" id="{4F3CF3B4-B18B-4319-8DB0-EEDB1C449BDD}"/>
              </a:ext>
            </a:extLst>
          </p:cNvPr>
          <p:cNvSpPr txBox="1">
            <a:spLocks noChangeArrowheads="1"/>
          </p:cNvSpPr>
          <p:nvPr/>
        </p:nvSpPr>
        <p:spPr bwMode="auto">
          <a:xfrm>
            <a:off x="1143000" y="4267200"/>
            <a:ext cx="392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N’</a:t>
            </a:r>
          </a:p>
        </p:txBody>
      </p:sp>
      <p:sp>
        <p:nvSpPr>
          <p:cNvPr id="40974" name="81 Metin kutusu">
            <a:extLst>
              <a:ext uri="{FF2B5EF4-FFF2-40B4-BE49-F238E27FC236}">
                <a16:creationId xmlns:a16="http://schemas.microsoft.com/office/drawing/2014/main" id="{B883C801-D5C8-4654-9B6D-315343FEE312}"/>
              </a:ext>
            </a:extLst>
          </p:cNvPr>
          <p:cNvSpPr txBox="1">
            <a:spLocks noChangeArrowheads="1"/>
          </p:cNvSpPr>
          <p:nvPr/>
        </p:nvSpPr>
        <p:spPr bwMode="auto">
          <a:xfrm>
            <a:off x="2551113" y="2381250"/>
            <a:ext cx="3032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sp>
        <p:nvSpPr>
          <p:cNvPr id="40975" name="81 Metin kutusu">
            <a:extLst>
              <a:ext uri="{FF2B5EF4-FFF2-40B4-BE49-F238E27FC236}">
                <a16:creationId xmlns:a16="http://schemas.microsoft.com/office/drawing/2014/main" id="{5A924B31-DF63-4692-ABC5-C728F09168CC}"/>
              </a:ext>
            </a:extLst>
          </p:cNvPr>
          <p:cNvSpPr txBox="1">
            <a:spLocks noChangeArrowheads="1"/>
          </p:cNvSpPr>
          <p:nvPr/>
        </p:nvSpPr>
        <p:spPr bwMode="auto">
          <a:xfrm>
            <a:off x="2514600" y="3657600"/>
            <a:ext cx="33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a:t>
            </a:r>
          </a:p>
        </p:txBody>
      </p:sp>
      <p:sp>
        <p:nvSpPr>
          <p:cNvPr id="40976" name="87 Metin kutusu">
            <a:extLst>
              <a:ext uri="{FF2B5EF4-FFF2-40B4-BE49-F238E27FC236}">
                <a16:creationId xmlns:a16="http://schemas.microsoft.com/office/drawing/2014/main" id="{2D1FFA63-61CA-4702-91E3-806E07405F1F}"/>
              </a:ext>
            </a:extLst>
          </p:cNvPr>
          <p:cNvSpPr txBox="1">
            <a:spLocks noChangeArrowheads="1"/>
          </p:cNvSpPr>
          <p:nvPr/>
        </p:nvSpPr>
        <p:spPr bwMode="auto">
          <a:xfrm rot="-9852666">
            <a:off x="1752600" y="2393950"/>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40977" name="Text Box 17">
            <a:extLst>
              <a:ext uri="{FF2B5EF4-FFF2-40B4-BE49-F238E27FC236}">
                <a16:creationId xmlns:a16="http://schemas.microsoft.com/office/drawing/2014/main" id="{1F601D25-A565-4356-9F31-C43A6CA6D5C6}"/>
              </a:ext>
            </a:extLst>
          </p:cNvPr>
          <p:cNvSpPr txBox="1">
            <a:spLocks noChangeArrowheads="1"/>
          </p:cNvSpPr>
          <p:nvPr/>
        </p:nvSpPr>
        <p:spPr bwMode="auto">
          <a:xfrm>
            <a:off x="827088" y="5661025"/>
            <a:ext cx="25923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27</a:t>
            </a:r>
          </a:p>
        </p:txBody>
      </p:sp>
    </p:spTree>
    <p:extLst>
      <p:ext uri="{BB962C8B-B14F-4D97-AF65-F5344CB8AC3E}">
        <p14:creationId xmlns:p14="http://schemas.microsoft.com/office/powerpoint/2010/main" val="1631236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a:extLst>
              <a:ext uri="{FF2B5EF4-FFF2-40B4-BE49-F238E27FC236}">
                <a16:creationId xmlns:a16="http://schemas.microsoft.com/office/drawing/2014/main" id="{B0C04AE4-4B04-4A92-A3CC-5E07BA6784D2}"/>
              </a:ext>
            </a:extLst>
          </p:cNvPr>
          <p:cNvSpPr>
            <a:spLocks noGrp="1" noChangeArrowheads="1"/>
          </p:cNvSpPr>
          <p:nvPr>
            <p:ph type="body" idx="1"/>
          </p:nvPr>
        </p:nvSpPr>
        <p:spPr>
          <a:xfrm>
            <a:off x="628650" y="609600"/>
            <a:ext cx="7886700" cy="5567363"/>
          </a:xfrm>
        </p:spPr>
        <p:txBody>
          <a:bodyPr>
            <a:normAutofit/>
          </a:bodyPr>
          <a:lstStyle/>
          <a:p>
            <a:pPr algn="just">
              <a:lnSpc>
                <a:spcPct val="150000"/>
              </a:lnSpc>
            </a:pPr>
            <a:r>
              <a:rPr lang="tr-TR" altLang="en-US" sz="2400" dirty="0"/>
              <a:t>Ay ve  Güneşin çekim kuvvetlerinin sebep olduğu bu presesyon olayına  </a:t>
            </a:r>
            <a:r>
              <a:rPr lang="tr-TR" altLang="en-US" sz="2400" dirty="0">
                <a:solidFill>
                  <a:srgbClr val="FF0000"/>
                </a:solidFill>
              </a:rPr>
              <a:t>Ay-Güneş presesyonu</a:t>
            </a:r>
            <a:r>
              <a:rPr lang="tr-TR" altLang="en-US" sz="2400" dirty="0"/>
              <a:t> da denir. Presesyon hareketi gökküresi üzerine iletilirse, gök küresinin P kutbunun </a:t>
            </a:r>
            <a:r>
              <a:rPr lang="tr-TR" altLang="en-US" sz="2400" dirty="0" err="1"/>
              <a:t>ekliptiğin</a:t>
            </a:r>
            <a:r>
              <a:rPr lang="tr-TR" altLang="en-US" sz="2400" dirty="0"/>
              <a:t> X kutbu etrafında batı yönünde bir dairesel hareket yaptığı görülür. Ay </a:t>
            </a:r>
            <a:r>
              <a:rPr lang="tr-TR" altLang="en-US" sz="2400" i="1" dirty="0"/>
              <a:t>ve </a:t>
            </a:r>
            <a:r>
              <a:rPr lang="tr-TR" altLang="en-US" sz="2400" dirty="0"/>
              <a:t>Güneşin çekim kuvvetleri her zaman aynı kalsaydı gerçekten P </a:t>
            </a:r>
            <a:r>
              <a:rPr lang="tr-TR" altLang="en-US" sz="2400" dirty="0" err="1"/>
              <a:t>nin</a:t>
            </a:r>
            <a:r>
              <a:rPr lang="tr-TR" altLang="en-US" sz="2400" dirty="0"/>
              <a:t> yörüngesi tam bir daire olurdu. Fakat Ay ve Güneş'in  çekim kuvvetleri şu nedenlerden dolayı periyodik olarak değişmektedir:</a:t>
            </a:r>
          </a:p>
        </p:txBody>
      </p:sp>
    </p:spTree>
    <p:extLst>
      <p:ext uri="{BB962C8B-B14F-4D97-AF65-F5344CB8AC3E}">
        <p14:creationId xmlns:p14="http://schemas.microsoft.com/office/powerpoint/2010/main" val="1738855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B5F5F5E0-FC3B-496F-8AAA-D5D148BF8049}"/>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3" name="2 Oval">
            <a:extLst>
              <a:ext uri="{FF2B5EF4-FFF2-40B4-BE49-F238E27FC236}">
                <a16:creationId xmlns:a16="http://schemas.microsoft.com/office/drawing/2014/main" id="{EF718B97-CCCE-4562-A42C-A93600BE7ECA}"/>
              </a:ext>
            </a:extLst>
          </p:cNvPr>
          <p:cNvSpPr/>
          <p:nvPr/>
        </p:nvSpPr>
        <p:spPr>
          <a:xfrm rot="447928">
            <a:off x="915988" y="2655888"/>
            <a:ext cx="4030662" cy="150336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43014" name="100 Metin kutusu">
            <a:extLst>
              <a:ext uri="{FF2B5EF4-FFF2-40B4-BE49-F238E27FC236}">
                <a16:creationId xmlns:a16="http://schemas.microsoft.com/office/drawing/2014/main" id="{CB34EA37-BB24-48DA-AE0D-4552E8DA5FE4}"/>
              </a:ext>
            </a:extLst>
          </p:cNvPr>
          <p:cNvSpPr txBox="1">
            <a:spLocks noChangeArrowheads="1"/>
          </p:cNvSpPr>
          <p:nvPr/>
        </p:nvSpPr>
        <p:spPr bwMode="auto">
          <a:xfrm rot="-988935">
            <a:off x="3917950" y="3609975"/>
            <a:ext cx="7858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Ekliptik</a:t>
            </a:r>
          </a:p>
        </p:txBody>
      </p:sp>
      <p:sp>
        <p:nvSpPr>
          <p:cNvPr id="43015" name="81 Metin kutusu">
            <a:extLst>
              <a:ext uri="{FF2B5EF4-FFF2-40B4-BE49-F238E27FC236}">
                <a16:creationId xmlns:a16="http://schemas.microsoft.com/office/drawing/2014/main" id="{685BCA46-2491-4C2A-89E8-1E2335AD5624}"/>
              </a:ext>
            </a:extLst>
          </p:cNvPr>
          <p:cNvSpPr txBox="1">
            <a:spLocks noChangeArrowheads="1"/>
          </p:cNvSpPr>
          <p:nvPr/>
        </p:nvSpPr>
        <p:spPr bwMode="auto">
          <a:xfrm>
            <a:off x="2943225" y="3914775"/>
            <a:ext cx="274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sym typeface="Symbol" panose="05050102010706020507" pitchFamily="18" charset="2"/>
              </a:rPr>
              <a:t></a:t>
            </a:r>
            <a:endParaRPr lang="tr-TR" altLang="en-US" sz="1600">
              <a:latin typeface="Calibri" panose="020F0502020204030204" pitchFamily="34" charset="0"/>
            </a:endParaRPr>
          </a:p>
        </p:txBody>
      </p:sp>
      <p:sp>
        <p:nvSpPr>
          <p:cNvPr id="43016" name="84 Metin kutusu">
            <a:extLst>
              <a:ext uri="{FF2B5EF4-FFF2-40B4-BE49-F238E27FC236}">
                <a16:creationId xmlns:a16="http://schemas.microsoft.com/office/drawing/2014/main" id="{0D808192-65F6-480C-A1BA-779401938067}"/>
              </a:ext>
            </a:extLst>
          </p:cNvPr>
          <p:cNvSpPr txBox="1">
            <a:spLocks noChangeArrowheads="1"/>
          </p:cNvSpPr>
          <p:nvPr/>
        </p:nvSpPr>
        <p:spPr bwMode="auto">
          <a:xfrm rot="-1149544">
            <a:off x="3919538" y="4086225"/>
            <a:ext cx="812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sp>
        <p:nvSpPr>
          <p:cNvPr id="43017" name="76 Metin kutusu">
            <a:extLst>
              <a:ext uri="{FF2B5EF4-FFF2-40B4-BE49-F238E27FC236}">
                <a16:creationId xmlns:a16="http://schemas.microsoft.com/office/drawing/2014/main" id="{BA12ECEB-72BD-4050-9338-DD56F8B6E7A3}"/>
              </a:ext>
            </a:extLst>
          </p:cNvPr>
          <p:cNvSpPr txBox="1">
            <a:spLocks noChangeArrowheads="1"/>
          </p:cNvSpPr>
          <p:nvPr/>
        </p:nvSpPr>
        <p:spPr bwMode="auto">
          <a:xfrm>
            <a:off x="2301875" y="4046538"/>
            <a:ext cx="390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14" name="13 Yay">
            <a:extLst>
              <a:ext uri="{FF2B5EF4-FFF2-40B4-BE49-F238E27FC236}">
                <a16:creationId xmlns:a16="http://schemas.microsoft.com/office/drawing/2014/main" id="{81A23DBE-5945-4934-8C3F-BF8B23D921D3}"/>
              </a:ext>
            </a:extLst>
          </p:cNvPr>
          <p:cNvSpPr/>
          <p:nvPr/>
        </p:nvSpPr>
        <p:spPr>
          <a:xfrm>
            <a:off x="2695575" y="3990975"/>
            <a:ext cx="304800" cy="304800"/>
          </a:xfrm>
          <a:prstGeom prst="arc">
            <a:avLst>
              <a:gd name="adj1" fmla="val 19020405"/>
              <a:gd name="adj2" fmla="val 22884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grpSp>
        <p:nvGrpSpPr>
          <p:cNvPr id="43019" name="129 Grup">
            <a:extLst>
              <a:ext uri="{FF2B5EF4-FFF2-40B4-BE49-F238E27FC236}">
                <a16:creationId xmlns:a16="http://schemas.microsoft.com/office/drawing/2014/main" id="{B1C8957C-5CCE-4516-91B1-24AB9950ACF1}"/>
              </a:ext>
            </a:extLst>
          </p:cNvPr>
          <p:cNvGrpSpPr>
            <a:grpSpLocks/>
          </p:cNvGrpSpPr>
          <p:nvPr/>
        </p:nvGrpSpPr>
        <p:grpSpPr bwMode="auto">
          <a:xfrm rot="-620049">
            <a:off x="904875" y="2695575"/>
            <a:ext cx="4038600" cy="1358900"/>
            <a:chOff x="914400" y="2743200"/>
            <a:chExt cx="4038600" cy="1384300"/>
          </a:xfrm>
        </p:grpSpPr>
        <p:sp>
          <p:nvSpPr>
            <p:cNvPr id="22" name="21 Oval">
              <a:extLst>
                <a:ext uri="{FF2B5EF4-FFF2-40B4-BE49-F238E27FC236}">
                  <a16:creationId xmlns:a16="http://schemas.microsoft.com/office/drawing/2014/main" id="{F5853FB8-89C4-4BB2-8B69-45E204ADF4B8}"/>
                </a:ext>
              </a:extLst>
            </p:cNvPr>
            <p:cNvSpPr/>
            <p:nvPr/>
          </p:nvSpPr>
          <p:spPr>
            <a:xfrm>
              <a:off x="909012" y="2735504"/>
              <a:ext cx="4038600" cy="136974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23" name="22 Düz Bağlayıcı">
              <a:extLst>
                <a:ext uri="{FF2B5EF4-FFF2-40B4-BE49-F238E27FC236}">
                  <a16:creationId xmlns:a16="http://schemas.microsoft.com/office/drawing/2014/main" id="{58722543-0075-4FA6-B238-ECE8FEB666CE}"/>
                </a:ext>
              </a:extLst>
            </p:cNvPr>
            <p:cNvCxnSpPr>
              <a:stCxn id="22" idx="2"/>
              <a:endCxn id="22" idx="6"/>
            </p:cNvCxnSpPr>
            <p:nvPr/>
          </p:nvCxnSpPr>
          <p:spPr>
            <a:xfrm rot="10800000" flipH="1">
              <a:off x="909012" y="3419569"/>
              <a:ext cx="4038600" cy="1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280BA947-363E-4F33-8128-3AF9DAA151B9}"/>
                </a:ext>
              </a:extLst>
            </p:cNvPr>
            <p:cNvCxnSpPr/>
            <p:nvPr/>
          </p:nvCxnSpPr>
          <p:spPr>
            <a:xfrm rot="5400000">
              <a:off x="790343" y="3342590"/>
              <a:ext cx="459277"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9B75FAA3-08DF-4E41-BDCE-BCE7EDCF93DF}"/>
                </a:ext>
              </a:extLst>
            </p:cNvPr>
            <p:cNvCxnSpPr/>
            <p:nvPr/>
          </p:nvCxnSpPr>
          <p:spPr>
            <a:xfrm rot="5400000">
              <a:off x="827556" y="3331151"/>
              <a:ext cx="732579"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8765FA83-AE4A-4825-A657-8627F319D878}"/>
                </a:ext>
              </a:extLst>
            </p:cNvPr>
            <p:cNvCxnSpPr/>
            <p:nvPr/>
          </p:nvCxnSpPr>
          <p:spPr>
            <a:xfrm rot="5400000">
              <a:off x="934100" y="3319489"/>
              <a:ext cx="874890"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DAED6527-C8A6-4879-86FA-58A69A0B98A8}"/>
                </a:ext>
              </a:extLst>
            </p:cNvPr>
            <p:cNvCxnSpPr/>
            <p:nvPr/>
          </p:nvCxnSpPr>
          <p:spPr>
            <a:xfrm rot="5400000">
              <a:off x="1050183" y="3314669"/>
              <a:ext cx="978390"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3F68E997-2322-4136-8CFD-116E97F78598}"/>
                </a:ext>
              </a:extLst>
            </p:cNvPr>
            <p:cNvCxnSpPr/>
            <p:nvPr/>
          </p:nvCxnSpPr>
          <p:spPr>
            <a:xfrm rot="5400000">
              <a:off x="1177820" y="3307198"/>
              <a:ext cx="1107764" cy="1730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7B8B97D5-4655-439C-BD4B-75FA8BBB5F80}"/>
                </a:ext>
              </a:extLst>
            </p:cNvPr>
            <p:cNvCxnSpPr/>
            <p:nvPr/>
          </p:nvCxnSpPr>
          <p:spPr>
            <a:xfrm rot="5400000">
              <a:off x="1344664" y="3301110"/>
              <a:ext cx="1182153"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89B1DD86-74E5-45F2-AC52-95356CD9BDB6}"/>
                </a:ext>
              </a:extLst>
            </p:cNvPr>
            <p:cNvCxnSpPr/>
            <p:nvPr/>
          </p:nvCxnSpPr>
          <p:spPr>
            <a:xfrm rot="5400000">
              <a:off x="1505399" y="3299655"/>
              <a:ext cx="1264629"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Düz Bağlayıcı">
              <a:extLst>
                <a:ext uri="{FF2B5EF4-FFF2-40B4-BE49-F238E27FC236}">
                  <a16:creationId xmlns:a16="http://schemas.microsoft.com/office/drawing/2014/main" id="{83C82113-A846-4F06-916D-9D0B15A30DD5}"/>
                </a:ext>
              </a:extLst>
            </p:cNvPr>
            <p:cNvCxnSpPr/>
            <p:nvPr/>
          </p:nvCxnSpPr>
          <p:spPr>
            <a:xfrm rot="5400000">
              <a:off x="1687059" y="3290224"/>
              <a:ext cx="1311527"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9A0AA8D7-6D54-41E0-AC52-A9E71CE6070F}"/>
                </a:ext>
              </a:extLst>
            </p:cNvPr>
            <p:cNvCxnSpPr/>
            <p:nvPr/>
          </p:nvCxnSpPr>
          <p:spPr>
            <a:xfrm rot="5400000">
              <a:off x="1868894" y="3305382"/>
              <a:ext cx="1339019"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Düz Bağlayıcı">
              <a:extLst>
                <a:ext uri="{FF2B5EF4-FFF2-40B4-BE49-F238E27FC236}">
                  <a16:creationId xmlns:a16="http://schemas.microsoft.com/office/drawing/2014/main" id="{F1413C9B-18B3-4B15-BC67-4D32166CC2F3}"/>
                </a:ext>
              </a:extLst>
            </p:cNvPr>
            <p:cNvCxnSpPr/>
            <p:nvPr/>
          </p:nvCxnSpPr>
          <p:spPr>
            <a:xfrm rot="5400000">
              <a:off x="2038428" y="3322899"/>
              <a:ext cx="1376215"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Düz Bağlayıcı">
              <a:extLst>
                <a:ext uri="{FF2B5EF4-FFF2-40B4-BE49-F238E27FC236}">
                  <a16:creationId xmlns:a16="http://schemas.microsoft.com/office/drawing/2014/main" id="{70887983-8143-480A-91D0-E6F8CCB74586}"/>
                </a:ext>
              </a:extLst>
            </p:cNvPr>
            <p:cNvCxnSpPr/>
            <p:nvPr/>
          </p:nvCxnSpPr>
          <p:spPr>
            <a:xfrm rot="5400000">
              <a:off x="2244162" y="3308169"/>
              <a:ext cx="1364894"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34 Düz Bağlayıcı">
              <a:extLst>
                <a:ext uri="{FF2B5EF4-FFF2-40B4-BE49-F238E27FC236}">
                  <a16:creationId xmlns:a16="http://schemas.microsoft.com/office/drawing/2014/main" id="{7297888B-9B86-4B4A-B06A-50ACB129EA62}"/>
                </a:ext>
              </a:extLst>
            </p:cNvPr>
            <p:cNvCxnSpPr/>
            <p:nvPr/>
          </p:nvCxnSpPr>
          <p:spPr>
            <a:xfrm rot="5400000">
              <a:off x="2451621" y="3307625"/>
              <a:ext cx="1360043"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Düz Bağlayıcı">
              <a:extLst>
                <a:ext uri="{FF2B5EF4-FFF2-40B4-BE49-F238E27FC236}">
                  <a16:creationId xmlns:a16="http://schemas.microsoft.com/office/drawing/2014/main" id="{232E51BD-EB8F-4D83-94D3-4330A54E11FF}"/>
                </a:ext>
              </a:extLst>
            </p:cNvPr>
            <p:cNvCxnSpPr/>
            <p:nvPr/>
          </p:nvCxnSpPr>
          <p:spPr>
            <a:xfrm rot="5400000">
              <a:off x="2657906" y="3319526"/>
              <a:ext cx="1348722"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36 Düz Bağlayıcı">
              <a:extLst>
                <a:ext uri="{FF2B5EF4-FFF2-40B4-BE49-F238E27FC236}">
                  <a16:creationId xmlns:a16="http://schemas.microsoft.com/office/drawing/2014/main" id="{4974D1E2-C660-4590-8ABF-006976493A20}"/>
                </a:ext>
              </a:extLst>
            </p:cNvPr>
            <p:cNvCxnSpPr/>
            <p:nvPr/>
          </p:nvCxnSpPr>
          <p:spPr>
            <a:xfrm rot="5400000">
              <a:off x="2880947" y="3330036"/>
              <a:ext cx="130020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37 Düz Bağlayıcı">
              <a:extLst>
                <a:ext uri="{FF2B5EF4-FFF2-40B4-BE49-F238E27FC236}">
                  <a16:creationId xmlns:a16="http://schemas.microsoft.com/office/drawing/2014/main" id="{20D2EE3D-532E-4416-89AE-396553B2965F}"/>
                </a:ext>
              </a:extLst>
            </p:cNvPr>
            <p:cNvCxnSpPr/>
            <p:nvPr/>
          </p:nvCxnSpPr>
          <p:spPr>
            <a:xfrm rot="5400000">
              <a:off x="3094649" y="3336765"/>
              <a:ext cx="1250074" cy="204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Düz Bağlayıcı">
              <a:extLst>
                <a:ext uri="{FF2B5EF4-FFF2-40B4-BE49-F238E27FC236}">
                  <a16:creationId xmlns:a16="http://schemas.microsoft.com/office/drawing/2014/main" id="{6C3FF2AF-29AA-4772-A087-3913068A6434}"/>
                </a:ext>
              </a:extLst>
            </p:cNvPr>
            <p:cNvCxnSpPr/>
            <p:nvPr/>
          </p:nvCxnSpPr>
          <p:spPr>
            <a:xfrm rot="5400000">
              <a:off x="3332685" y="3346921"/>
              <a:ext cx="1175684"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Düz Bağlayıcı">
              <a:extLst>
                <a:ext uri="{FF2B5EF4-FFF2-40B4-BE49-F238E27FC236}">
                  <a16:creationId xmlns:a16="http://schemas.microsoft.com/office/drawing/2014/main" id="{4D5710A4-C701-4C81-AC33-5027E789A770}"/>
                </a:ext>
              </a:extLst>
            </p:cNvPr>
            <p:cNvCxnSpPr/>
            <p:nvPr/>
          </p:nvCxnSpPr>
          <p:spPr>
            <a:xfrm rot="5400000">
              <a:off x="3554366" y="3361402"/>
              <a:ext cx="1110998"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40 Düz Bağlayıcı">
              <a:extLst>
                <a:ext uri="{FF2B5EF4-FFF2-40B4-BE49-F238E27FC236}">
                  <a16:creationId xmlns:a16="http://schemas.microsoft.com/office/drawing/2014/main" id="{1C750FC4-A20E-4B74-99F6-CBFA130AAF82}"/>
                </a:ext>
              </a:extLst>
            </p:cNvPr>
            <p:cNvCxnSpPr/>
            <p:nvPr/>
          </p:nvCxnSpPr>
          <p:spPr>
            <a:xfrm rot="5400000">
              <a:off x="3813609" y="3365167"/>
              <a:ext cx="1001030"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41 Düz Bağlayıcı">
              <a:extLst>
                <a:ext uri="{FF2B5EF4-FFF2-40B4-BE49-F238E27FC236}">
                  <a16:creationId xmlns:a16="http://schemas.microsoft.com/office/drawing/2014/main" id="{4A51BA67-724F-4B0A-80D2-4C68CD62EBE4}"/>
                </a:ext>
              </a:extLst>
            </p:cNvPr>
            <p:cNvCxnSpPr/>
            <p:nvPr/>
          </p:nvCxnSpPr>
          <p:spPr>
            <a:xfrm rot="5400000">
              <a:off x="4058741" y="3379410"/>
              <a:ext cx="881360"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42 Düz Bağlayıcı">
              <a:extLst>
                <a:ext uri="{FF2B5EF4-FFF2-40B4-BE49-F238E27FC236}">
                  <a16:creationId xmlns:a16="http://schemas.microsoft.com/office/drawing/2014/main" id="{0D1615A5-64A8-4A21-BAF0-B45B659BD547}"/>
                </a:ext>
              </a:extLst>
            </p:cNvPr>
            <p:cNvCxnSpPr/>
            <p:nvPr/>
          </p:nvCxnSpPr>
          <p:spPr>
            <a:xfrm rot="5400000">
              <a:off x="4329569" y="3397116"/>
              <a:ext cx="695384"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43 Düz Bağlayıcı">
              <a:extLst>
                <a:ext uri="{FF2B5EF4-FFF2-40B4-BE49-F238E27FC236}">
                  <a16:creationId xmlns:a16="http://schemas.microsoft.com/office/drawing/2014/main" id="{F8D83B02-14F1-476A-887A-F7A4199AF850}"/>
                </a:ext>
              </a:extLst>
            </p:cNvPr>
            <p:cNvCxnSpPr/>
            <p:nvPr/>
          </p:nvCxnSpPr>
          <p:spPr>
            <a:xfrm rot="5400000">
              <a:off x="4631325" y="3423120"/>
              <a:ext cx="423699"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7" name="46 Düz Bağlayıcı">
            <a:extLst>
              <a:ext uri="{FF2B5EF4-FFF2-40B4-BE49-F238E27FC236}">
                <a16:creationId xmlns:a16="http://schemas.microsoft.com/office/drawing/2014/main" id="{E93B57A4-9F4D-4455-844B-0B381D2E7589}"/>
              </a:ext>
            </a:extLst>
          </p:cNvPr>
          <p:cNvCxnSpPr/>
          <p:nvPr/>
        </p:nvCxnSpPr>
        <p:spPr>
          <a:xfrm rot="5400000" flipH="1" flipV="1">
            <a:off x="2062163" y="2233612"/>
            <a:ext cx="1981200" cy="33337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1" name="50 Düz Bağlayıcı">
            <a:extLst>
              <a:ext uri="{FF2B5EF4-FFF2-40B4-BE49-F238E27FC236}">
                <a16:creationId xmlns:a16="http://schemas.microsoft.com/office/drawing/2014/main" id="{B57C5299-AAF0-474F-8F75-C042AD2ADFD3}"/>
              </a:ext>
            </a:extLst>
          </p:cNvPr>
          <p:cNvCxnSpPr/>
          <p:nvPr/>
        </p:nvCxnSpPr>
        <p:spPr>
          <a:xfrm rot="16200000" flipV="1">
            <a:off x="1743075" y="2238375"/>
            <a:ext cx="1971675" cy="2952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64 Yay">
            <a:extLst>
              <a:ext uri="{FF2B5EF4-FFF2-40B4-BE49-F238E27FC236}">
                <a16:creationId xmlns:a16="http://schemas.microsoft.com/office/drawing/2014/main" id="{51575425-88EB-4E50-B19A-BA2DBAD7F3FF}"/>
              </a:ext>
            </a:extLst>
          </p:cNvPr>
          <p:cNvSpPr/>
          <p:nvPr/>
        </p:nvSpPr>
        <p:spPr>
          <a:xfrm>
            <a:off x="1685925" y="552450"/>
            <a:ext cx="1590675" cy="1238250"/>
          </a:xfrm>
          <a:prstGeom prst="arc">
            <a:avLst>
              <a:gd name="adj1" fmla="val 1055363"/>
              <a:gd name="adj2" fmla="val 8362277"/>
            </a:avLst>
          </a:prstGeom>
          <a:noFill/>
          <a:ln w="1905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6" name="65 Serbest Form">
            <a:extLst>
              <a:ext uri="{FF2B5EF4-FFF2-40B4-BE49-F238E27FC236}">
                <a16:creationId xmlns:a16="http://schemas.microsoft.com/office/drawing/2014/main" id="{69D7D643-BB38-453E-B41A-5F8C14845C44}"/>
              </a:ext>
            </a:extLst>
          </p:cNvPr>
          <p:cNvSpPr/>
          <p:nvPr/>
        </p:nvSpPr>
        <p:spPr>
          <a:xfrm>
            <a:off x="1976438" y="1390650"/>
            <a:ext cx="1252537" cy="482600"/>
          </a:xfrm>
          <a:custGeom>
            <a:avLst/>
            <a:gdLst>
              <a:gd name="connsiteX0" fmla="*/ 1252537 w 1252537"/>
              <a:gd name="connsiteY0" fmla="*/ 0 h 482600"/>
              <a:gd name="connsiteX1" fmla="*/ 1176337 w 1252537"/>
              <a:gd name="connsiteY1" fmla="*/ 219075 h 482600"/>
              <a:gd name="connsiteX2" fmla="*/ 1014412 w 1252537"/>
              <a:gd name="connsiteY2" fmla="*/ 152400 h 482600"/>
              <a:gd name="connsiteX3" fmla="*/ 938212 w 1252537"/>
              <a:gd name="connsiteY3" fmla="*/ 400050 h 482600"/>
              <a:gd name="connsiteX4" fmla="*/ 747712 w 1252537"/>
              <a:gd name="connsiteY4" fmla="*/ 276225 h 482600"/>
              <a:gd name="connsiteX5" fmla="*/ 633412 w 1252537"/>
              <a:gd name="connsiteY5" fmla="*/ 466725 h 482600"/>
              <a:gd name="connsiteX6" fmla="*/ 471487 w 1252537"/>
              <a:gd name="connsiteY6" fmla="*/ 314325 h 482600"/>
              <a:gd name="connsiteX7" fmla="*/ 338137 w 1252537"/>
              <a:gd name="connsiteY7" fmla="*/ 476250 h 482600"/>
              <a:gd name="connsiteX8" fmla="*/ 252412 w 1252537"/>
              <a:gd name="connsiteY8" fmla="*/ 276225 h 482600"/>
              <a:gd name="connsiteX9" fmla="*/ 33337 w 1252537"/>
              <a:gd name="connsiteY9" fmla="*/ 361950 h 482600"/>
              <a:gd name="connsiteX10" fmla="*/ 52387 w 1252537"/>
              <a:gd name="connsiteY10" fmla="*/ 209550 h 482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52537" h="482600">
                <a:moveTo>
                  <a:pt x="1252537" y="0"/>
                </a:moveTo>
                <a:cubicBezTo>
                  <a:pt x="1234281" y="96837"/>
                  <a:pt x="1216025" y="193675"/>
                  <a:pt x="1176337" y="219075"/>
                </a:cubicBezTo>
                <a:cubicBezTo>
                  <a:pt x="1136650" y="244475"/>
                  <a:pt x="1054100" y="122238"/>
                  <a:pt x="1014412" y="152400"/>
                </a:cubicBezTo>
                <a:cubicBezTo>
                  <a:pt x="974725" y="182563"/>
                  <a:pt x="982662" y="379413"/>
                  <a:pt x="938212" y="400050"/>
                </a:cubicBezTo>
                <a:cubicBezTo>
                  <a:pt x="893762" y="420688"/>
                  <a:pt x="798512" y="265113"/>
                  <a:pt x="747712" y="276225"/>
                </a:cubicBezTo>
                <a:cubicBezTo>
                  <a:pt x="696912" y="287338"/>
                  <a:pt x="679450" y="460375"/>
                  <a:pt x="633412" y="466725"/>
                </a:cubicBezTo>
                <a:cubicBezTo>
                  <a:pt x="587374" y="473075"/>
                  <a:pt x="520699" y="312738"/>
                  <a:pt x="471487" y="314325"/>
                </a:cubicBezTo>
                <a:cubicBezTo>
                  <a:pt x="422275" y="315912"/>
                  <a:pt x="374649" y="482600"/>
                  <a:pt x="338137" y="476250"/>
                </a:cubicBezTo>
                <a:cubicBezTo>
                  <a:pt x="301625" y="469900"/>
                  <a:pt x="303212" y="295275"/>
                  <a:pt x="252412" y="276225"/>
                </a:cubicBezTo>
                <a:cubicBezTo>
                  <a:pt x="201612" y="257175"/>
                  <a:pt x="66674" y="373062"/>
                  <a:pt x="33337" y="361950"/>
                </a:cubicBezTo>
                <a:cubicBezTo>
                  <a:pt x="0" y="350838"/>
                  <a:pt x="26193" y="280194"/>
                  <a:pt x="52387" y="209550"/>
                </a:cubicBezTo>
              </a:path>
            </a:pathLst>
          </a:custGeom>
          <a:ln w="1905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3047" name="81 Metin kutusu">
            <a:extLst>
              <a:ext uri="{FF2B5EF4-FFF2-40B4-BE49-F238E27FC236}">
                <a16:creationId xmlns:a16="http://schemas.microsoft.com/office/drawing/2014/main" id="{83AFD1CC-A938-49DF-A3BA-0F2723C3BFAE}"/>
              </a:ext>
            </a:extLst>
          </p:cNvPr>
          <p:cNvSpPr txBox="1">
            <a:spLocks noChangeArrowheads="1"/>
          </p:cNvSpPr>
          <p:nvPr/>
        </p:nvSpPr>
        <p:spPr bwMode="auto">
          <a:xfrm rot="532760">
            <a:off x="3122613" y="1039813"/>
            <a:ext cx="3032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sp>
        <p:nvSpPr>
          <p:cNvPr id="43048" name="81 Metin kutusu">
            <a:extLst>
              <a:ext uri="{FF2B5EF4-FFF2-40B4-BE49-F238E27FC236}">
                <a16:creationId xmlns:a16="http://schemas.microsoft.com/office/drawing/2014/main" id="{EDC5E352-5AEF-48DA-AF07-74284E904C81}"/>
              </a:ext>
            </a:extLst>
          </p:cNvPr>
          <p:cNvSpPr txBox="1">
            <a:spLocks noChangeArrowheads="1"/>
          </p:cNvSpPr>
          <p:nvPr/>
        </p:nvSpPr>
        <p:spPr bwMode="auto">
          <a:xfrm rot="-613150">
            <a:off x="2393950" y="1042988"/>
            <a:ext cx="3032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cxnSp>
        <p:nvCxnSpPr>
          <p:cNvPr id="69" name="68 Düz Ok Bağlayıcısı">
            <a:extLst>
              <a:ext uri="{FF2B5EF4-FFF2-40B4-BE49-F238E27FC236}">
                <a16:creationId xmlns:a16="http://schemas.microsoft.com/office/drawing/2014/main" id="{AF9C4C07-31A3-4A64-91F2-8E59E868A454}"/>
              </a:ext>
            </a:extLst>
          </p:cNvPr>
          <p:cNvCxnSpPr/>
          <p:nvPr/>
        </p:nvCxnSpPr>
        <p:spPr>
          <a:xfrm rot="10800000" flipV="1">
            <a:off x="2819400" y="1828800"/>
            <a:ext cx="228600" cy="76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70 Düz Ok Bağlayıcısı">
            <a:extLst>
              <a:ext uri="{FF2B5EF4-FFF2-40B4-BE49-F238E27FC236}">
                <a16:creationId xmlns:a16="http://schemas.microsoft.com/office/drawing/2014/main" id="{5C7444B6-CC8E-4FA5-A072-DA6034BDEEBC}"/>
              </a:ext>
            </a:extLst>
          </p:cNvPr>
          <p:cNvCxnSpPr/>
          <p:nvPr/>
        </p:nvCxnSpPr>
        <p:spPr>
          <a:xfrm rot="10800000" flipV="1">
            <a:off x="2133600" y="4238625"/>
            <a:ext cx="238125" cy="2857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051" name="81 Metin kutusu">
            <a:extLst>
              <a:ext uri="{FF2B5EF4-FFF2-40B4-BE49-F238E27FC236}">
                <a16:creationId xmlns:a16="http://schemas.microsoft.com/office/drawing/2014/main" id="{5BBBFABA-4073-4FC7-A6E8-C17221379226}"/>
              </a:ext>
            </a:extLst>
          </p:cNvPr>
          <p:cNvSpPr txBox="1">
            <a:spLocks noChangeArrowheads="1"/>
          </p:cNvSpPr>
          <p:nvPr/>
        </p:nvSpPr>
        <p:spPr bwMode="auto">
          <a:xfrm>
            <a:off x="2771775" y="1104900"/>
            <a:ext cx="274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sym typeface="Symbol" panose="05050102010706020507" pitchFamily="18" charset="2"/>
              </a:rPr>
              <a:t></a:t>
            </a:r>
            <a:endParaRPr lang="tr-TR" altLang="en-US" sz="1600">
              <a:latin typeface="Calibri" panose="020F0502020204030204" pitchFamily="34" charset="0"/>
            </a:endParaRPr>
          </a:p>
        </p:txBody>
      </p:sp>
      <p:sp>
        <p:nvSpPr>
          <p:cNvPr id="43052" name="Text Box 44">
            <a:extLst>
              <a:ext uri="{FF2B5EF4-FFF2-40B4-BE49-F238E27FC236}">
                <a16:creationId xmlns:a16="http://schemas.microsoft.com/office/drawing/2014/main" id="{CD48CF20-EC40-484A-8DFA-D051062097C3}"/>
              </a:ext>
            </a:extLst>
          </p:cNvPr>
          <p:cNvSpPr txBox="1">
            <a:spLocks noChangeArrowheads="1"/>
          </p:cNvSpPr>
          <p:nvPr/>
        </p:nvSpPr>
        <p:spPr bwMode="auto">
          <a:xfrm>
            <a:off x="684213" y="5949950"/>
            <a:ext cx="2159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28</a:t>
            </a:r>
          </a:p>
        </p:txBody>
      </p:sp>
    </p:spTree>
    <p:extLst>
      <p:ext uri="{BB962C8B-B14F-4D97-AF65-F5344CB8AC3E}">
        <p14:creationId xmlns:p14="http://schemas.microsoft.com/office/powerpoint/2010/main" val="1895307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a:extLst>
              <a:ext uri="{FF2B5EF4-FFF2-40B4-BE49-F238E27FC236}">
                <a16:creationId xmlns:a16="http://schemas.microsoft.com/office/drawing/2014/main" id="{9822D3C6-5348-4CBF-8A82-42BFD7686E8A}"/>
              </a:ext>
            </a:extLst>
          </p:cNvPr>
          <p:cNvSpPr>
            <a:spLocks noGrp="1" noChangeArrowheads="1"/>
          </p:cNvSpPr>
          <p:nvPr>
            <p:ph type="body" idx="1"/>
          </p:nvPr>
        </p:nvSpPr>
        <p:spPr>
          <a:xfrm>
            <a:off x="628650" y="640702"/>
            <a:ext cx="7886700" cy="5728996"/>
          </a:xfrm>
        </p:spPr>
        <p:txBody>
          <a:bodyPr>
            <a:normAutofit fontScale="85000" lnSpcReduction="20000"/>
          </a:bodyPr>
          <a:lstStyle/>
          <a:p>
            <a:pPr marL="609600" indent="-609600" algn="just">
              <a:lnSpc>
                <a:spcPct val="150000"/>
              </a:lnSpc>
              <a:buFontTx/>
              <a:buNone/>
            </a:pPr>
            <a:r>
              <a:rPr lang="tr-TR" altLang="en-US" sz="2800" dirty="0">
                <a:solidFill>
                  <a:srgbClr val="FF0000"/>
                </a:solidFill>
              </a:rPr>
              <a:t>a)</a:t>
            </a:r>
            <a:r>
              <a:rPr lang="tr-TR" altLang="en-US" sz="2800" dirty="0"/>
              <a:t> Yılda iki kez, Mart ve Eylül aylarında, Güneş ekvator düzleminde bulunur; bu zaman içinde R</a:t>
            </a:r>
            <a:r>
              <a:rPr lang="tr-TR" altLang="en-US" sz="2800" baseline="-25000" dirty="0"/>
              <a:t>1</a:t>
            </a:r>
            <a:r>
              <a:rPr lang="tr-TR" altLang="en-US" sz="2800" dirty="0"/>
              <a:t> ve R</a:t>
            </a:r>
            <a:r>
              <a:rPr lang="tr-TR" altLang="en-US" sz="2800" baseline="-25000" dirty="0"/>
              <a:t>2</a:t>
            </a:r>
            <a:r>
              <a:rPr lang="tr-TR" altLang="en-US" sz="2800" dirty="0"/>
              <a:t> yatırıcı kuvvetleri yoktur.</a:t>
            </a:r>
          </a:p>
          <a:p>
            <a:pPr marL="609600" indent="-609600" algn="just">
              <a:lnSpc>
                <a:spcPct val="150000"/>
              </a:lnSpc>
              <a:buFontTx/>
              <a:buNone/>
            </a:pPr>
            <a:r>
              <a:rPr lang="tr-TR" altLang="en-US" sz="2800" dirty="0">
                <a:solidFill>
                  <a:srgbClr val="FF0000"/>
                </a:solidFill>
              </a:rPr>
              <a:t>b)</a:t>
            </a:r>
            <a:r>
              <a:rPr lang="tr-TR" altLang="en-US" sz="2800" dirty="0"/>
              <a:t> Ayda iki kez Ay ekvator düzlemindedir ve yine bu zamanda Aya ait yatırıcı kuvvetler yoktur.</a:t>
            </a:r>
          </a:p>
          <a:p>
            <a:pPr marL="609600" indent="-609600" algn="just">
              <a:lnSpc>
                <a:spcPct val="150000"/>
              </a:lnSpc>
              <a:buFontTx/>
              <a:buNone/>
            </a:pPr>
            <a:r>
              <a:rPr lang="tr-TR" altLang="en-US" sz="2800" dirty="0">
                <a:solidFill>
                  <a:srgbClr val="FF0000"/>
                </a:solidFill>
              </a:rPr>
              <a:t>c) </a:t>
            </a:r>
            <a:r>
              <a:rPr lang="tr-TR" altLang="en-US" sz="2800" dirty="0"/>
              <a:t>Ay yörünge düzlemi </a:t>
            </a:r>
            <a:r>
              <a:rPr lang="tr-TR" altLang="en-US" sz="2800" dirty="0" err="1"/>
              <a:t>ekliptik</a:t>
            </a:r>
            <a:r>
              <a:rPr lang="tr-TR" altLang="en-US" sz="2800" dirty="0"/>
              <a:t> ile tam olarak çakışık değildir. Buna göre, P </a:t>
            </a:r>
            <a:r>
              <a:rPr lang="tr-TR" altLang="en-US" sz="2800" dirty="0" err="1"/>
              <a:t>nin</a:t>
            </a:r>
            <a:r>
              <a:rPr lang="tr-TR" altLang="en-US" sz="2800" dirty="0"/>
              <a:t> Ay çekim kuvvetinden ileri gelen hareketi K merkezli değil K ya çok yakın olan Ay yörüngesinin L kutbu etrafında olacaktır. </a:t>
            </a:r>
            <a:r>
              <a:rPr lang="tr-TR" altLang="en-US" sz="2800" dirty="0">
                <a:solidFill>
                  <a:schemeClr val="accent2"/>
                </a:solidFill>
              </a:rPr>
              <a:t>Üstelik L merkezi de, periyodu 18,6 yıl olmak üzere etrafında presesyon yapar.</a:t>
            </a:r>
          </a:p>
        </p:txBody>
      </p:sp>
    </p:spTree>
    <p:extLst>
      <p:ext uri="{BB962C8B-B14F-4D97-AF65-F5344CB8AC3E}">
        <p14:creationId xmlns:p14="http://schemas.microsoft.com/office/powerpoint/2010/main" val="2150325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id="{72264470-5A13-4E95-BC67-E678C07A1822}"/>
              </a:ext>
            </a:extLst>
          </p:cNvPr>
          <p:cNvSpPr>
            <a:spLocks noGrp="1" noChangeArrowheads="1"/>
          </p:cNvSpPr>
          <p:nvPr>
            <p:ph type="body" idx="1"/>
          </p:nvPr>
        </p:nvSpPr>
        <p:spPr>
          <a:xfrm>
            <a:off x="628650" y="923666"/>
            <a:ext cx="7886700" cy="4351338"/>
          </a:xfrm>
        </p:spPr>
        <p:txBody>
          <a:bodyPr>
            <a:normAutofit lnSpcReduction="10000"/>
          </a:bodyPr>
          <a:lstStyle/>
          <a:p>
            <a:pPr>
              <a:lnSpc>
                <a:spcPct val="150000"/>
              </a:lnSpc>
            </a:pPr>
            <a:r>
              <a:rPr lang="tr-TR" altLang="en-US" dirty="0"/>
              <a:t>Bu üç nedenden dolayı P </a:t>
            </a:r>
            <a:r>
              <a:rPr lang="tr-TR" altLang="en-US" dirty="0" err="1"/>
              <a:t>nin</a:t>
            </a:r>
            <a:r>
              <a:rPr lang="tr-TR" altLang="en-US" dirty="0"/>
              <a:t> hareketi tedirgin </a:t>
            </a:r>
            <a:r>
              <a:rPr lang="en-US" altLang="en-US" dirty="0" err="1"/>
              <a:t>edilmiş</a:t>
            </a:r>
            <a:r>
              <a:rPr lang="en-US" altLang="en-US" dirty="0"/>
              <a:t> </a:t>
            </a:r>
            <a:r>
              <a:rPr lang="en-US" altLang="en-US" dirty="0" err="1"/>
              <a:t>ola</a:t>
            </a:r>
            <a:r>
              <a:rPr lang="tr-TR" altLang="en-US" dirty="0" err="1"/>
              <a:t>caktır</a:t>
            </a:r>
            <a:r>
              <a:rPr lang="tr-TR" altLang="en-US" dirty="0"/>
              <a:t>. Bütün bu </a:t>
            </a:r>
            <a:r>
              <a:rPr lang="tr-TR" altLang="en-US" dirty="0" err="1"/>
              <a:t>tedirgenlikler</a:t>
            </a:r>
            <a:r>
              <a:rPr lang="tr-TR" altLang="en-US" dirty="0"/>
              <a:t> toplamına </a:t>
            </a:r>
            <a:r>
              <a:rPr lang="tr-TR" altLang="en-US" u="sng" dirty="0">
                <a:solidFill>
                  <a:srgbClr val="FF0000"/>
                </a:solidFill>
              </a:rPr>
              <a:t>Nütasyon  olayı</a:t>
            </a:r>
            <a:r>
              <a:rPr lang="tr-TR" altLang="en-US" u="sng" dirty="0"/>
              <a:t> </a:t>
            </a:r>
            <a:r>
              <a:rPr lang="tr-TR" altLang="en-US" dirty="0"/>
              <a:t>denir</a:t>
            </a:r>
            <a:r>
              <a:rPr lang="tr-TR" altLang="en-US" u="sng" dirty="0"/>
              <a:t>.</a:t>
            </a:r>
            <a:endParaRPr lang="tr-TR" altLang="en-US" dirty="0"/>
          </a:p>
          <a:p>
            <a:pPr>
              <a:lnSpc>
                <a:spcPct val="150000"/>
              </a:lnSpc>
            </a:pPr>
            <a:r>
              <a:rPr lang="tr-TR" altLang="en-US" dirty="0"/>
              <a:t>Özellikle L </a:t>
            </a:r>
            <a:r>
              <a:rPr lang="tr-TR" altLang="en-US" dirty="0" err="1"/>
              <a:t>nin</a:t>
            </a:r>
            <a:r>
              <a:rPr lang="tr-TR" altLang="en-US" dirty="0"/>
              <a:t> 18,6 yıllık presesyonu sonucu olarak P </a:t>
            </a:r>
            <a:r>
              <a:rPr lang="tr-TR" altLang="en-US" dirty="0" err="1"/>
              <a:t>nin</a:t>
            </a:r>
            <a:r>
              <a:rPr lang="tr-TR" altLang="en-US" dirty="0"/>
              <a:t> yörüngesi artık düzgün değil şekil 28 deki gibi dalgalı olacaktır. Bu </a:t>
            </a:r>
            <a:r>
              <a:rPr lang="tr-TR" altLang="en-US" dirty="0">
                <a:solidFill>
                  <a:schemeClr val="accent2"/>
                </a:solidFill>
              </a:rPr>
              <a:t>tedirginliklerin </a:t>
            </a:r>
            <a:r>
              <a:rPr lang="tr-TR" altLang="en-US" dirty="0" err="1">
                <a:solidFill>
                  <a:schemeClr val="accent2"/>
                </a:solidFill>
              </a:rPr>
              <a:t>max</a:t>
            </a:r>
            <a:r>
              <a:rPr lang="tr-TR" altLang="en-US" dirty="0">
                <a:solidFill>
                  <a:schemeClr val="accent2"/>
                </a:solidFill>
              </a:rPr>
              <a:t>. genliği 9”</a:t>
            </a:r>
            <a:r>
              <a:rPr lang="tr-TR" altLang="en-US" dirty="0"/>
              <a:t> </a:t>
            </a:r>
            <a:r>
              <a:rPr lang="tr-TR" altLang="en-US" dirty="0" err="1"/>
              <a:t>dir</a:t>
            </a:r>
            <a:r>
              <a:rPr lang="tr-TR" altLang="en-US" dirty="0"/>
              <a:t>.</a:t>
            </a:r>
          </a:p>
        </p:txBody>
      </p:sp>
    </p:spTree>
    <p:extLst>
      <p:ext uri="{BB962C8B-B14F-4D97-AF65-F5344CB8AC3E}">
        <p14:creationId xmlns:p14="http://schemas.microsoft.com/office/powerpoint/2010/main" val="636921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a:extLst>
              <a:ext uri="{FF2B5EF4-FFF2-40B4-BE49-F238E27FC236}">
                <a16:creationId xmlns:a16="http://schemas.microsoft.com/office/drawing/2014/main" id="{A8168C3F-FB66-40C2-B5EC-C4A202C1EFC8}"/>
              </a:ext>
            </a:extLst>
          </p:cNvPr>
          <p:cNvSpPr>
            <a:spLocks noGrp="1" noChangeArrowheads="1"/>
          </p:cNvSpPr>
          <p:nvPr>
            <p:ph type="body" idx="1"/>
          </p:nvPr>
        </p:nvSpPr>
        <p:spPr>
          <a:xfrm>
            <a:off x="628650" y="1825624"/>
            <a:ext cx="7886700" cy="4772025"/>
          </a:xfrm>
        </p:spPr>
        <p:txBody>
          <a:bodyPr>
            <a:normAutofit/>
          </a:bodyPr>
          <a:lstStyle/>
          <a:p>
            <a:pPr algn="just">
              <a:lnSpc>
                <a:spcPct val="160000"/>
              </a:lnSpc>
            </a:pPr>
            <a:r>
              <a:rPr lang="tr-TR" altLang="en-US" sz="1600" dirty="0"/>
              <a:t>Ay-Güneş presesyonunda Ekvator ile </a:t>
            </a:r>
            <a:r>
              <a:rPr lang="tr-TR" altLang="en-US" sz="1600" dirty="0" err="1"/>
              <a:t>Ekliptik</a:t>
            </a:r>
            <a:r>
              <a:rPr lang="tr-TR" altLang="en-US" sz="1600" dirty="0"/>
              <a:t> düzlemleri arasındaki </a:t>
            </a:r>
            <a:r>
              <a:rPr lang="tr-TR" altLang="en-US" sz="1600" dirty="0">
                <a:latin typeface="Symbol" panose="05050102010706020507" pitchFamily="18" charset="2"/>
              </a:rPr>
              <a:t>e</a:t>
            </a:r>
            <a:r>
              <a:rPr lang="tr-TR" altLang="en-US" sz="1600" dirty="0"/>
              <a:t> açısının sabit kaldığını söyledik. Gerçekte gezegenlerin çekim kuvvetlerinin sıfır olmamasından dolayı </a:t>
            </a:r>
            <a:r>
              <a:rPr lang="tr-TR" altLang="en-US" sz="1600" dirty="0" err="1"/>
              <a:t>ekliptiğin</a:t>
            </a:r>
            <a:r>
              <a:rPr lang="tr-TR" altLang="en-US" sz="1600" dirty="0"/>
              <a:t> de tedirgin edildiği ve bunun sonucu olarak da </a:t>
            </a:r>
            <a:r>
              <a:rPr lang="tr-TR" altLang="en-US" sz="1600" dirty="0">
                <a:latin typeface="Symbol" panose="05050102010706020507" pitchFamily="18" charset="2"/>
              </a:rPr>
              <a:t>e</a:t>
            </a:r>
            <a:r>
              <a:rPr lang="tr-TR" altLang="en-US" sz="1600" dirty="0"/>
              <a:t>  açısının zamana bağlı olarak azaldığı </a:t>
            </a:r>
            <a:r>
              <a:rPr lang="tr-TR" altLang="en-US" sz="1600" dirty="0" err="1"/>
              <a:t>bilimektedir</a:t>
            </a:r>
            <a:r>
              <a:rPr lang="tr-TR" altLang="en-US" sz="1600" dirty="0"/>
              <a:t>. </a:t>
            </a:r>
            <a:r>
              <a:rPr lang="tr-TR" altLang="en-US" sz="1600" dirty="0" err="1"/>
              <a:t>Ekliptiğin</a:t>
            </a:r>
            <a:r>
              <a:rPr lang="tr-TR" altLang="en-US" sz="1600" dirty="0"/>
              <a:t> eğimi yılda  </a:t>
            </a:r>
          </a:p>
          <a:p>
            <a:pPr algn="just">
              <a:lnSpc>
                <a:spcPct val="160000"/>
              </a:lnSpc>
              <a:buFont typeface="Symbol" panose="05050102010706020507" pitchFamily="18" charset="2"/>
              <a:buChar char=" "/>
            </a:pPr>
            <a:r>
              <a:rPr lang="tr-TR" altLang="en-US" sz="1600" dirty="0">
                <a:solidFill>
                  <a:schemeClr val="accent2"/>
                </a:solidFill>
                <a:latin typeface="Symbol" panose="05050102010706020507" pitchFamily="18" charset="2"/>
              </a:rPr>
              <a:t>                   e</a:t>
            </a:r>
            <a:r>
              <a:rPr lang="tr-TR" altLang="en-US" sz="1600" dirty="0">
                <a:solidFill>
                  <a:schemeClr val="accent2"/>
                </a:solidFill>
              </a:rPr>
              <a:t> =  23° 27’ 08.”26 - 0”.4684t</a:t>
            </a:r>
            <a:r>
              <a:rPr lang="tr-TR" altLang="en-US" sz="1600" dirty="0"/>
              <a:t> </a:t>
            </a:r>
          </a:p>
          <a:p>
            <a:pPr algn="just">
              <a:lnSpc>
                <a:spcPct val="160000"/>
              </a:lnSpc>
              <a:buFontTx/>
              <a:buNone/>
            </a:pPr>
            <a:r>
              <a:rPr lang="tr-TR" altLang="en-US" sz="1600" dirty="0"/>
              <a:t>	bağıntısına göre değişir, burada  t= 0 ,1900 un </a:t>
            </a:r>
            <a:r>
              <a:rPr lang="tr-TR" altLang="en-US" sz="1600" dirty="0" err="1"/>
              <a:t>ba</a:t>
            </a:r>
            <a:r>
              <a:rPr lang="en-US" altLang="en-US" sz="1600" dirty="0"/>
              <a:t>ş</a:t>
            </a:r>
            <a:r>
              <a:rPr lang="tr-TR" altLang="en-US" sz="1600" dirty="0" err="1"/>
              <a:t>langıcıdır</a:t>
            </a:r>
            <a:r>
              <a:rPr lang="tr-TR" altLang="en-US" sz="1600" dirty="0"/>
              <a:t>. Boylamdaki </a:t>
            </a:r>
            <a:r>
              <a:rPr lang="tr-TR" altLang="en-US" sz="1600" u="sng" dirty="0">
                <a:solidFill>
                  <a:srgbClr val="FF0000"/>
                </a:solidFill>
              </a:rPr>
              <a:t>genel presesyon</a:t>
            </a:r>
            <a:r>
              <a:rPr lang="tr-TR" altLang="en-US" sz="1600" u="sng" dirty="0"/>
              <a:t> </a:t>
            </a:r>
            <a:r>
              <a:rPr lang="tr-TR" altLang="en-US" sz="1600" dirty="0"/>
              <a:t>, yani koç noktasının ay-güneş ve gezegen presesyonu nedeniyle yer değiştirmesi yılda</a:t>
            </a:r>
          </a:p>
          <a:p>
            <a:pPr algn="just">
              <a:lnSpc>
                <a:spcPct val="160000"/>
              </a:lnSpc>
              <a:buFontTx/>
              <a:buNone/>
            </a:pPr>
            <a:r>
              <a:rPr lang="tr-TR" altLang="en-US" sz="1600" dirty="0"/>
              <a:t>                      </a:t>
            </a:r>
            <a:r>
              <a:rPr lang="tr-TR" altLang="en-US" sz="1600" dirty="0">
                <a:solidFill>
                  <a:schemeClr val="accent2"/>
                </a:solidFill>
              </a:rPr>
              <a:t>X= 50”,2564 + 0".000222t</a:t>
            </a:r>
            <a:r>
              <a:rPr lang="tr-TR" altLang="en-US" sz="1600" dirty="0"/>
              <a:t> </a:t>
            </a:r>
          </a:p>
          <a:p>
            <a:pPr algn="just">
              <a:lnSpc>
                <a:spcPct val="160000"/>
              </a:lnSpc>
              <a:buFontTx/>
              <a:buNone/>
            </a:pPr>
            <a:r>
              <a:rPr lang="tr-TR" altLang="en-US" sz="1600" dirty="0"/>
              <a:t>ile verilmiştir.</a:t>
            </a:r>
          </a:p>
        </p:txBody>
      </p:sp>
      <p:sp>
        <p:nvSpPr>
          <p:cNvPr id="46084" name="Rectangle 4">
            <a:extLst>
              <a:ext uri="{FF2B5EF4-FFF2-40B4-BE49-F238E27FC236}">
                <a16:creationId xmlns:a16="http://schemas.microsoft.com/office/drawing/2014/main" id="{0E5C76A1-4BC3-4E96-9E53-951D4D0BD0DF}"/>
              </a:ext>
            </a:extLst>
          </p:cNvPr>
          <p:cNvSpPr>
            <a:spLocks noGrp="1" noChangeArrowheads="1"/>
          </p:cNvSpPr>
          <p:nvPr>
            <p:ph type="title"/>
          </p:nvPr>
        </p:nvSpPr>
        <p:spPr>
          <a:xfrm>
            <a:off x="468313" y="260350"/>
            <a:ext cx="8229600" cy="1143000"/>
          </a:xfrm>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4000" b="1">
                <a:solidFill>
                  <a:srgbClr val="FF0000"/>
                </a:solidFill>
                <a:effectLst>
                  <a:outerShdw blurRad="38100" dist="38100" dir="2700000" algn="tl">
                    <a:srgbClr val="000000"/>
                  </a:outerShdw>
                </a:effectLst>
              </a:rPr>
              <a:t>V.</a:t>
            </a:r>
            <a:r>
              <a:rPr lang="tr-TR" altLang="en-US" sz="4000" b="1">
                <a:solidFill>
                  <a:schemeClr val="accent2"/>
                </a:solidFill>
                <a:effectLst>
                  <a:outerShdw blurRad="38100" dist="38100" dir="2700000" algn="tl">
                    <a:srgbClr val="000000"/>
                  </a:outerShdw>
                </a:effectLst>
              </a:rPr>
              <a:t> PRESESYON VE NÜTASYON OLAYLARI</a:t>
            </a:r>
          </a:p>
        </p:txBody>
      </p:sp>
    </p:spTree>
    <p:extLst>
      <p:ext uri="{BB962C8B-B14F-4D97-AF65-F5344CB8AC3E}">
        <p14:creationId xmlns:p14="http://schemas.microsoft.com/office/powerpoint/2010/main" val="2491769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491E0BC3-5639-420A-8534-EBF2E874923B}"/>
              </a:ext>
            </a:extLst>
          </p:cNvPr>
          <p:cNvSpPr>
            <a:spLocks noGrp="1" noChangeArrowheads="1"/>
          </p:cNvSpPr>
          <p:nvPr>
            <p:ph type="body" idx="1"/>
          </p:nvPr>
        </p:nvSpPr>
        <p:spPr>
          <a:xfrm>
            <a:off x="628650" y="2353275"/>
            <a:ext cx="7886700" cy="3703576"/>
          </a:xfrm>
        </p:spPr>
        <p:txBody>
          <a:bodyPr>
            <a:normAutofit/>
          </a:bodyPr>
          <a:lstStyle/>
          <a:p>
            <a:pPr algn="just">
              <a:lnSpc>
                <a:spcPct val="150000"/>
              </a:lnSpc>
            </a:pPr>
            <a:r>
              <a:rPr lang="tr-TR" altLang="en-US" sz="2000" dirty="0"/>
              <a:t>Aberasyon ışık hızının sonlu ve Yer’in hareketli olmasından ileri gelen bir olaydır. Bu olayı daha iyi anlamak için benzer bir olay </a:t>
            </a:r>
            <a:r>
              <a:rPr lang="tr-TR" altLang="en-US" sz="2000" dirty="0" err="1"/>
              <a:t>gözönüne</a:t>
            </a:r>
            <a:r>
              <a:rPr lang="tr-TR" altLang="en-US" sz="2000" dirty="0"/>
              <a:t> alalım. </a:t>
            </a:r>
            <a:r>
              <a:rPr lang="tr-TR" altLang="en-US" sz="2000" dirty="0" err="1"/>
              <a:t>Farzedelim</a:t>
            </a:r>
            <a:r>
              <a:rPr lang="tr-TR" altLang="en-US" sz="2000" dirty="0"/>
              <a:t> ki yağmurlu bir günde yağmur damlalar dik olarak yere düşsün. Bir yağmur damlasını dar bir tüpten geçirmek istiyoruz; öyle ki damla tüpün üst ucundan tam merkezden girsin ve kenarlara değmeden tabanın tam merkezine düşsün. Eğer tüp hareketsiz ise, tüpü düşey tutarsak, damlanın istediğimiz gibi düşmesini sağlarız (Şekil-24). </a:t>
            </a:r>
          </a:p>
        </p:txBody>
      </p:sp>
      <p:sp>
        <p:nvSpPr>
          <p:cNvPr id="28676" name="Rectangle 4">
            <a:extLst>
              <a:ext uri="{FF2B5EF4-FFF2-40B4-BE49-F238E27FC236}">
                <a16:creationId xmlns:a16="http://schemas.microsoft.com/office/drawing/2014/main" id="{6BD8BDFF-7082-40F9-B7DC-E746D967AB38}"/>
              </a:ext>
            </a:extLst>
          </p:cNvPr>
          <p:cNvSpPr>
            <a:spLocks noGrp="1" noChangeArrowheads="1"/>
          </p:cNvSpPr>
          <p:nvPr>
            <p:ph type="title"/>
          </p:nvPr>
        </p:nvSpPr>
        <p:spPr>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sz="4000" b="1">
                <a:solidFill>
                  <a:srgbClr val="FF0000"/>
                </a:solidFill>
                <a:effectLst>
                  <a:outerShdw blurRad="38100" dist="38100" dir="2700000" algn="tl">
                    <a:srgbClr val="000000"/>
                  </a:outerShdw>
                </a:effectLst>
              </a:rPr>
              <a:t>IV. </a:t>
            </a:r>
            <a:r>
              <a:rPr lang="tr-TR" altLang="en-US" sz="4000" b="1">
                <a:solidFill>
                  <a:schemeClr val="accent2"/>
                </a:solidFill>
                <a:effectLst>
                  <a:outerShdw blurRad="38100" dist="38100" dir="2700000" algn="tl">
                    <a:srgbClr val="000000"/>
                  </a:outerShdw>
                </a:effectLst>
              </a:rPr>
              <a:t>IŞIĞIN ABERASYONU (SAPINCI)</a:t>
            </a:r>
          </a:p>
        </p:txBody>
      </p:sp>
    </p:spTree>
    <p:extLst>
      <p:ext uri="{BB962C8B-B14F-4D97-AF65-F5344CB8AC3E}">
        <p14:creationId xmlns:p14="http://schemas.microsoft.com/office/powerpoint/2010/main" val="268320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32450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3 Düz Bağlayıcı">
            <a:extLst>
              <a:ext uri="{FF2B5EF4-FFF2-40B4-BE49-F238E27FC236}">
                <a16:creationId xmlns:a16="http://schemas.microsoft.com/office/drawing/2014/main" id="{9945D2DC-05D9-4E51-A419-60057A5CCA07}"/>
              </a:ext>
            </a:extLst>
          </p:cNvPr>
          <p:cNvCxnSpPr/>
          <p:nvPr/>
        </p:nvCxnSpPr>
        <p:spPr>
          <a:xfrm rot="5400000" flipH="1" flipV="1">
            <a:off x="723900" y="3390900"/>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6 Düz Bağlayıcı">
            <a:extLst>
              <a:ext uri="{FF2B5EF4-FFF2-40B4-BE49-F238E27FC236}">
                <a16:creationId xmlns:a16="http://schemas.microsoft.com/office/drawing/2014/main" id="{0E576ECE-612C-483D-8C52-B7D22EA50178}"/>
              </a:ext>
            </a:extLst>
          </p:cNvPr>
          <p:cNvCxnSpPr/>
          <p:nvPr/>
        </p:nvCxnSpPr>
        <p:spPr>
          <a:xfrm rot="5400000" flipH="1" flipV="1">
            <a:off x="1028700" y="3390900"/>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7 Oval">
            <a:extLst>
              <a:ext uri="{FF2B5EF4-FFF2-40B4-BE49-F238E27FC236}">
                <a16:creationId xmlns:a16="http://schemas.microsoft.com/office/drawing/2014/main" id="{76ADD1D5-0803-4534-8F11-A4DCE0872DF0}"/>
              </a:ext>
            </a:extLst>
          </p:cNvPr>
          <p:cNvSpPr/>
          <p:nvPr/>
        </p:nvSpPr>
        <p:spPr>
          <a:xfrm>
            <a:off x="1676400" y="2362200"/>
            <a:ext cx="304800" cy="152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12" name="11 Düz Bağlayıcı">
            <a:extLst>
              <a:ext uri="{FF2B5EF4-FFF2-40B4-BE49-F238E27FC236}">
                <a16:creationId xmlns:a16="http://schemas.microsoft.com/office/drawing/2014/main" id="{3F22AF12-BA91-401B-B772-EC5607A0A6D3}"/>
              </a:ext>
            </a:extLst>
          </p:cNvPr>
          <p:cNvCxnSpPr/>
          <p:nvPr/>
        </p:nvCxnSpPr>
        <p:spPr>
          <a:xfrm rot="7394424" flipH="1" flipV="1">
            <a:off x="2219325" y="3478213"/>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AC60E27F-F253-44E7-BEC9-EA2E85F102F3}"/>
              </a:ext>
            </a:extLst>
          </p:cNvPr>
          <p:cNvCxnSpPr/>
          <p:nvPr/>
        </p:nvCxnSpPr>
        <p:spPr>
          <a:xfrm rot="7394424" flipH="1" flipV="1">
            <a:off x="2466975" y="3659188"/>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13 Oval">
            <a:extLst>
              <a:ext uri="{FF2B5EF4-FFF2-40B4-BE49-F238E27FC236}">
                <a16:creationId xmlns:a16="http://schemas.microsoft.com/office/drawing/2014/main" id="{793D29FC-299B-49C7-A77C-C3F4E0B13E31}"/>
              </a:ext>
            </a:extLst>
          </p:cNvPr>
          <p:cNvSpPr/>
          <p:nvPr/>
        </p:nvSpPr>
        <p:spPr>
          <a:xfrm rot="1994424">
            <a:off x="3656013" y="2703513"/>
            <a:ext cx="304800" cy="152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29" name="28 Düz Bağlayıcı">
            <a:extLst>
              <a:ext uri="{FF2B5EF4-FFF2-40B4-BE49-F238E27FC236}">
                <a16:creationId xmlns:a16="http://schemas.microsoft.com/office/drawing/2014/main" id="{48594566-BEA2-4BF3-A990-F09D5F89B2C4}"/>
              </a:ext>
            </a:extLst>
          </p:cNvPr>
          <p:cNvCxnSpPr/>
          <p:nvPr/>
        </p:nvCxnSpPr>
        <p:spPr>
          <a:xfrm rot="7394424" flipH="1" flipV="1">
            <a:off x="3238500" y="3487738"/>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80DEB2CB-E098-448E-9C65-AF88B4F25333}"/>
              </a:ext>
            </a:extLst>
          </p:cNvPr>
          <p:cNvCxnSpPr/>
          <p:nvPr/>
        </p:nvCxnSpPr>
        <p:spPr>
          <a:xfrm rot="7394424" flipH="1" flipV="1">
            <a:off x="3486150" y="3668713"/>
            <a:ext cx="1905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30 Oval">
            <a:extLst>
              <a:ext uri="{FF2B5EF4-FFF2-40B4-BE49-F238E27FC236}">
                <a16:creationId xmlns:a16="http://schemas.microsoft.com/office/drawing/2014/main" id="{7330273F-F567-4E36-9CBA-9089EDD70E20}"/>
              </a:ext>
            </a:extLst>
          </p:cNvPr>
          <p:cNvSpPr/>
          <p:nvPr/>
        </p:nvSpPr>
        <p:spPr>
          <a:xfrm rot="1994424">
            <a:off x="4675188" y="2713038"/>
            <a:ext cx="304800" cy="1524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31757" name="76 Metin kutusu">
            <a:extLst>
              <a:ext uri="{FF2B5EF4-FFF2-40B4-BE49-F238E27FC236}">
                <a16:creationId xmlns:a16="http://schemas.microsoft.com/office/drawing/2014/main" id="{7CCBE001-5048-4119-8966-210A27564805}"/>
              </a:ext>
            </a:extLst>
          </p:cNvPr>
          <p:cNvSpPr txBox="1">
            <a:spLocks noChangeArrowheads="1"/>
          </p:cNvSpPr>
          <p:nvPr/>
        </p:nvSpPr>
        <p:spPr bwMode="auto">
          <a:xfrm>
            <a:off x="1460500" y="44196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a:t>
            </a:r>
          </a:p>
        </p:txBody>
      </p:sp>
      <p:cxnSp>
        <p:nvCxnSpPr>
          <p:cNvPr id="41" name="40 Düz Ok Bağlayıcısı">
            <a:extLst>
              <a:ext uri="{FF2B5EF4-FFF2-40B4-BE49-F238E27FC236}">
                <a16:creationId xmlns:a16="http://schemas.microsoft.com/office/drawing/2014/main" id="{C6BE9454-8019-4485-B7AD-E7B6A2BCDDD9}"/>
              </a:ext>
            </a:extLst>
          </p:cNvPr>
          <p:cNvCxnSpPr/>
          <p:nvPr/>
        </p:nvCxnSpPr>
        <p:spPr>
          <a:xfrm>
            <a:off x="2771775" y="4333875"/>
            <a:ext cx="2286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44 Düz Bağlayıcı">
            <a:extLst>
              <a:ext uri="{FF2B5EF4-FFF2-40B4-BE49-F238E27FC236}">
                <a16:creationId xmlns:a16="http://schemas.microsoft.com/office/drawing/2014/main" id="{13106444-A589-4E02-9A2E-F33BB421ECC0}"/>
              </a:ext>
            </a:extLst>
          </p:cNvPr>
          <p:cNvCxnSpPr/>
          <p:nvPr/>
        </p:nvCxnSpPr>
        <p:spPr>
          <a:xfrm rot="5400000" flipH="1" flipV="1">
            <a:off x="495300" y="3390900"/>
            <a:ext cx="26670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8" name="47 Düz Bağlayıcı">
            <a:extLst>
              <a:ext uri="{FF2B5EF4-FFF2-40B4-BE49-F238E27FC236}">
                <a16:creationId xmlns:a16="http://schemas.microsoft.com/office/drawing/2014/main" id="{60D13770-2BE2-43A0-B814-051DF23D3C41}"/>
              </a:ext>
            </a:extLst>
          </p:cNvPr>
          <p:cNvCxnSpPr/>
          <p:nvPr/>
        </p:nvCxnSpPr>
        <p:spPr>
          <a:xfrm rot="5400000" flipH="1" flipV="1">
            <a:off x="2509838" y="3043237"/>
            <a:ext cx="1562100" cy="103822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1" name="50 Düz Bağlayıcı">
            <a:extLst>
              <a:ext uri="{FF2B5EF4-FFF2-40B4-BE49-F238E27FC236}">
                <a16:creationId xmlns:a16="http://schemas.microsoft.com/office/drawing/2014/main" id="{A9B34DCF-308C-4B49-B9C1-1E560C68922C}"/>
              </a:ext>
            </a:extLst>
          </p:cNvPr>
          <p:cNvCxnSpPr/>
          <p:nvPr/>
        </p:nvCxnSpPr>
        <p:spPr>
          <a:xfrm>
            <a:off x="2771775" y="2781300"/>
            <a:ext cx="104775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4" name="53 Düz Bağlayıcı">
            <a:extLst>
              <a:ext uri="{FF2B5EF4-FFF2-40B4-BE49-F238E27FC236}">
                <a16:creationId xmlns:a16="http://schemas.microsoft.com/office/drawing/2014/main" id="{478B246A-12F3-4F21-A403-B483D474BD70}"/>
              </a:ext>
            </a:extLst>
          </p:cNvPr>
          <p:cNvCxnSpPr/>
          <p:nvPr/>
        </p:nvCxnSpPr>
        <p:spPr>
          <a:xfrm rot="16200000" flipV="1">
            <a:off x="1976437" y="3557588"/>
            <a:ext cx="157162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4" name="63 Düz Bağlayıcı">
            <a:extLst>
              <a:ext uri="{FF2B5EF4-FFF2-40B4-BE49-F238E27FC236}">
                <a16:creationId xmlns:a16="http://schemas.microsoft.com/office/drawing/2014/main" id="{73681ECC-C91B-4C2D-BE7D-E78C243A3181}"/>
              </a:ext>
            </a:extLst>
          </p:cNvPr>
          <p:cNvCxnSpPr/>
          <p:nvPr/>
        </p:nvCxnSpPr>
        <p:spPr>
          <a:xfrm rot="16200000" flipV="1">
            <a:off x="3024187" y="3529013"/>
            <a:ext cx="157162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5" name="64 Yay">
            <a:extLst>
              <a:ext uri="{FF2B5EF4-FFF2-40B4-BE49-F238E27FC236}">
                <a16:creationId xmlns:a16="http://schemas.microsoft.com/office/drawing/2014/main" id="{DF5D931B-F113-4DC1-8D3B-BBCDB79C1F7A}"/>
              </a:ext>
            </a:extLst>
          </p:cNvPr>
          <p:cNvSpPr/>
          <p:nvPr/>
        </p:nvSpPr>
        <p:spPr>
          <a:xfrm>
            <a:off x="1676400" y="4262438"/>
            <a:ext cx="304800" cy="152400"/>
          </a:xfrm>
          <a:prstGeom prst="arc">
            <a:avLst>
              <a:gd name="adj1" fmla="val 82876"/>
              <a:gd name="adj2" fmla="val 10770867"/>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66" name="65 Yay">
            <a:extLst>
              <a:ext uri="{FF2B5EF4-FFF2-40B4-BE49-F238E27FC236}">
                <a16:creationId xmlns:a16="http://schemas.microsoft.com/office/drawing/2014/main" id="{97BD7CAE-9731-4917-8B27-A7A49C71F252}"/>
              </a:ext>
            </a:extLst>
          </p:cNvPr>
          <p:cNvSpPr/>
          <p:nvPr/>
        </p:nvSpPr>
        <p:spPr>
          <a:xfrm rot="2066396">
            <a:off x="2628900" y="4286250"/>
            <a:ext cx="304800" cy="152400"/>
          </a:xfrm>
          <a:prstGeom prst="arc">
            <a:avLst>
              <a:gd name="adj1" fmla="val 82876"/>
              <a:gd name="adj2" fmla="val 10770867"/>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67" name="66 Yay">
            <a:extLst>
              <a:ext uri="{FF2B5EF4-FFF2-40B4-BE49-F238E27FC236}">
                <a16:creationId xmlns:a16="http://schemas.microsoft.com/office/drawing/2014/main" id="{2C5B0572-3AF2-4AA7-B5B7-D0CDD166D05D}"/>
              </a:ext>
            </a:extLst>
          </p:cNvPr>
          <p:cNvSpPr/>
          <p:nvPr/>
        </p:nvSpPr>
        <p:spPr>
          <a:xfrm rot="2066396">
            <a:off x="3657600" y="4276725"/>
            <a:ext cx="304800" cy="152400"/>
          </a:xfrm>
          <a:prstGeom prst="arc">
            <a:avLst>
              <a:gd name="adj1" fmla="val 82876"/>
              <a:gd name="adj2" fmla="val 10770867"/>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68" name="67 Yay">
            <a:extLst>
              <a:ext uri="{FF2B5EF4-FFF2-40B4-BE49-F238E27FC236}">
                <a16:creationId xmlns:a16="http://schemas.microsoft.com/office/drawing/2014/main" id="{310FB060-1337-4499-B8A2-9937A588C6D6}"/>
              </a:ext>
            </a:extLst>
          </p:cNvPr>
          <p:cNvSpPr/>
          <p:nvPr/>
        </p:nvSpPr>
        <p:spPr>
          <a:xfrm rot="10800000">
            <a:off x="1676400" y="4267200"/>
            <a:ext cx="304800" cy="152400"/>
          </a:xfrm>
          <a:prstGeom prst="arc">
            <a:avLst>
              <a:gd name="adj1" fmla="val 82876"/>
              <a:gd name="adj2" fmla="val 10770867"/>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69" name="68 Yay">
            <a:extLst>
              <a:ext uri="{FF2B5EF4-FFF2-40B4-BE49-F238E27FC236}">
                <a16:creationId xmlns:a16="http://schemas.microsoft.com/office/drawing/2014/main" id="{9DC5B448-B8AC-4B6F-9BC6-13E167A38491}"/>
              </a:ext>
            </a:extLst>
          </p:cNvPr>
          <p:cNvSpPr/>
          <p:nvPr/>
        </p:nvSpPr>
        <p:spPr>
          <a:xfrm rot="12855795">
            <a:off x="2638425" y="4267200"/>
            <a:ext cx="304800" cy="152400"/>
          </a:xfrm>
          <a:prstGeom prst="arc">
            <a:avLst>
              <a:gd name="adj1" fmla="val 82876"/>
              <a:gd name="adj2" fmla="val 10770867"/>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70" name="69 Yay">
            <a:extLst>
              <a:ext uri="{FF2B5EF4-FFF2-40B4-BE49-F238E27FC236}">
                <a16:creationId xmlns:a16="http://schemas.microsoft.com/office/drawing/2014/main" id="{422C9579-0F47-4832-90CC-C14F35E531A2}"/>
              </a:ext>
            </a:extLst>
          </p:cNvPr>
          <p:cNvSpPr/>
          <p:nvPr/>
        </p:nvSpPr>
        <p:spPr>
          <a:xfrm rot="12855795">
            <a:off x="3663950" y="4283075"/>
            <a:ext cx="304800" cy="152400"/>
          </a:xfrm>
          <a:prstGeom prst="arc">
            <a:avLst>
              <a:gd name="adj1" fmla="val 82876"/>
              <a:gd name="adj2" fmla="val 10770867"/>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dirty="0"/>
          </a:p>
        </p:txBody>
      </p:sp>
      <p:sp>
        <p:nvSpPr>
          <p:cNvPr id="71" name="70 Yay">
            <a:extLst>
              <a:ext uri="{FF2B5EF4-FFF2-40B4-BE49-F238E27FC236}">
                <a16:creationId xmlns:a16="http://schemas.microsoft.com/office/drawing/2014/main" id="{6F23EF7F-4053-49FD-9DF1-D5B0827CA76D}"/>
              </a:ext>
            </a:extLst>
          </p:cNvPr>
          <p:cNvSpPr/>
          <p:nvPr/>
        </p:nvSpPr>
        <p:spPr>
          <a:xfrm>
            <a:off x="3429000" y="2667000"/>
            <a:ext cx="752475" cy="690563"/>
          </a:xfrm>
          <a:prstGeom prst="arc">
            <a:avLst>
              <a:gd name="adj1" fmla="val 5532354"/>
              <a:gd name="adj2" fmla="val 867391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72" name="71 Yay">
            <a:extLst>
              <a:ext uri="{FF2B5EF4-FFF2-40B4-BE49-F238E27FC236}">
                <a16:creationId xmlns:a16="http://schemas.microsoft.com/office/drawing/2014/main" id="{AB8A3383-9E2A-4EBB-BE1E-E7E7F1CC1779}"/>
              </a:ext>
            </a:extLst>
          </p:cNvPr>
          <p:cNvSpPr/>
          <p:nvPr/>
        </p:nvSpPr>
        <p:spPr>
          <a:xfrm>
            <a:off x="2381250" y="3810000"/>
            <a:ext cx="752475" cy="690563"/>
          </a:xfrm>
          <a:prstGeom prst="arc">
            <a:avLst>
              <a:gd name="adj1" fmla="val 16123728"/>
              <a:gd name="adj2" fmla="val 1929527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31772" name="76 Metin kutusu">
            <a:extLst>
              <a:ext uri="{FF2B5EF4-FFF2-40B4-BE49-F238E27FC236}">
                <a16:creationId xmlns:a16="http://schemas.microsoft.com/office/drawing/2014/main" id="{E4779652-2D65-4CB9-95F4-F796BEFC4E3F}"/>
              </a:ext>
            </a:extLst>
          </p:cNvPr>
          <p:cNvSpPr txBox="1">
            <a:spLocks noChangeArrowheads="1"/>
          </p:cNvSpPr>
          <p:nvPr/>
        </p:nvSpPr>
        <p:spPr bwMode="auto">
          <a:xfrm>
            <a:off x="2514600" y="44196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D</a:t>
            </a:r>
          </a:p>
        </p:txBody>
      </p:sp>
      <p:sp>
        <p:nvSpPr>
          <p:cNvPr id="31773" name="76 Metin kutusu">
            <a:extLst>
              <a:ext uri="{FF2B5EF4-FFF2-40B4-BE49-F238E27FC236}">
                <a16:creationId xmlns:a16="http://schemas.microsoft.com/office/drawing/2014/main" id="{B0495166-7A8F-429F-B8C9-704DE933861A}"/>
              </a:ext>
            </a:extLst>
          </p:cNvPr>
          <p:cNvSpPr txBox="1">
            <a:spLocks noChangeArrowheads="1"/>
          </p:cNvSpPr>
          <p:nvPr/>
        </p:nvSpPr>
        <p:spPr bwMode="auto">
          <a:xfrm>
            <a:off x="4876800" y="43434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V</a:t>
            </a:r>
          </a:p>
        </p:txBody>
      </p:sp>
      <p:sp>
        <p:nvSpPr>
          <p:cNvPr id="31774" name="76 Metin kutusu">
            <a:extLst>
              <a:ext uri="{FF2B5EF4-FFF2-40B4-BE49-F238E27FC236}">
                <a16:creationId xmlns:a16="http://schemas.microsoft.com/office/drawing/2014/main" id="{943C295F-FA6F-45C1-A9FF-610DD6568389}"/>
              </a:ext>
            </a:extLst>
          </p:cNvPr>
          <p:cNvSpPr txBox="1">
            <a:spLocks noChangeArrowheads="1"/>
          </p:cNvSpPr>
          <p:nvPr/>
        </p:nvSpPr>
        <p:spPr bwMode="auto">
          <a:xfrm>
            <a:off x="3587750" y="4419600"/>
            <a:ext cx="3206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E</a:t>
            </a:r>
          </a:p>
        </p:txBody>
      </p:sp>
      <p:sp>
        <p:nvSpPr>
          <p:cNvPr id="31775" name="76 Metin kutusu">
            <a:extLst>
              <a:ext uri="{FF2B5EF4-FFF2-40B4-BE49-F238E27FC236}">
                <a16:creationId xmlns:a16="http://schemas.microsoft.com/office/drawing/2014/main" id="{9BF43C82-C00E-4AA4-A4A7-8FA05514F292}"/>
              </a:ext>
            </a:extLst>
          </p:cNvPr>
          <p:cNvSpPr txBox="1">
            <a:spLocks noChangeArrowheads="1"/>
          </p:cNvSpPr>
          <p:nvPr/>
        </p:nvSpPr>
        <p:spPr bwMode="auto">
          <a:xfrm>
            <a:off x="2511425" y="2895600"/>
            <a:ext cx="2746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Times New Roman" panose="02020603050405020304" pitchFamily="18" charset="0"/>
                <a:cs typeface="Times New Roman" panose="02020603050405020304" pitchFamily="18" charset="0"/>
              </a:rPr>
              <a:t>d</a:t>
            </a:r>
            <a:endParaRPr lang="tr-TR" altLang="en-US" sz="1400">
              <a:solidFill>
                <a:srgbClr val="002060"/>
              </a:solidFill>
              <a:latin typeface="Times New Roman" panose="02020603050405020304" pitchFamily="18" charset="0"/>
              <a:cs typeface="Times New Roman" panose="02020603050405020304" pitchFamily="18" charset="0"/>
            </a:endParaRPr>
          </a:p>
        </p:txBody>
      </p:sp>
      <p:sp>
        <p:nvSpPr>
          <p:cNvPr id="31776" name="76 Metin kutusu">
            <a:extLst>
              <a:ext uri="{FF2B5EF4-FFF2-40B4-BE49-F238E27FC236}">
                <a16:creationId xmlns:a16="http://schemas.microsoft.com/office/drawing/2014/main" id="{FBA011C9-4B81-463B-9B66-C94B4C13C384}"/>
              </a:ext>
            </a:extLst>
          </p:cNvPr>
          <p:cNvSpPr txBox="1">
            <a:spLocks noChangeArrowheads="1"/>
          </p:cNvSpPr>
          <p:nvPr/>
        </p:nvSpPr>
        <p:spPr bwMode="auto">
          <a:xfrm>
            <a:off x="4648200" y="33528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t>B</a:t>
            </a:r>
          </a:p>
        </p:txBody>
      </p:sp>
      <p:sp>
        <p:nvSpPr>
          <p:cNvPr id="31777" name="76 Metin kutusu">
            <a:extLst>
              <a:ext uri="{FF2B5EF4-FFF2-40B4-BE49-F238E27FC236}">
                <a16:creationId xmlns:a16="http://schemas.microsoft.com/office/drawing/2014/main" id="{9B1888ED-6AB0-4797-979D-306784ECAFA8}"/>
              </a:ext>
            </a:extLst>
          </p:cNvPr>
          <p:cNvSpPr txBox="1">
            <a:spLocks noChangeArrowheads="1"/>
          </p:cNvSpPr>
          <p:nvPr/>
        </p:nvSpPr>
        <p:spPr bwMode="auto">
          <a:xfrm>
            <a:off x="3513138" y="3276600"/>
            <a:ext cx="298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a:t>
            </a:r>
            <a:endParaRPr lang="tr-TR" altLang="en-US" sz="1400" b="1">
              <a:solidFill>
                <a:srgbClr val="002060"/>
              </a:solidFill>
              <a:latin typeface="Calibri" panose="020F0502020204030204" pitchFamily="34" charset="0"/>
            </a:endParaRPr>
          </a:p>
        </p:txBody>
      </p:sp>
      <p:sp>
        <p:nvSpPr>
          <p:cNvPr id="31778" name="76 Metin kutusu">
            <a:extLst>
              <a:ext uri="{FF2B5EF4-FFF2-40B4-BE49-F238E27FC236}">
                <a16:creationId xmlns:a16="http://schemas.microsoft.com/office/drawing/2014/main" id="{B0A3CFBD-8D7E-4635-845B-435D17D15F84}"/>
              </a:ext>
            </a:extLst>
          </p:cNvPr>
          <p:cNvSpPr txBox="1">
            <a:spLocks noChangeArrowheads="1"/>
          </p:cNvSpPr>
          <p:nvPr/>
        </p:nvSpPr>
        <p:spPr bwMode="auto">
          <a:xfrm>
            <a:off x="2751138" y="3543300"/>
            <a:ext cx="298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a:t>
            </a:r>
            <a:endParaRPr lang="tr-TR" altLang="en-US" sz="1400" b="1">
              <a:solidFill>
                <a:srgbClr val="002060"/>
              </a:solidFill>
              <a:latin typeface="Calibri" panose="020F0502020204030204" pitchFamily="34" charset="0"/>
            </a:endParaRPr>
          </a:p>
        </p:txBody>
      </p:sp>
      <p:sp>
        <p:nvSpPr>
          <p:cNvPr id="31779" name="Text Box 35">
            <a:extLst>
              <a:ext uri="{FF2B5EF4-FFF2-40B4-BE49-F238E27FC236}">
                <a16:creationId xmlns:a16="http://schemas.microsoft.com/office/drawing/2014/main" id="{96EBC9E6-35A3-4147-8858-FBFA7284F58F}"/>
              </a:ext>
            </a:extLst>
          </p:cNvPr>
          <p:cNvSpPr txBox="1">
            <a:spLocks noChangeArrowheads="1"/>
          </p:cNvSpPr>
          <p:nvPr/>
        </p:nvSpPr>
        <p:spPr bwMode="auto">
          <a:xfrm>
            <a:off x="1619250" y="5157788"/>
            <a:ext cx="1657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24</a:t>
            </a:r>
          </a:p>
        </p:txBody>
      </p:sp>
    </p:spTree>
    <p:extLst>
      <p:ext uri="{BB962C8B-B14F-4D97-AF65-F5344CB8AC3E}">
        <p14:creationId xmlns:p14="http://schemas.microsoft.com/office/powerpoint/2010/main" val="2377356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a:extLst>
              <a:ext uri="{FF2B5EF4-FFF2-40B4-BE49-F238E27FC236}">
                <a16:creationId xmlns:a16="http://schemas.microsoft.com/office/drawing/2014/main" id="{52909CD5-A246-4FBE-B475-BF96D89AD25D}"/>
              </a:ext>
            </a:extLst>
          </p:cNvPr>
          <p:cNvSpPr>
            <a:spLocks noGrp="1" noChangeArrowheads="1"/>
          </p:cNvSpPr>
          <p:nvPr>
            <p:ph type="body" idx="1"/>
          </p:nvPr>
        </p:nvSpPr>
        <p:spPr>
          <a:xfrm>
            <a:off x="628650" y="671804"/>
            <a:ext cx="7886700" cy="5778759"/>
          </a:xfrm>
        </p:spPr>
        <p:txBody>
          <a:bodyPr>
            <a:normAutofit fontScale="92500"/>
          </a:bodyPr>
          <a:lstStyle/>
          <a:p>
            <a:pPr algn="just">
              <a:lnSpc>
                <a:spcPct val="150000"/>
              </a:lnSpc>
            </a:pPr>
            <a:r>
              <a:rPr lang="tr-TR" altLang="en-US" sz="2200" dirty="0" err="1"/>
              <a:t>Eger</a:t>
            </a:r>
            <a:r>
              <a:rPr lang="tr-TR" altLang="en-US" sz="2200" dirty="0"/>
              <a:t> tüp hareketli ise örneğin sağımıza doğru hareket eden bir kimse tarafından tutuluyorsa, bu takdirde tüpü Şekil-24 B deki gibi bir CK açısı kadar eğmemiz gerekecektir. Böylece damla üstten girip d yolunu kat</a:t>
            </a:r>
            <a:r>
              <a:rPr lang="en-US" altLang="en-US" sz="2200" dirty="0"/>
              <a:t> </a:t>
            </a:r>
            <a:r>
              <a:rPr lang="tr-TR" altLang="en-US" sz="2200" dirty="0"/>
              <a:t>edene kadar tüpün tabanı</a:t>
            </a:r>
            <a:r>
              <a:rPr lang="en-US" altLang="en-US" sz="2200" dirty="0"/>
              <a:t>n</a:t>
            </a:r>
            <a:r>
              <a:rPr lang="tr-TR" altLang="en-US" sz="2200" dirty="0"/>
              <a:t>da damlanın alt uçta bulunacağı noktaya gelmiş olur. Buna benzer bir olay ışığın Sonlu bir hıza sahip olması ve dünyanın yörünge hareketi sebebiyle bir yıldızdan bize gelen ışık üzerinde meydana gelir ve biz yıldızı gerçek yerinden farklı bir yerde görürüz; bu olaya </a:t>
            </a:r>
            <a:r>
              <a:rPr lang="tr-TR" altLang="en-US" sz="2200" u="sng" dirty="0">
                <a:solidFill>
                  <a:srgbClr val="FF0000"/>
                </a:solidFill>
              </a:rPr>
              <a:t>aberasyon </a:t>
            </a:r>
            <a:r>
              <a:rPr lang="tr-TR" altLang="en-US" sz="2200" dirty="0">
                <a:solidFill>
                  <a:srgbClr val="FF0000"/>
                </a:solidFill>
              </a:rPr>
              <a:t>(Sapınç)</a:t>
            </a:r>
            <a:r>
              <a:rPr lang="tr-TR" altLang="en-US" sz="2200" dirty="0"/>
              <a:t> denir. Yukardaki örnekteki tüp teleskobun yerini almıştır. Burada bir yıldızdan gelen ışığın teleskobun objektifinden geçerek okülerde bir görüntü meydana getirmesi istenir. Örnekte olduğu gibi teleskobu yıldızın gerçek doğrultusundan </a:t>
            </a:r>
            <a:r>
              <a:rPr lang="tr-TR" altLang="en-US" sz="2200" dirty="0">
                <a:latin typeface="Symbol" panose="05050102010706020507" pitchFamily="18" charset="2"/>
              </a:rPr>
              <a:t>a</a:t>
            </a:r>
            <a:r>
              <a:rPr lang="tr-TR" altLang="en-US" sz="2200" dirty="0"/>
              <a:t> açısı kadar daha ileri yöneltmek gerekmektedir. (Şekil-25)</a:t>
            </a:r>
          </a:p>
          <a:p>
            <a:pPr algn="just">
              <a:lnSpc>
                <a:spcPct val="150000"/>
              </a:lnSpc>
            </a:pPr>
            <a:endParaRPr lang="tr-TR" altLang="en-US" sz="2200" dirty="0"/>
          </a:p>
        </p:txBody>
      </p:sp>
    </p:spTree>
    <p:extLst>
      <p:ext uri="{BB962C8B-B14F-4D97-AF65-F5344CB8AC3E}">
        <p14:creationId xmlns:p14="http://schemas.microsoft.com/office/powerpoint/2010/main" val="3735589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1 Düz Bağlayıcı">
            <a:extLst>
              <a:ext uri="{FF2B5EF4-FFF2-40B4-BE49-F238E27FC236}">
                <a16:creationId xmlns:a16="http://schemas.microsoft.com/office/drawing/2014/main" id="{2145A831-EB12-4901-86B5-886FCFCE42C3}"/>
              </a:ext>
            </a:extLst>
          </p:cNvPr>
          <p:cNvCxnSpPr/>
          <p:nvPr/>
        </p:nvCxnSpPr>
        <p:spPr>
          <a:xfrm rot="5400000" flipH="1" flipV="1">
            <a:off x="723900" y="3390900"/>
            <a:ext cx="1905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2 Düz Bağlayıcı">
            <a:extLst>
              <a:ext uri="{FF2B5EF4-FFF2-40B4-BE49-F238E27FC236}">
                <a16:creationId xmlns:a16="http://schemas.microsoft.com/office/drawing/2014/main" id="{68E0AFC6-D6D1-4FA1-B13C-7C098B249D5A}"/>
              </a:ext>
            </a:extLst>
          </p:cNvPr>
          <p:cNvCxnSpPr/>
          <p:nvPr/>
        </p:nvCxnSpPr>
        <p:spPr>
          <a:xfrm rot="5400000" flipH="1" flipV="1">
            <a:off x="1638300" y="3390900"/>
            <a:ext cx="1905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3 Oval">
            <a:extLst>
              <a:ext uri="{FF2B5EF4-FFF2-40B4-BE49-F238E27FC236}">
                <a16:creationId xmlns:a16="http://schemas.microsoft.com/office/drawing/2014/main" id="{AEB205DB-3A35-4CD7-AF64-9DBDD7A57794}"/>
              </a:ext>
            </a:extLst>
          </p:cNvPr>
          <p:cNvSpPr/>
          <p:nvPr/>
        </p:nvSpPr>
        <p:spPr>
          <a:xfrm>
            <a:off x="1676400" y="2286000"/>
            <a:ext cx="914400" cy="3048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6" name="5 Düz Bağlayıcı">
            <a:extLst>
              <a:ext uri="{FF2B5EF4-FFF2-40B4-BE49-F238E27FC236}">
                <a16:creationId xmlns:a16="http://schemas.microsoft.com/office/drawing/2014/main" id="{BEEB695F-0F35-487C-95AA-56CCDB34E684}"/>
              </a:ext>
            </a:extLst>
          </p:cNvPr>
          <p:cNvCxnSpPr/>
          <p:nvPr/>
        </p:nvCxnSpPr>
        <p:spPr>
          <a:xfrm rot="5400000" flipH="1" flipV="1">
            <a:off x="781050" y="2857500"/>
            <a:ext cx="2552700" cy="38100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6C879F35-286F-4B5B-9A92-73EB4F9A8CF8}"/>
              </a:ext>
            </a:extLst>
          </p:cNvPr>
          <p:cNvCxnSpPr/>
          <p:nvPr/>
        </p:nvCxnSpPr>
        <p:spPr>
          <a:xfrm rot="10800000">
            <a:off x="1676400" y="434340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652D0F3E-9E30-49E0-914F-CE66A24DAC12}"/>
              </a:ext>
            </a:extLst>
          </p:cNvPr>
          <p:cNvCxnSpPr/>
          <p:nvPr/>
        </p:nvCxnSpPr>
        <p:spPr>
          <a:xfrm rot="16200000" flipV="1">
            <a:off x="933450" y="2876550"/>
            <a:ext cx="2590800" cy="3429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19 Oval">
            <a:extLst>
              <a:ext uri="{FF2B5EF4-FFF2-40B4-BE49-F238E27FC236}">
                <a16:creationId xmlns:a16="http://schemas.microsoft.com/office/drawing/2014/main" id="{B46F63F0-D832-4440-98D5-9AD93E44381F}"/>
              </a:ext>
            </a:extLst>
          </p:cNvPr>
          <p:cNvSpPr/>
          <p:nvPr/>
        </p:nvSpPr>
        <p:spPr>
          <a:xfrm>
            <a:off x="2105025" y="240030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30731" name="76 Metin kutusu">
            <a:extLst>
              <a:ext uri="{FF2B5EF4-FFF2-40B4-BE49-F238E27FC236}">
                <a16:creationId xmlns:a16="http://schemas.microsoft.com/office/drawing/2014/main" id="{A016288C-8907-4630-BA57-C15A851E36C6}"/>
              </a:ext>
            </a:extLst>
          </p:cNvPr>
          <p:cNvSpPr txBox="1">
            <a:spLocks noChangeArrowheads="1"/>
          </p:cNvSpPr>
          <p:nvPr/>
        </p:nvSpPr>
        <p:spPr bwMode="auto">
          <a:xfrm>
            <a:off x="1685925" y="4314825"/>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t>B</a:t>
            </a:r>
          </a:p>
        </p:txBody>
      </p:sp>
      <p:sp>
        <p:nvSpPr>
          <p:cNvPr id="30732" name="76 Metin kutusu">
            <a:extLst>
              <a:ext uri="{FF2B5EF4-FFF2-40B4-BE49-F238E27FC236}">
                <a16:creationId xmlns:a16="http://schemas.microsoft.com/office/drawing/2014/main" id="{0C570844-0EBA-455A-9E93-3CC3ABFD058D}"/>
              </a:ext>
            </a:extLst>
          </p:cNvPr>
          <p:cNvSpPr txBox="1">
            <a:spLocks noChangeArrowheads="1"/>
          </p:cNvSpPr>
          <p:nvPr/>
        </p:nvSpPr>
        <p:spPr bwMode="auto">
          <a:xfrm>
            <a:off x="2238375" y="43053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t>A</a:t>
            </a:r>
          </a:p>
        </p:txBody>
      </p:sp>
      <p:sp>
        <p:nvSpPr>
          <p:cNvPr id="24" name="23 Yay">
            <a:extLst>
              <a:ext uri="{FF2B5EF4-FFF2-40B4-BE49-F238E27FC236}">
                <a16:creationId xmlns:a16="http://schemas.microsoft.com/office/drawing/2014/main" id="{60BE07B0-FEE2-4DE4-944C-39532CDE60D1}"/>
              </a:ext>
            </a:extLst>
          </p:cNvPr>
          <p:cNvSpPr/>
          <p:nvPr/>
        </p:nvSpPr>
        <p:spPr>
          <a:xfrm>
            <a:off x="1876425" y="2409825"/>
            <a:ext cx="533400" cy="457200"/>
          </a:xfrm>
          <a:prstGeom prst="arc">
            <a:avLst>
              <a:gd name="adj1" fmla="val 4405928"/>
              <a:gd name="adj2" fmla="val 6541055"/>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30734" name="76 Metin kutusu">
            <a:extLst>
              <a:ext uri="{FF2B5EF4-FFF2-40B4-BE49-F238E27FC236}">
                <a16:creationId xmlns:a16="http://schemas.microsoft.com/office/drawing/2014/main" id="{C909AAA6-E640-4D97-B094-843086D87F6E}"/>
              </a:ext>
            </a:extLst>
          </p:cNvPr>
          <p:cNvSpPr txBox="1">
            <a:spLocks noChangeArrowheads="1"/>
          </p:cNvSpPr>
          <p:nvPr/>
        </p:nvSpPr>
        <p:spPr bwMode="auto">
          <a:xfrm>
            <a:off x="1981200" y="2819400"/>
            <a:ext cx="298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a:t>
            </a:r>
            <a:endParaRPr lang="tr-TR" altLang="en-US" sz="1400" b="1">
              <a:solidFill>
                <a:srgbClr val="002060"/>
              </a:solidFill>
              <a:latin typeface="Calibri" panose="020F0502020204030204" pitchFamily="34" charset="0"/>
            </a:endParaRPr>
          </a:p>
        </p:txBody>
      </p:sp>
      <p:sp>
        <p:nvSpPr>
          <p:cNvPr id="30735" name="76 Metin kutusu">
            <a:extLst>
              <a:ext uri="{FF2B5EF4-FFF2-40B4-BE49-F238E27FC236}">
                <a16:creationId xmlns:a16="http://schemas.microsoft.com/office/drawing/2014/main" id="{4D860138-FCE7-40F0-9518-F4271603D215}"/>
              </a:ext>
            </a:extLst>
          </p:cNvPr>
          <p:cNvSpPr txBox="1">
            <a:spLocks noChangeArrowheads="1"/>
          </p:cNvSpPr>
          <p:nvPr/>
        </p:nvSpPr>
        <p:spPr bwMode="auto">
          <a:xfrm>
            <a:off x="2209800" y="3124200"/>
            <a:ext cx="342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sym typeface="Symbol" panose="05050102010706020507" pitchFamily="18" charset="2"/>
              </a:rPr>
              <a:t>ct</a:t>
            </a:r>
            <a:endParaRPr lang="tr-TR" altLang="en-US" sz="1400" b="1">
              <a:solidFill>
                <a:srgbClr val="002060"/>
              </a:solidFill>
              <a:latin typeface="Calibri" panose="020F0502020204030204" pitchFamily="34" charset="0"/>
            </a:endParaRPr>
          </a:p>
        </p:txBody>
      </p:sp>
      <p:sp>
        <p:nvSpPr>
          <p:cNvPr id="30736" name="76 Metin kutusu">
            <a:extLst>
              <a:ext uri="{FF2B5EF4-FFF2-40B4-BE49-F238E27FC236}">
                <a16:creationId xmlns:a16="http://schemas.microsoft.com/office/drawing/2014/main" id="{8695D00F-89AB-4A6F-B6A7-63B028538974}"/>
              </a:ext>
            </a:extLst>
          </p:cNvPr>
          <p:cNvSpPr txBox="1">
            <a:spLocks noChangeArrowheads="1"/>
          </p:cNvSpPr>
          <p:nvPr/>
        </p:nvSpPr>
        <p:spPr bwMode="auto">
          <a:xfrm>
            <a:off x="1905000" y="3990975"/>
            <a:ext cx="282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Times New Roman" panose="02020603050405020304" pitchFamily="18" charset="0"/>
                <a:cs typeface="Times New Roman" panose="02020603050405020304" pitchFamily="18" charset="0"/>
                <a:sym typeface="Symbol" panose="05050102010706020507" pitchFamily="18" charset="2"/>
              </a:rPr>
              <a:t></a:t>
            </a:r>
            <a:endParaRPr lang="tr-TR" altLang="en-US" sz="1400">
              <a:solidFill>
                <a:srgbClr val="002060"/>
              </a:solidFill>
              <a:latin typeface="Times New Roman" panose="02020603050405020304" pitchFamily="18" charset="0"/>
              <a:cs typeface="Times New Roman" panose="02020603050405020304" pitchFamily="18" charset="0"/>
            </a:endParaRPr>
          </a:p>
        </p:txBody>
      </p:sp>
      <p:sp>
        <p:nvSpPr>
          <p:cNvPr id="30737" name="76 Metin kutusu">
            <a:extLst>
              <a:ext uri="{FF2B5EF4-FFF2-40B4-BE49-F238E27FC236}">
                <a16:creationId xmlns:a16="http://schemas.microsoft.com/office/drawing/2014/main" id="{B7C33978-7467-4DDE-AB5D-0B79C82D7F6B}"/>
              </a:ext>
            </a:extLst>
          </p:cNvPr>
          <p:cNvSpPr txBox="1">
            <a:spLocks noChangeArrowheads="1"/>
          </p:cNvSpPr>
          <p:nvPr/>
        </p:nvSpPr>
        <p:spPr bwMode="auto">
          <a:xfrm>
            <a:off x="2276475" y="4010025"/>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Times New Roman" panose="02020603050405020304" pitchFamily="18" charset="0"/>
                <a:cs typeface="Times New Roman" panose="02020603050405020304" pitchFamily="18" charset="0"/>
                <a:sym typeface="Symbol" panose="05050102010706020507" pitchFamily="18" charset="2"/>
              </a:rPr>
              <a:t></a:t>
            </a:r>
            <a:r>
              <a:rPr lang="tr-TR" altLang="en-US" sz="1400" baseline="-25000">
                <a:latin typeface="Times New Roman" panose="02020603050405020304" pitchFamily="18" charset="0"/>
                <a:cs typeface="Times New Roman" panose="02020603050405020304" pitchFamily="18" charset="0"/>
                <a:sym typeface="Symbol" panose="05050102010706020507" pitchFamily="18" charset="2"/>
              </a:rPr>
              <a:t>1</a:t>
            </a:r>
            <a:endParaRPr lang="tr-TR" altLang="en-US" sz="1400" baseline="-25000">
              <a:solidFill>
                <a:srgbClr val="002060"/>
              </a:solidFill>
              <a:latin typeface="Times New Roman" panose="02020603050405020304" pitchFamily="18" charset="0"/>
              <a:cs typeface="Times New Roman" panose="02020603050405020304" pitchFamily="18" charset="0"/>
            </a:endParaRPr>
          </a:p>
        </p:txBody>
      </p:sp>
      <p:sp>
        <p:nvSpPr>
          <p:cNvPr id="29" name="28 Yay">
            <a:extLst>
              <a:ext uri="{FF2B5EF4-FFF2-40B4-BE49-F238E27FC236}">
                <a16:creationId xmlns:a16="http://schemas.microsoft.com/office/drawing/2014/main" id="{B7DD6E02-F1DD-4744-8AE8-925F3444CD4C}"/>
              </a:ext>
            </a:extLst>
          </p:cNvPr>
          <p:cNvSpPr/>
          <p:nvPr/>
        </p:nvSpPr>
        <p:spPr>
          <a:xfrm>
            <a:off x="1600200" y="4143375"/>
            <a:ext cx="420688" cy="385763"/>
          </a:xfrm>
          <a:prstGeom prst="arc">
            <a:avLst>
              <a:gd name="adj1" fmla="val 17589092"/>
              <a:gd name="adj2" fmla="val 2757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30" name="29 Yay">
            <a:extLst>
              <a:ext uri="{FF2B5EF4-FFF2-40B4-BE49-F238E27FC236}">
                <a16:creationId xmlns:a16="http://schemas.microsoft.com/office/drawing/2014/main" id="{29B8B423-BAFF-44E7-AFA6-0D8B0F7F1E34}"/>
              </a:ext>
            </a:extLst>
          </p:cNvPr>
          <p:cNvSpPr/>
          <p:nvPr/>
        </p:nvSpPr>
        <p:spPr>
          <a:xfrm>
            <a:off x="2247900" y="4241800"/>
            <a:ext cx="228600" cy="211138"/>
          </a:xfrm>
          <a:prstGeom prst="arc">
            <a:avLst>
              <a:gd name="adj1" fmla="val 16572319"/>
              <a:gd name="adj2" fmla="val 2757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32" name="31 Düz Ok Bağlayıcısı">
            <a:extLst>
              <a:ext uri="{FF2B5EF4-FFF2-40B4-BE49-F238E27FC236}">
                <a16:creationId xmlns:a16="http://schemas.microsoft.com/office/drawing/2014/main" id="{8326AEE1-29E2-4441-A20D-685DF2D33175}"/>
              </a:ext>
            </a:extLst>
          </p:cNvPr>
          <p:cNvCxnSpPr/>
          <p:nvPr/>
        </p:nvCxnSpPr>
        <p:spPr>
          <a:xfrm>
            <a:off x="2895600" y="4343400"/>
            <a:ext cx="5334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741" name="76 Metin kutusu">
            <a:extLst>
              <a:ext uri="{FF2B5EF4-FFF2-40B4-BE49-F238E27FC236}">
                <a16:creationId xmlns:a16="http://schemas.microsoft.com/office/drawing/2014/main" id="{C437C32E-E5E9-433A-9C7F-E111432A3D7B}"/>
              </a:ext>
            </a:extLst>
          </p:cNvPr>
          <p:cNvSpPr txBox="1">
            <a:spLocks noChangeArrowheads="1"/>
          </p:cNvSpPr>
          <p:nvPr/>
        </p:nvSpPr>
        <p:spPr bwMode="auto">
          <a:xfrm>
            <a:off x="3124200" y="39624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V</a:t>
            </a:r>
          </a:p>
        </p:txBody>
      </p:sp>
      <p:cxnSp>
        <p:nvCxnSpPr>
          <p:cNvPr id="35" name="34 Düz Ok Bağlayıcısı">
            <a:extLst>
              <a:ext uri="{FF2B5EF4-FFF2-40B4-BE49-F238E27FC236}">
                <a16:creationId xmlns:a16="http://schemas.microsoft.com/office/drawing/2014/main" id="{BE2B95CE-E4BA-4F8D-8E3A-685E989251B2}"/>
              </a:ext>
            </a:extLst>
          </p:cNvPr>
          <p:cNvCxnSpPr/>
          <p:nvPr/>
        </p:nvCxnSpPr>
        <p:spPr>
          <a:xfrm>
            <a:off x="3505200" y="4343400"/>
            <a:ext cx="533400" cy="1588"/>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0743" name="76 Metin kutusu">
            <a:extLst>
              <a:ext uri="{FF2B5EF4-FFF2-40B4-BE49-F238E27FC236}">
                <a16:creationId xmlns:a16="http://schemas.microsoft.com/office/drawing/2014/main" id="{1F763CF9-683B-42F3-BA49-689636F51E67}"/>
              </a:ext>
            </a:extLst>
          </p:cNvPr>
          <p:cNvSpPr txBox="1">
            <a:spLocks noChangeArrowheads="1"/>
          </p:cNvSpPr>
          <p:nvPr/>
        </p:nvSpPr>
        <p:spPr bwMode="auto">
          <a:xfrm>
            <a:off x="3810000" y="3962400"/>
            <a:ext cx="331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H</a:t>
            </a:r>
          </a:p>
        </p:txBody>
      </p:sp>
      <p:sp>
        <p:nvSpPr>
          <p:cNvPr id="30744" name="76 Metin kutusu">
            <a:extLst>
              <a:ext uri="{FF2B5EF4-FFF2-40B4-BE49-F238E27FC236}">
                <a16:creationId xmlns:a16="http://schemas.microsoft.com/office/drawing/2014/main" id="{469713E9-BF3E-4321-96A2-9D4DB7F2A3C1}"/>
              </a:ext>
            </a:extLst>
          </p:cNvPr>
          <p:cNvSpPr txBox="1">
            <a:spLocks noChangeArrowheads="1"/>
          </p:cNvSpPr>
          <p:nvPr/>
        </p:nvSpPr>
        <p:spPr bwMode="auto">
          <a:xfrm>
            <a:off x="1828800" y="1524000"/>
            <a:ext cx="304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Y</a:t>
            </a:r>
            <a:endParaRPr lang="tr-TR" altLang="en-US" sz="1400">
              <a:solidFill>
                <a:srgbClr val="002060"/>
              </a:solidFill>
              <a:latin typeface="Calibri" panose="020F0502020204030204" pitchFamily="34" charset="0"/>
            </a:endParaRPr>
          </a:p>
        </p:txBody>
      </p:sp>
      <p:sp>
        <p:nvSpPr>
          <p:cNvPr id="30745" name="76 Metin kutusu">
            <a:extLst>
              <a:ext uri="{FF2B5EF4-FFF2-40B4-BE49-F238E27FC236}">
                <a16:creationId xmlns:a16="http://schemas.microsoft.com/office/drawing/2014/main" id="{7D6403E2-A1C3-4F49-8D92-9DCCFD278F9D}"/>
              </a:ext>
            </a:extLst>
          </p:cNvPr>
          <p:cNvSpPr txBox="1">
            <a:spLocks noChangeArrowheads="1"/>
          </p:cNvSpPr>
          <p:nvPr/>
        </p:nvSpPr>
        <p:spPr bwMode="auto">
          <a:xfrm>
            <a:off x="2209800" y="1524000"/>
            <a:ext cx="3444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Y’</a:t>
            </a:r>
            <a:endParaRPr lang="tr-TR" altLang="en-US" sz="1400">
              <a:solidFill>
                <a:srgbClr val="002060"/>
              </a:solidFill>
              <a:latin typeface="Calibri" panose="020F0502020204030204" pitchFamily="34" charset="0"/>
            </a:endParaRPr>
          </a:p>
        </p:txBody>
      </p:sp>
      <p:sp>
        <p:nvSpPr>
          <p:cNvPr id="30746" name="Text Box 26">
            <a:extLst>
              <a:ext uri="{FF2B5EF4-FFF2-40B4-BE49-F238E27FC236}">
                <a16:creationId xmlns:a16="http://schemas.microsoft.com/office/drawing/2014/main" id="{7BFE0D0B-17D8-49C0-910B-5F7890C4FB01}"/>
              </a:ext>
            </a:extLst>
          </p:cNvPr>
          <p:cNvSpPr txBox="1">
            <a:spLocks noChangeArrowheads="1"/>
          </p:cNvSpPr>
          <p:nvPr/>
        </p:nvSpPr>
        <p:spPr bwMode="auto">
          <a:xfrm>
            <a:off x="1331913" y="5516563"/>
            <a:ext cx="2447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25</a:t>
            </a:r>
          </a:p>
        </p:txBody>
      </p:sp>
    </p:spTree>
    <p:extLst>
      <p:ext uri="{BB962C8B-B14F-4D97-AF65-F5344CB8AC3E}">
        <p14:creationId xmlns:p14="http://schemas.microsoft.com/office/powerpoint/2010/main" val="2257386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8B2FD99D-F349-4859-9496-5A5CF8CCEBB3}"/>
              </a:ext>
            </a:extLst>
          </p:cNvPr>
          <p:cNvSpPr>
            <a:spLocks noGrp="1" noChangeArrowheads="1"/>
          </p:cNvSpPr>
          <p:nvPr>
            <p:ph type="body" idx="1"/>
          </p:nvPr>
        </p:nvSpPr>
        <p:spPr>
          <a:xfrm>
            <a:off x="628650" y="752669"/>
            <a:ext cx="7886700" cy="5424294"/>
          </a:xfrm>
        </p:spPr>
        <p:txBody>
          <a:bodyPr>
            <a:normAutofit fontScale="92500"/>
          </a:bodyPr>
          <a:lstStyle/>
          <a:p>
            <a:pPr algn="just">
              <a:lnSpc>
                <a:spcPct val="150000"/>
              </a:lnSpc>
            </a:pPr>
            <a:r>
              <a:rPr lang="tr-TR" altLang="en-US" sz="2400" dirty="0"/>
              <a:t>Işığın OA yolunu alması için geçen zaman t ise bu zaman içinde Yer ve dolayısıyla teleskop AB yolunu almış olacaktır. Işığın hızı c ve Yerin hızı V ise OA=</a:t>
            </a:r>
            <a:r>
              <a:rPr lang="tr-TR" altLang="en-US" sz="2400" dirty="0" err="1"/>
              <a:t>ct</a:t>
            </a:r>
            <a:r>
              <a:rPr lang="tr-TR" altLang="en-US" sz="2400" dirty="0"/>
              <a:t>, AB=</a:t>
            </a:r>
            <a:r>
              <a:rPr lang="tr-TR" altLang="en-US" sz="2400" dirty="0" err="1"/>
              <a:t>Vt</a:t>
            </a:r>
            <a:r>
              <a:rPr lang="tr-TR" altLang="en-US" sz="2400" dirty="0"/>
              <a:t> </a:t>
            </a:r>
            <a:r>
              <a:rPr lang="tr-TR" altLang="en-US" sz="2400" dirty="0" err="1"/>
              <a:t>dir</a:t>
            </a:r>
            <a:r>
              <a:rPr lang="tr-TR" altLang="en-US" sz="2400" dirty="0"/>
              <a:t>. Yıldızın </a:t>
            </a:r>
            <a:r>
              <a:rPr lang="tr-TR" altLang="en-US" sz="2400" dirty="0" err="1"/>
              <a:t>relatif</a:t>
            </a:r>
            <a:r>
              <a:rPr lang="tr-TR" altLang="en-US" sz="2400" dirty="0"/>
              <a:t> yer değiştirme miktarını veren </a:t>
            </a:r>
            <a:r>
              <a:rPr lang="tr-TR" altLang="en-US" sz="2400" dirty="0">
                <a:latin typeface="Symbol" panose="05050102010706020507" pitchFamily="18" charset="2"/>
              </a:rPr>
              <a:t>a</a:t>
            </a:r>
            <a:r>
              <a:rPr lang="tr-TR" altLang="en-US" sz="2400" dirty="0"/>
              <a:t> açısı,</a:t>
            </a:r>
            <a:r>
              <a:rPr lang="tr-TR" altLang="en-US" sz="2400" b="1" dirty="0"/>
              <a:t> </a:t>
            </a:r>
            <a:r>
              <a:rPr lang="tr-TR" altLang="en-US" sz="2400" dirty="0"/>
              <a:t>aberasyon dediğimiz bu olaydan doğan bir hata veya sapma olarak </a:t>
            </a:r>
            <a:r>
              <a:rPr lang="tr-TR" altLang="en-US" sz="2400" dirty="0" err="1"/>
              <a:t>gözönüne</a:t>
            </a:r>
            <a:r>
              <a:rPr lang="tr-TR" altLang="en-US" sz="2400" dirty="0"/>
              <a:t> alınmalı ve hesaplanmalıdır, ÀOB üçgenine Sinüs teoremini uygularsak:</a:t>
            </a:r>
          </a:p>
          <a:p>
            <a:pPr algn="just">
              <a:lnSpc>
                <a:spcPct val="150000"/>
              </a:lnSpc>
            </a:pPr>
            <a:endParaRPr lang="tr-TR" altLang="en-US" sz="2400" dirty="0"/>
          </a:p>
          <a:p>
            <a:pPr algn="just">
              <a:lnSpc>
                <a:spcPct val="150000"/>
              </a:lnSpc>
            </a:pPr>
            <a:endParaRPr lang="tr-TR" altLang="en-US" sz="2600" dirty="0"/>
          </a:p>
          <a:p>
            <a:pPr algn="just">
              <a:lnSpc>
                <a:spcPct val="150000"/>
              </a:lnSpc>
            </a:pPr>
            <a:r>
              <a:rPr lang="tr-TR" altLang="en-US" sz="2400" dirty="0"/>
              <a:t>veya  a açısı radyan biriminde olmak üzere</a:t>
            </a:r>
          </a:p>
        </p:txBody>
      </p:sp>
      <p:sp>
        <p:nvSpPr>
          <p:cNvPr id="32773" name="Rectangle 5">
            <a:extLst>
              <a:ext uri="{FF2B5EF4-FFF2-40B4-BE49-F238E27FC236}">
                <a16:creationId xmlns:a16="http://schemas.microsoft.com/office/drawing/2014/main" id="{C38E46CC-8717-4C74-9F84-9AA57FAD0B40}"/>
              </a:ext>
            </a:extLst>
          </p:cNvPr>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32772" name="Object 4">
            <a:extLst>
              <a:ext uri="{FF2B5EF4-FFF2-40B4-BE49-F238E27FC236}">
                <a16:creationId xmlns:a16="http://schemas.microsoft.com/office/drawing/2014/main" id="{19109E3A-FC4E-49F6-AC09-ECD48EACD8F6}"/>
              </a:ext>
            </a:extLst>
          </p:cNvPr>
          <p:cNvGraphicFramePr>
            <a:graphicFrameLocks noChangeAspect="1"/>
          </p:cNvGraphicFramePr>
          <p:nvPr>
            <p:extLst>
              <p:ext uri="{D42A27DB-BD31-4B8C-83A1-F6EECF244321}">
                <p14:modId xmlns:p14="http://schemas.microsoft.com/office/powerpoint/2010/main" val="1928107606"/>
              </p:ext>
            </p:extLst>
          </p:nvPr>
        </p:nvGraphicFramePr>
        <p:xfrm>
          <a:off x="3455986" y="3968477"/>
          <a:ext cx="1871663" cy="862013"/>
        </p:xfrm>
        <a:graphic>
          <a:graphicData uri="http://schemas.openxmlformats.org/presentationml/2006/ole">
            <mc:AlternateContent xmlns:mc="http://schemas.openxmlformats.org/markup-compatibility/2006">
              <mc:Choice xmlns:v="urn:schemas-microsoft-com:vml" Requires="v">
                <p:oleObj spid="_x0000_s1044" name="Equation" r:id="rId3" imgW="851269" imgH="393871" progId="Equation.3">
                  <p:embed/>
                </p:oleObj>
              </mc:Choice>
              <mc:Fallback>
                <p:oleObj name="Equation" r:id="rId3" imgW="851269" imgH="393871" progId="Equation.3">
                  <p:embed/>
                  <p:pic>
                    <p:nvPicPr>
                      <p:cNvPr id="32772" name="Object 4">
                        <a:extLst>
                          <a:ext uri="{FF2B5EF4-FFF2-40B4-BE49-F238E27FC236}">
                            <a16:creationId xmlns:a16="http://schemas.microsoft.com/office/drawing/2014/main" id="{19109E3A-FC4E-49F6-AC09-ECD48EACD8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5986" y="3968477"/>
                        <a:ext cx="1871663" cy="862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5" name="Rectangle 7">
            <a:extLst>
              <a:ext uri="{FF2B5EF4-FFF2-40B4-BE49-F238E27FC236}">
                <a16:creationId xmlns:a16="http://schemas.microsoft.com/office/drawing/2014/main" id="{4B54C28A-12FE-4180-8E17-094FCC80AE8F}"/>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32774" name="Object 6">
            <a:extLst>
              <a:ext uri="{FF2B5EF4-FFF2-40B4-BE49-F238E27FC236}">
                <a16:creationId xmlns:a16="http://schemas.microsoft.com/office/drawing/2014/main" id="{A2589EEE-38F1-4B32-925A-CE6D78021F04}"/>
              </a:ext>
            </a:extLst>
          </p:cNvPr>
          <p:cNvGraphicFramePr>
            <a:graphicFrameLocks noChangeAspect="1"/>
          </p:cNvGraphicFramePr>
          <p:nvPr>
            <p:extLst>
              <p:ext uri="{D42A27DB-BD31-4B8C-83A1-F6EECF244321}">
                <p14:modId xmlns:p14="http://schemas.microsoft.com/office/powerpoint/2010/main" val="789692132"/>
              </p:ext>
            </p:extLst>
          </p:nvPr>
        </p:nvGraphicFramePr>
        <p:xfrm>
          <a:off x="3635373" y="5784056"/>
          <a:ext cx="1512888" cy="827088"/>
        </p:xfrm>
        <a:graphic>
          <a:graphicData uri="http://schemas.openxmlformats.org/presentationml/2006/ole">
            <mc:AlternateContent xmlns:mc="http://schemas.openxmlformats.org/markup-compatibility/2006">
              <mc:Choice xmlns:v="urn:schemas-microsoft-com:vml" Requires="v">
                <p:oleObj spid="_x0000_s1045" name="Equation" r:id="rId5" imgW="711509" imgH="393871" progId="Equation.3">
                  <p:embed/>
                </p:oleObj>
              </mc:Choice>
              <mc:Fallback>
                <p:oleObj name="Equation" r:id="rId5" imgW="711509" imgH="393871" progId="Equation.3">
                  <p:embed/>
                  <p:pic>
                    <p:nvPicPr>
                      <p:cNvPr id="32774" name="Object 6">
                        <a:extLst>
                          <a:ext uri="{FF2B5EF4-FFF2-40B4-BE49-F238E27FC236}">
                            <a16:creationId xmlns:a16="http://schemas.microsoft.com/office/drawing/2014/main" id="{A2589EEE-38F1-4B32-925A-CE6D78021F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373" y="5784056"/>
                        <a:ext cx="1512888" cy="827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46237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a:extLst>
              <a:ext uri="{FF2B5EF4-FFF2-40B4-BE49-F238E27FC236}">
                <a16:creationId xmlns:a16="http://schemas.microsoft.com/office/drawing/2014/main" id="{E4A5E9E6-CB33-4E4E-9D11-D3C3C250EF2A}"/>
              </a:ext>
            </a:extLst>
          </p:cNvPr>
          <p:cNvSpPr>
            <a:spLocks noGrp="1" noChangeArrowheads="1"/>
          </p:cNvSpPr>
          <p:nvPr>
            <p:ph type="body" idx="1"/>
          </p:nvPr>
        </p:nvSpPr>
        <p:spPr>
          <a:xfrm>
            <a:off x="628650" y="416767"/>
            <a:ext cx="7886700" cy="5753976"/>
          </a:xfrm>
        </p:spPr>
        <p:txBody>
          <a:bodyPr>
            <a:normAutofit fontScale="92500" lnSpcReduction="20000"/>
          </a:bodyPr>
          <a:lstStyle/>
          <a:p>
            <a:pPr algn="just">
              <a:lnSpc>
                <a:spcPct val="150000"/>
              </a:lnSpc>
            </a:pPr>
            <a:r>
              <a:rPr lang="tr-TR" altLang="en-US" sz="2400" dirty="0"/>
              <a:t>V hızı c hızına nazaran çok küçüktür. Onun için yukarıda Sin </a:t>
            </a:r>
            <a:r>
              <a:rPr lang="tr-TR" altLang="en-US" sz="2400" dirty="0">
                <a:latin typeface="Symbol" panose="05050102010706020507" pitchFamily="18" charset="2"/>
              </a:rPr>
              <a:t>a</a:t>
            </a:r>
            <a:r>
              <a:rPr lang="tr-TR" altLang="en-US" sz="2400" dirty="0"/>
              <a:t> yerine </a:t>
            </a:r>
            <a:r>
              <a:rPr lang="tr-TR" altLang="en-US" sz="2400" dirty="0">
                <a:latin typeface="Symbol" panose="05050102010706020507" pitchFamily="18" charset="2"/>
              </a:rPr>
              <a:t>a</a:t>
            </a:r>
            <a:r>
              <a:rPr lang="tr-TR" altLang="en-US" sz="2400" dirty="0"/>
              <a:t> almakta hiçbir sakınca yoktur. Eğer </a:t>
            </a:r>
            <a:r>
              <a:rPr lang="tr-TR" altLang="en-US" sz="2400" dirty="0">
                <a:latin typeface="Symbol" panose="05050102010706020507" pitchFamily="18" charset="2"/>
              </a:rPr>
              <a:t>a</a:t>
            </a:r>
            <a:r>
              <a:rPr lang="tr-TR" altLang="en-US" sz="2400" dirty="0"/>
              <a:t> açısı saniye cinsinden hesaplanmak istenirse,</a:t>
            </a:r>
          </a:p>
          <a:p>
            <a:pPr algn="just">
              <a:lnSpc>
                <a:spcPct val="150000"/>
              </a:lnSpc>
            </a:pPr>
            <a:endParaRPr lang="tr-TR" altLang="en-US" sz="2400" dirty="0"/>
          </a:p>
          <a:p>
            <a:pPr algn="just">
              <a:lnSpc>
                <a:spcPct val="150000"/>
              </a:lnSpc>
            </a:pPr>
            <a:r>
              <a:rPr lang="tr-TR" altLang="en-US" sz="2400" dirty="0"/>
              <a:t>olur. a </a:t>
            </a:r>
            <a:r>
              <a:rPr lang="tr-TR" altLang="en-US" sz="2400" dirty="0" err="1"/>
              <a:t>nin</a:t>
            </a:r>
            <a:r>
              <a:rPr lang="tr-TR" altLang="en-US" sz="2400" dirty="0"/>
              <a:t> maksimum değerine (Sin </a:t>
            </a:r>
            <a:r>
              <a:rPr lang="tr-TR" altLang="en-US" sz="2400" dirty="0">
                <a:latin typeface="Symbol" panose="05050102010706020507" pitchFamily="18" charset="2"/>
              </a:rPr>
              <a:t>q</a:t>
            </a:r>
            <a:r>
              <a:rPr lang="tr-TR" altLang="en-US" sz="2400" dirty="0"/>
              <a:t> = 1 olduğu zaman) aberasyon sabiti denir. Yerin yörünge hızı ortalama V=30 km sn</a:t>
            </a:r>
            <a:r>
              <a:rPr lang="tr-TR" altLang="en-US" sz="2400" baseline="30000" dirty="0"/>
              <a:t>-1</a:t>
            </a:r>
            <a:r>
              <a:rPr lang="tr-TR" altLang="en-US" sz="2400" dirty="0"/>
              <a:t> </a:t>
            </a:r>
            <a:r>
              <a:rPr lang="tr-TR" altLang="en-US" sz="2400" dirty="0" err="1"/>
              <a:t>alinabilir</a:t>
            </a:r>
            <a:r>
              <a:rPr lang="tr-TR" altLang="en-US" sz="2400" dirty="0"/>
              <a:t> ve c=300 000 km sn</a:t>
            </a:r>
            <a:r>
              <a:rPr lang="tr-TR" altLang="en-US" sz="2400" baseline="30000" dirty="0"/>
              <a:t>-1</a:t>
            </a:r>
            <a:r>
              <a:rPr lang="tr-TR" altLang="en-US" sz="2400" dirty="0"/>
              <a:t> olduğuna göre aberasyon sabitinin sayı değeri</a:t>
            </a:r>
          </a:p>
          <a:p>
            <a:pPr marL="0" indent="0" algn="just">
              <a:lnSpc>
                <a:spcPct val="150000"/>
              </a:lnSpc>
              <a:buNone/>
            </a:pPr>
            <a:endParaRPr lang="tr-TR" altLang="en-US" sz="2400" dirty="0"/>
          </a:p>
          <a:p>
            <a:pPr algn="just">
              <a:lnSpc>
                <a:spcPct val="150000"/>
              </a:lnSpc>
            </a:pPr>
            <a:endParaRPr lang="tr-TR" altLang="en-US" sz="2400" dirty="0"/>
          </a:p>
          <a:p>
            <a:pPr algn="just">
              <a:lnSpc>
                <a:spcPct val="150000"/>
              </a:lnSpc>
            </a:pPr>
            <a:r>
              <a:rPr lang="tr-TR" altLang="en-US" sz="2400" dirty="0"/>
              <a:t>olur. 0 halde </a:t>
            </a:r>
            <a:r>
              <a:rPr lang="tr-TR" altLang="en-US" sz="2400" dirty="0">
                <a:latin typeface="Symbol" panose="05050102010706020507" pitchFamily="18" charset="2"/>
              </a:rPr>
              <a:t>q</a:t>
            </a:r>
            <a:r>
              <a:rPr lang="tr-TR" altLang="en-US" sz="2400" dirty="0"/>
              <a:t> doğrultusundaki bir yıldızın aberasyonu</a:t>
            </a:r>
          </a:p>
        </p:txBody>
      </p:sp>
      <p:pic>
        <p:nvPicPr>
          <p:cNvPr id="33796" name="Picture 4">
            <a:extLst>
              <a:ext uri="{FF2B5EF4-FFF2-40B4-BE49-F238E27FC236}">
                <a16:creationId xmlns:a16="http://schemas.microsoft.com/office/drawing/2014/main" id="{22BEB4FD-F374-4B86-A998-2A2C6128BB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187" y="1744956"/>
            <a:ext cx="20177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6">
            <a:extLst>
              <a:ext uri="{FF2B5EF4-FFF2-40B4-BE49-F238E27FC236}">
                <a16:creationId xmlns:a16="http://schemas.microsoft.com/office/drawing/2014/main" id="{DC1C134A-684A-426D-BEC6-BDDB7139722D}"/>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33797" name="Object 5">
            <a:extLst>
              <a:ext uri="{FF2B5EF4-FFF2-40B4-BE49-F238E27FC236}">
                <a16:creationId xmlns:a16="http://schemas.microsoft.com/office/drawing/2014/main" id="{C7216ED0-968B-4E26-97ED-344226046BE6}"/>
              </a:ext>
            </a:extLst>
          </p:cNvPr>
          <p:cNvGraphicFramePr>
            <a:graphicFrameLocks noChangeAspect="1"/>
          </p:cNvGraphicFramePr>
          <p:nvPr>
            <p:extLst>
              <p:ext uri="{D42A27DB-BD31-4B8C-83A1-F6EECF244321}">
                <p14:modId xmlns:p14="http://schemas.microsoft.com/office/powerpoint/2010/main" val="2723094822"/>
              </p:ext>
            </p:extLst>
          </p:nvPr>
        </p:nvGraphicFramePr>
        <p:xfrm>
          <a:off x="2915849" y="4274539"/>
          <a:ext cx="2592388" cy="644525"/>
        </p:xfrm>
        <a:graphic>
          <a:graphicData uri="http://schemas.openxmlformats.org/presentationml/2006/ole">
            <mc:AlternateContent xmlns:mc="http://schemas.openxmlformats.org/markup-compatibility/2006">
              <mc:Choice xmlns:v="urn:schemas-microsoft-com:vml" Requires="v">
                <p:oleObj spid="_x0000_s2068" name="Equation" r:id="rId4" imgW="1574800" imgH="393700" progId="Equation.3">
                  <p:embed/>
                </p:oleObj>
              </mc:Choice>
              <mc:Fallback>
                <p:oleObj name="Equation" r:id="rId4" imgW="1574800" imgH="393700" progId="Equation.3">
                  <p:embed/>
                  <p:pic>
                    <p:nvPicPr>
                      <p:cNvPr id="33797" name="Object 5">
                        <a:extLst>
                          <a:ext uri="{FF2B5EF4-FFF2-40B4-BE49-F238E27FC236}">
                            <a16:creationId xmlns:a16="http://schemas.microsoft.com/office/drawing/2014/main" id="{C7216ED0-968B-4E26-97ED-344226046B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49" y="4274539"/>
                        <a:ext cx="2592388" cy="644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800" name="Rectangle 8">
            <a:extLst>
              <a:ext uri="{FF2B5EF4-FFF2-40B4-BE49-F238E27FC236}">
                <a16:creationId xmlns:a16="http://schemas.microsoft.com/office/drawing/2014/main" id="{C77E71EC-2C94-489D-9956-F19558CD6A5E}"/>
              </a:ext>
            </a:extLst>
          </p:cNvPr>
          <p:cNvSpPr>
            <a:spLocks noChangeArrowheads="1"/>
          </p:cNvSpPr>
          <p:nvPr/>
        </p:nvSpPr>
        <p:spPr bwMode="auto">
          <a:xfrm>
            <a:off x="0" y="333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33799" name="Object 7">
            <a:extLst>
              <a:ext uri="{FF2B5EF4-FFF2-40B4-BE49-F238E27FC236}">
                <a16:creationId xmlns:a16="http://schemas.microsoft.com/office/drawing/2014/main" id="{751356CA-073C-44B1-B5EC-3B3B4847E8D9}"/>
              </a:ext>
            </a:extLst>
          </p:cNvPr>
          <p:cNvGraphicFramePr>
            <a:graphicFrameLocks noChangeAspect="1"/>
          </p:cNvGraphicFramePr>
          <p:nvPr>
            <p:extLst>
              <p:ext uri="{D42A27DB-BD31-4B8C-83A1-F6EECF244321}">
                <p14:modId xmlns:p14="http://schemas.microsoft.com/office/powerpoint/2010/main" val="3238390310"/>
              </p:ext>
            </p:extLst>
          </p:nvPr>
        </p:nvGraphicFramePr>
        <p:xfrm>
          <a:off x="3631374" y="5810380"/>
          <a:ext cx="1584325" cy="412750"/>
        </p:xfrm>
        <a:graphic>
          <a:graphicData uri="http://schemas.openxmlformats.org/presentationml/2006/ole">
            <mc:AlternateContent xmlns:mc="http://schemas.openxmlformats.org/markup-compatibility/2006">
              <mc:Choice xmlns:v="urn:schemas-microsoft-com:vml" Requires="v">
                <p:oleObj spid="_x0000_s2069" name="Equation" r:id="rId6" imgW="697894" imgH="177646" progId="Equation.3">
                  <p:embed/>
                </p:oleObj>
              </mc:Choice>
              <mc:Fallback>
                <p:oleObj name="Equation" r:id="rId6" imgW="697894" imgH="177646" progId="Equation.3">
                  <p:embed/>
                  <p:pic>
                    <p:nvPicPr>
                      <p:cNvPr id="33799" name="Object 7">
                        <a:extLst>
                          <a:ext uri="{FF2B5EF4-FFF2-40B4-BE49-F238E27FC236}">
                            <a16:creationId xmlns:a16="http://schemas.microsoft.com/office/drawing/2014/main" id="{751356CA-073C-44B1-B5EC-3B3B4847E8D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1374" y="5810380"/>
                        <a:ext cx="1584325"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4688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034A57C2-6837-4E5B-89F6-6A70C5AA81EE}"/>
              </a:ext>
            </a:extLst>
          </p:cNvPr>
          <p:cNvSpPr>
            <a:spLocks noGrp="1" noChangeArrowheads="1"/>
          </p:cNvSpPr>
          <p:nvPr>
            <p:ph type="body" idx="1"/>
          </p:nvPr>
        </p:nvSpPr>
        <p:spPr/>
        <p:txBody>
          <a:bodyPr>
            <a:normAutofit lnSpcReduction="10000"/>
          </a:bodyPr>
          <a:lstStyle/>
          <a:p>
            <a:pPr algn="just">
              <a:lnSpc>
                <a:spcPct val="150000"/>
              </a:lnSpc>
            </a:pPr>
            <a:r>
              <a:rPr lang="tr-TR" altLang="en-US" dirty="0"/>
              <a:t>Kısa zaman aralıkları için Yerin dönme ekseninin ve dolayısıyla ekvator düzlerinin sabit olduğunu kabul ettik. Gerçekte, bu eksen, Güneşin ve  Ayın çekim etkisiyle gayet yavaş bir şekilde hareket etmektedir. Bu hareketlere genel olarak </a:t>
            </a:r>
            <a:r>
              <a:rPr lang="tr-TR" altLang="en-US" u="sng" dirty="0">
                <a:solidFill>
                  <a:srgbClr val="FF0000"/>
                </a:solidFill>
              </a:rPr>
              <a:t>Presesyon </a:t>
            </a:r>
            <a:r>
              <a:rPr lang="tr-TR" altLang="en-US" dirty="0">
                <a:solidFill>
                  <a:srgbClr val="FF0000"/>
                </a:solidFill>
              </a:rPr>
              <a:t>(Devinme) ve </a:t>
            </a:r>
            <a:r>
              <a:rPr lang="tr-TR" altLang="en-US" u="sng" dirty="0">
                <a:solidFill>
                  <a:srgbClr val="FF0000"/>
                </a:solidFill>
              </a:rPr>
              <a:t>Nütasyon</a:t>
            </a:r>
            <a:r>
              <a:rPr lang="tr-TR" altLang="en-US" u="sng" dirty="0"/>
              <a:t> </a:t>
            </a:r>
            <a:r>
              <a:rPr lang="tr-TR" altLang="en-US" dirty="0"/>
              <a:t>olayları denir. Şimdi bu olayların mekanik izahını verelim:</a:t>
            </a:r>
          </a:p>
        </p:txBody>
      </p:sp>
      <p:sp>
        <p:nvSpPr>
          <p:cNvPr id="34820" name="Rectangle 4">
            <a:extLst>
              <a:ext uri="{FF2B5EF4-FFF2-40B4-BE49-F238E27FC236}">
                <a16:creationId xmlns:a16="http://schemas.microsoft.com/office/drawing/2014/main" id="{F091A0B9-BDF6-4221-868D-24342F851E09}"/>
              </a:ext>
            </a:extLst>
          </p:cNvPr>
          <p:cNvSpPr>
            <a:spLocks noGrp="1" noChangeArrowheads="1"/>
          </p:cNvSpPr>
          <p:nvPr>
            <p:ph type="title"/>
          </p:nvPr>
        </p:nvSpPr>
        <p:spPr>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gn="ctr"/>
            <a:r>
              <a:rPr lang="tr-TR" altLang="en-US" sz="4000" b="1">
                <a:solidFill>
                  <a:srgbClr val="FF0000"/>
                </a:solidFill>
                <a:effectLst>
                  <a:outerShdw blurRad="38100" dist="38100" dir="2700000" algn="tl">
                    <a:srgbClr val="000000"/>
                  </a:outerShdw>
                </a:effectLst>
              </a:rPr>
              <a:t>V.</a:t>
            </a:r>
            <a:r>
              <a:rPr lang="tr-TR" altLang="en-US" sz="4000" b="1">
                <a:solidFill>
                  <a:schemeClr val="accent2"/>
                </a:solidFill>
                <a:effectLst>
                  <a:outerShdw blurRad="38100" dist="38100" dir="2700000" algn="tl">
                    <a:srgbClr val="000000"/>
                  </a:outerShdw>
                </a:effectLst>
              </a:rPr>
              <a:t> PRESESYON VE NÜTASYON OLAYLARI</a:t>
            </a:r>
            <a:endParaRPr lang="tr-TR" altLang="en-US" sz="4000" b="1">
              <a:effectLst>
                <a:outerShdw blurRad="38100" dist="38100" dir="2700000" algn="tl">
                  <a:srgbClr val="FFFFFF"/>
                </a:outerShdw>
              </a:effectLst>
            </a:endParaRPr>
          </a:p>
        </p:txBody>
      </p:sp>
    </p:spTree>
    <p:extLst>
      <p:ext uri="{BB962C8B-B14F-4D97-AF65-F5344CB8AC3E}">
        <p14:creationId xmlns:p14="http://schemas.microsoft.com/office/powerpoint/2010/main" val="3070400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62791A0C-AA43-48AE-A33E-DF3B4272262D}"/>
              </a:ext>
            </a:extLst>
          </p:cNvPr>
          <p:cNvSpPr>
            <a:spLocks noGrp="1" noChangeArrowheads="1"/>
          </p:cNvSpPr>
          <p:nvPr>
            <p:ph type="body" idx="1"/>
          </p:nvPr>
        </p:nvSpPr>
        <p:spPr>
          <a:xfrm>
            <a:off x="504242" y="886344"/>
            <a:ext cx="7886700" cy="5296742"/>
          </a:xfrm>
        </p:spPr>
        <p:txBody>
          <a:bodyPr>
            <a:normAutofit fontScale="85000" lnSpcReduction="20000"/>
          </a:bodyPr>
          <a:lstStyle/>
          <a:p>
            <a:pPr algn="just">
              <a:lnSpc>
                <a:spcPct val="170000"/>
              </a:lnSpc>
            </a:pPr>
            <a:r>
              <a:rPr lang="tr-TR" altLang="en-US" sz="2400" dirty="0"/>
              <a:t>Yerin, kendi ekseni etrafında dönmesi, onun ekvatorda şişkin kutuplarda </a:t>
            </a:r>
            <a:r>
              <a:rPr lang="tr-TR" altLang="en-US" sz="2400" dirty="0" err="1"/>
              <a:t>basik</a:t>
            </a:r>
            <a:r>
              <a:rPr lang="tr-TR" altLang="en-US" sz="2400" dirty="0"/>
              <a:t> bir şekil almasına neden olmuştur. Böyle bir cisme başka bir cisim tarafından uygulanan çekim etkisi elbette bir küreye yapılan etkiden daha başka olacaktır. Yer yuvarlağını iç küre, üst ve alt şişkin yarım küre olarak üç parçada ele alırsak (şekil 26) </a:t>
            </a:r>
            <a:r>
              <a:rPr lang="tr-TR" altLang="en-US" sz="2400" dirty="0" err="1"/>
              <a:t>ekliptik</a:t>
            </a:r>
            <a:r>
              <a:rPr lang="tr-TR" altLang="en-US" sz="2400" dirty="0"/>
              <a:t> üzerinde bulunan Güneşin iç küreye uyguladığı </a:t>
            </a:r>
            <a:r>
              <a:rPr lang="tr-TR" altLang="en-US" sz="2400" dirty="0" err="1"/>
              <a:t>k</a:t>
            </a:r>
            <a:r>
              <a:rPr lang="tr-TR" altLang="en-US" sz="2400" baseline="-25000" dirty="0" err="1"/>
              <a:t>o</a:t>
            </a:r>
            <a:r>
              <a:rPr lang="tr-TR" altLang="en-US" sz="2400" dirty="0"/>
              <a:t> çekim kuvveti yine </a:t>
            </a:r>
            <a:r>
              <a:rPr lang="tr-TR" altLang="en-US" sz="2400" dirty="0" err="1"/>
              <a:t>ekliptik</a:t>
            </a:r>
            <a:r>
              <a:rPr lang="tr-TR" altLang="en-US" sz="2400" dirty="0"/>
              <a:t> üzerinde bulunur. Halbuki üst şişkin parçaya uyguladığı K</a:t>
            </a:r>
            <a:r>
              <a:rPr lang="tr-TR" altLang="en-US" sz="2400" baseline="-25000" dirty="0"/>
              <a:t>1</a:t>
            </a:r>
            <a:r>
              <a:rPr lang="tr-TR" altLang="en-US" sz="2400" dirty="0"/>
              <a:t> kuvveti, </a:t>
            </a:r>
            <a:r>
              <a:rPr lang="tr-TR" altLang="en-US" sz="2400" dirty="0" err="1"/>
              <a:t>ekliptiğin</a:t>
            </a:r>
            <a:r>
              <a:rPr lang="tr-TR" altLang="en-US" sz="2400" dirty="0"/>
              <a:t> üstünde bulunur ve ayrıca </a:t>
            </a:r>
            <a:r>
              <a:rPr lang="tr-TR" altLang="en-US" sz="2400" dirty="0" err="1"/>
              <a:t>k</a:t>
            </a:r>
            <a:r>
              <a:rPr lang="tr-TR" altLang="en-US" sz="2400" baseline="-25000" dirty="0" err="1"/>
              <a:t>o</a:t>
            </a:r>
            <a:r>
              <a:rPr lang="tr-TR" altLang="en-US" sz="2400" dirty="0"/>
              <a:t> kuvvetinden daha büyüktür çünkü bu parça Güneş'e daha yakındır. Alt şişkin parçaya uygulanan k</a:t>
            </a:r>
            <a:r>
              <a:rPr lang="tr-TR" altLang="en-US" sz="2400" baseline="-25000" dirty="0"/>
              <a:t>2</a:t>
            </a:r>
            <a:r>
              <a:rPr lang="tr-TR" altLang="en-US" sz="2400" dirty="0"/>
              <a:t> kuvveti ise aksine olarak </a:t>
            </a:r>
            <a:r>
              <a:rPr lang="tr-TR" altLang="en-US" sz="2400" dirty="0" err="1"/>
              <a:t>ekliptiğin</a:t>
            </a:r>
            <a:r>
              <a:rPr lang="tr-TR" altLang="en-US" sz="2400" dirty="0"/>
              <a:t> altında ve </a:t>
            </a:r>
            <a:r>
              <a:rPr lang="tr-TR" altLang="en-US" sz="2400" dirty="0" err="1"/>
              <a:t>k</a:t>
            </a:r>
            <a:r>
              <a:rPr lang="tr-TR" altLang="en-US" sz="2400" baseline="-25000" dirty="0" err="1"/>
              <a:t>o</a:t>
            </a:r>
            <a:r>
              <a:rPr lang="tr-TR" altLang="en-US" sz="2400" dirty="0"/>
              <a:t> kuvvetinden daha küçüktür. Bu kuvvetlerin farklarının R</a:t>
            </a:r>
            <a:r>
              <a:rPr lang="tr-TR" altLang="en-US" sz="2400" baseline="-25000" dirty="0"/>
              <a:t>1</a:t>
            </a:r>
            <a:r>
              <a:rPr lang="tr-TR" altLang="en-US" sz="2400" dirty="0"/>
              <a:t> ve R</a:t>
            </a:r>
            <a:r>
              <a:rPr lang="tr-TR" altLang="en-US" sz="2400" baseline="-25000" dirty="0"/>
              <a:t>2</a:t>
            </a:r>
            <a:r>
              <a:rPr lang="tr-TR" altLang="en-US" sz="2400" dirty="0"/>
              <a:t> bileşenleri, göz önüne</a:t>
            </a:r>
          </a:p>
          <a:p>
            <a:pPr algn="just">
              <a:lnSpc>
                <a:spcPct val="170000"/>
              </a:lnSpc>
            </a:pPr>
            <a:endParaRPr lang="tr-TR" altLang="en-US" sz="2400" dirty="0"/>
          </a:p>
        </p:txBody>
      </p:sp>
    </p:spTree>
    <p:extLst>
      <p:ext uri="{BB962C8B-B14F-4D97-AF65-F5344CB8AC3E}">
        <p14:creationId xmlns:p14="http://schemas.microsoft.com/office/powerpoint/2010/main" val="32433325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1276</Words>
  <Application>Microsoft Office PowerPoint</Application>
  <PresentationFormat>Ekran Gösterisi (4:3)</PresentationFormat>
  <Paragraphs>94</Paragraphs>
  <Slides>20</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20</vt:i4>
      </vt:variant>
    </vt:vector>
  </HeadingPairs>
  <TitlesOfParts>
    <vt:vector size="28" baseType="lpstr">
      <vt:lpstr>Arial</vt:lpstr>
      <vt:lpstr>Calibri</vt:lpstr>
      <vt:lpstr>Calibri Light</vt:lpstr>
      <vt:lpstr>Monotype Corsiva</vt:lpstr>
      <vt:lpstr>Symbol</vt:lpstr>
      <vt:lpstr>Times New Roman</vt:lpstr>
      <vt:lpstr>Office Teması</vt:lpstr>
      <vt:lpstr>Equation</vt:lpstr>
      <vt:lpstr>PowerPoint Sunusu</vt:lpstr>
      <vt:lpstr>IV. IŞIĞIN ABERASYONU (SAPINCI)</vt:lpstr>
      <vt:lpstr>PowerPoint Sunusu</vt:lpstr>
      <vt:lpstr>PowerPoint Sunusu</vt:lpstr>
      <vt:lpstr>PowerPoint Sunusu</vt:lpstr>
      <vt:lpstr>PowerPoint Sunusu</vt:lpstr>
      <vt:lpstr>PowerPoint Sunusu</vt:lpstr>
      <vt:lpstr>V. PRESESYON VE NÜTASYON OLAYLARI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V. PRESESYON VE NÜTASYON OLAYLARI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ibrahim özavcı</dc:creator>
  <cp:lastModifiedBy>ibrahim özavcı</cp:lastModifiedBy>
  <cp:revision>9</cp:revision>
  <dcterms:created xsi:type="dcterms:W3CDTF">2018-11-09T06:39:55Z</dcterms:created>
  <dcterms:modified xsi:type="dcterms:W3CDTF">2018-11-14T08:00:34Z</dcterms:modified>
</cp:coreProperties>
</file>