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slideLayouts/slideLayout102.xml" ContentType="application/vnd.openxmlformats-officedocument.presentationml.slideLayout+xml"/>
  <Override PartName="/ppt/notesSlides/notesSlide41.xml" ContentType="application/vnd.openxmlformats-officedocument.presentationml.notesSlide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203.xml" ContentType="application/vnd.openxmlformats-officedocument.presentationml.slideLayout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118.xml" ContentType="application/vnd.openxmlformats-officedocument.presentationml.slideLayout+xml"/>
  <Override PartName="/ppt/slideLayouts/slideLayout165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notesSlides/notesSlide57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Default Extension="emf" ContentType="image/x-emf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diagrams/colors1.xml" ContentType="application/vnd.openxmlformats-officedocument.drawingml.diagramColors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65.xml" ContentType="application/vnd.openxmlformats-officedocument.presentationml.notesSlid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notesSlides/notesSlide32.xml" ContentType="application/vnd.openxmlformats-officedocument.presentationml.notesSlide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62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notesSlides/notesSlide51.xml" ContentType="application/vnd.openxmlformats-officedocument.presentationml.notesSlide+xml"/>
  <Override PartName="/ppt/slideLayouts/slideLayout224.xml" ContentType="application/vnd.openxmlformats-officedocument.presentationml.slideLayout+xml"/>
  <Override PartName="/ppt/notesSlides/notesSlide40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diagrams/data1.xml" ContentType="application/vnd.openxmlformats-officedocument.drawingml.diagramData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diagrams/quickStyle2.xml" ContentType="application/vnd.openxmlformats-officedocument.drawingml.diagramStyle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slideLayouts/slideLayout232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notesSlides/notesSlide42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notesSlides/notesSlide14.xml" ContentType="application/vnd.openxmlformats-officedocument.presentationml.notesSlide+xml"/>
  <Override PartName="/ppt/notesSlides/notesSlide61.xml" ContentType="application/vnd.openxmlformats-officedocument.presentationml.notesSlide+xml"/>
  <Override PartName="/ppt/slideLayouts/slideLayout100.xml" ContentType="application/vnd.openxmlformats-officedocument.presentationml.slideLayout+xml"/>
  <Override PartName="/ppt/notesSlides/notesSlide50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66.xml" ContentType="application/vnd.openxmlformats-officedocument.presentationml.notesSlide+xml"/>
  <Override PartName="/ppt/diagrams/drawing1.xml" ContentType="application/vnd.ms-office.drawingml.diagramDrawing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diagrams/quickStyle1.xml" ContentType="application/vnd.openxmlformats-officedocument.drawingml.diagramStyle+xml"/>
  <Override PartName="/ppt/notesSlides/notesSlide55.xml" ContentType="application/vnd.openxmlformats-officedocument.presentationml.notes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notesSlides/notesSlide44.xml" ContentType="application/vnd.openxmlformats-officedocument.presentationml.notesSlide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206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Layouts/slideLayout179.xml" ContentType="application/vnd.openxmlformats-officedocument.presentationml.slideLayout+xml"/>
  <Override PartName="/ppt/theme/theme13.xml" ContentType="application/vnd.openxmlformats-officedocument.theme+xml"/>
  <Override PartName="/ppt/slideLayouts/slideLayout231.xml" ContentType="application/vnd.openxmlformats-officedocument.presentationml.slideLayout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notesSlides/notesSlide49.xml" ContentType="application/vnd.openxmlformats-officedocument.presentationml.notesSlide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notesSlides/notesSlide27.xml" ContentType="application/vnd.openxmlformats-officedocument.presentationml.notesSlide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ableStyles.xml" ContentType="application/vnd.openxmlformats-officedocument.presentationml.tableStyles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diagrams/layout1.xml" ContentType="application/vnd.openxmlformats-officedocument.drawingml.diagramLayout+xml"/>
  <Override PartName="/ppt/slideLayouts/slideLayout98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notesSlides/notesSlide6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  <p:sldMasterId id="2147483696" r:id="rId2"/>
    <p:sldMasterId id="2147483712" r:id="rId3"/>
    <p:sldMasterId id="2147483728" r:id="rId4"/>
    <p:sldMasterId id="2147483744" r:id="rId5"/>
    <p:sldMasterId id="2147483760" r:id="rId6"/>
    <p:sldMasterId id="2147483776" r:id="rId7"/>
    <p:sldMasterId id="2147483792" r:id="rId8"/>
    <p:sldMasterId id="2147483808" r:id="rId9"/>
    <p:sldMasterId id="2147483824" r:id="rId10"/>
    <p:sldMasterId id="2147483840" r:id="rId11"/>
    <p:sldMasterId id="2147483856" r:id="rId12"/>
    <p:sldMasterId id="2147483872" r:id="rId13"/>
    <p:sldMasterId id="2147483888" r:id="rId14"/>
    <p:sldMasterId id="2147483904" r:id="rId15"/>
    <p:sldMasterId id="2147483920" r:id="rId16"/>
  </p:sldMasterIdLst>
  <p:notesMasterIdLst>
    <p:notesMasterId r:id="rId89"/>
  </p:notesMasterIdLst>
  <p:sldIdLst>
    <p:sldId id="256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57" r:id="rId42"/>
    <p:sldId id="304" r:id="rId43"/>
    <p:sldId id="305" r:id="rId44"/>
    <p:sldId id="306" r:id="rId45"/>
    <p:sldId id="311" r:id="rId46"/>
    <p:sldId id="312" r:id="rId47"/>
    <p:sldId id="313" r:id="rId48"/>
    <p:sldId id="314" r:id="rId49"/>
    <p:sldId id="315" r:id="rId50"/>
    <p:sldId id="307" r:id="rId51"/>
    <p:sldId id="308" r:id="rId52"/>
    <p:sldId id="309" r:id="rId53"/>
    <p:sldId id="316" r:id="rId54"/>
    <p:sldId id="317" r:id="rId55"/>
    <p:sldId id="356" r:id="rId56"/>
    <p:sldId id="355" r:id="rId57"/>
    <p:sldId id="354" r:id="rId58"/>
    <p:sldId id="318" r:id="rId59"/>
    <p:sldId id="320" r:id="rId60"/>
    <p:sldId id="321" r:id="rId61"/>
    <p:sldId id="322" r:id="rId62"/>
    <p:sldId id="338" r:id="rId63"/>
    <p:sldId id="339" r:id="rId64"/>
    <p:sldId id="340" r:id="rId65"/>
    <p:sldId id="329" r:id="rId66"/>
    <p:sldId id="323" r:id="rId67"/>
    <p:sldId id="324" r:id="rId68"/>
    <p:sldId id="325" r:id="rId69"/>
    <p:sldId id="337" r:id="rId70"/>
    <p:sldId id="328" r:id="rId71"/>
    <p:sldId id="351" r:id="rId72"/>
    <p:sldId id="341" r:id="rId73"/>
    <p:sldId id="330" r:id="rId74"/>
    <p:sldId id="331" r:id="rId75"/>
    <p:sldId id="332" r:id="rId76"/>
    <p:sldId id="333" r:id="rId77"/>
    <p:sldId id="352" r:id="rId78"/>
    <p:sldId id="334" r:id="rId79"/>
    <p:sldId id="348" r:id="rId80"/>
    <p:sldId id="349" r:id="rId81"/>
    <p:sldId id="353" r:id="rId82"/>
    <p:sldId id="345" r:id="rId83"/>
    <p:sldId id="344" r:id="rId84"/>
    <p:sldId id="343" r:id="rId85"/>
    <p:sldId id="342" r:id="rId86"/>
    <p:sldId id="335" r:id="rId87"/>
    <p:sldId id="336" r:id="rId88"/>
  </p:sldIdLst>
  <p:sldSz cx="9144000" cy="6858000" type="screen4x3"/>
  <p:notesSz cx="6858000" cy="9686925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3136A"/>
    <a:srgbClr val="1984CC"/>
    <a:srgbClr val="35759D"/>
    <a:srgbClr val="35B19D"/>
    <a:srgbClr val="000000"/>
    <a:srgbClr val="FFFF00"/>
    <a:srgbClr val="B3D3EA"/>
    <a:srgbClr val="78ADC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030" autoAdjust="0"/>
    <p:restoredTop sz="95596" autoAdjust="0"/>
  </p:normalViewPr>
  <p:slideViewPr>
    <p:cSldViewPr>
      <p:cViewPr>
        <p:scale>
          <a:sx n="100" d="100"/>
          <a:sy n="100" d="100"/>
        </p:scale>
        <p:origin x="-1066" y="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76" Type="http://schemas.openxmlformats.org/officeDocument/2006/relationships/slide" Target="slides/slide60.xml"/><Relationship Id="rId84" Type="http://schemas.openxmlformats.org/officeDocument/2006/relationships/slide" Target="slides/slide68.xml"/><Relationship Id="rId89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slide" Target="slides/slide50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87" Type="http://schemas.openxmlformats.org/officeDocument/2006/relationships/slide" Target="slides/slide7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90" Type="http://schemas.openxmlformats.org/officeDocument/2006/relationships/presProps" Target="presProps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77" Type="http://schemas.openxmlformats.org/officeDocument/2006/relationships/slide" Target="slides/slide6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80" Type="http://schemas.openxmlformats.org/officeDocument/2006/relationships/slide" Target="slides/slide64.xml"/><Relationship Id="rId85" Type="http://schemas.openxmlformats.org/officeDocument/2006/relationships/slide" Target="slides/slide69.xml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83" Type="http://schemas.openxmlformats.org/officeDocument/2006/relationships/slide" Target="slides/slide67.xml"/><Relationship Id="rId88" Type="http://schemas.openxmlformats.org/officeDocument/2006/relationships/slide" Target="slides/slide72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81" Type="http://schemas.openxmlformats.org/officeDocument/2006/relationships/slide" Target="slides/slide65.xml"/><Relationship Id="rId86" Type="http://schemas.openxmlformats.org/officeDocument/2006/relationships/slide" Target="slides/slide7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CC82D6-8E83-4499-9DB8-5FADE3CB57D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FE493D1F-9EED-4C4E-AAEC-FCB72FD9B359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Silikoz</a:t>
          </a:r>
        </a:p>
      </dgm:t>
    </dgm:pt>
    <dgm:pt modelId="{9431C7F4-6B51-4BA2-9858-A6452C4C37D3}" type="parTrans" cxnId="{29F0B3AA-8CEF-4BD0-A94F-98761B17E3D1}">
      <dgm:prSet/>
      <dgm:spPr/>
    </dgm:pt>
    <dgm:pt modelId="{D6BA0E4C-DAAC-4B78-8265-C4C0B4BE1D8B}" type="sibTrans" cxnId="{29F0B3AA-8CEF-4BD0-A94F-98761B17E3D1}">
      <dgm:prSet/>
      <dgm:spPr/>
    </dgm:pt>
    <dgm:pt modelId="{5F462586-4549-4FF2-AAD8-FD92F79BCF13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Akut</a:t>
          </a:r>
        </a:p>
      </dgm:t>
    </dgm:pt>
    <dgm:pt modelId="{62FFE343-FB61-44E9-9A40-368F2ED3419A}" type="parTrans" cxnId="{44C8DF63-6D20-420A-8F47-DB48704A2AF6}">
      <dgm:prSet/>
      <dgm:spPr/>
      <dgm:t>
        <a:bodyPr/>
        <a:lstStyle/>
        <a:p>
          <a:endParaRPr lang="en-US"/>
        </a:p>
      </dgm:t>
    </dgm:pt>
    <dgm:pt modelId="{F34F0338-7E10-4A92-A5DE-7789520A85DD}" type="sibTrans" cxnId="{44C8DF63-6D20-420A-8F47-DB48704A2AF6}">
      <dgm:prSet/>
      <dgm:spPr/>
    </dgm:pt>
    <dgm:pt modelId="{3A9551CB-73BE-4E2B-97BA-F4A104D294D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Kronik</a:t>
          </a:r>
        </a:p>
      </dgm:t>
    </dgm:pt>
    <dgm:pt modelId="{0DAAE20C-97C6-48FB-8725-F1045021A0EC}" type="parTrans" cxnId="{A1944B6E-C573-477A-BB45-01BEA44E6B75}">
      <dgm:prSet/>
      <dgm:spPr/>
      <dgm:t>
        <a:bodyPr/>
        <a:lstStyle/>
        <a:p>
          <a:endParaRPr lang="en-US"/>
        </a:p>
      </dgm:t>
    </dgm:pt>
    <dgm:pt modelId="{65BB1C39-D2B8-4DEE-B07B-EAB644E2C896}" type="sibTrans" cxnId="{A1944B6E-C573-477A-BB45-01BEA44E6B75}">
      <dgm:prSet/>
      <dgm:spPr/>
    </dgm:pt>
    <dgm:pt modelId="{032AB533-36E1-48F1-97AA-0425F3AC5A1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Basit</a:t>
          </a:r>
        </a:p>
      </dgm:t>
    </dgm:pt>
    <dgm:pt modelId="{92496D7E-6D06-45B8-9472-A1C3ACE25A94}" type="parTrans" cxnId="{9B5894D4-6925-4102-83FE-26583CE9A93E}">
      <dgm:prSet/>
      <dgm:spPr/>
      <dgm:t>
        <a:bodyPr/>
        <a:lstStyle/>
        <a:p>
          <a:endParaRPr lang="en-US"/>
        </a:p>
      </dgm:t>
    </dgm:pt>
    <dgm:pt modelId="{0471A6EE-75DA-4446-89CD-CBC933E92E18}" type="sibTrans" cxnId="{9B5894D4-6925-4102-83FE-26583CE9A93E}">
      <dgm:prSet/>
      <dgm:spPr/>
    </dgm:pt>
    <dgm:pt modelId="{C5BD46A0-234E-463F-8D22-053E36FB78C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Komplike</a:t>
          </a:r>
        </a:p>
      </dgm:t>
    </dgm:pt>
    <dgm:pt modelId="{AAA7F95B-FC38-4F6E-839E-1AC0F2B85A88}" type="parTrans" cxnId="{95AB2229-E88A-4EAE-BD02-2E43AA455EF2}">
      <dgm:prSet/>
      <dgm:spPr/>
      <dgm:t>
        <a:bodyPr/>
        <a:lstStyle/>
        <a:p>
          <a:endParaRPr lang="en-US"/>
        </a:p>
      </dgm:t>
    </dgm:pt>
    <dgm:pt modelId="{E263357C-72D5-40A5-A154-6F3824845B01}" type="sibTrans" cxnId="{95AB2229-E88A-4EAE-BD02-2E43AA455EF2}">
      <dgm:prSet/>
      <dgm:spPr/>
    </dgm:pt>
    <dgm:pt modelId="{E3837DD3-1B73-48F9-A1F2-B59B0BF2D75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Akselere</a:t>
          </a:r>
        </a:p>
      </dgm:t>
    </dgm:pt>
    <dgm:pt modelId="{BF9B758C-8502-4B86-8F41-E9D3111EDF88}" type="parTrans" cxnId="{E70DF0AD-1C9E-4D5A-A3EE-978B6A58984D}">
      <dgm:prSet/>
      <dgm:spPr/>
      <dgm:t>
        <a:bodyPr/>
        <a:lstStyle/>
        <a:p>
          <a:endParaRPr lang="en-US"/>
        </a:p>
      </dgm:t>
    </dgm:pt>
    <dgm:pt modelId="{D30466B1-ABC5-4407-8DA2-BAA5512AF7A1}" type="sibTrans" cxnId="{E70DF0AD-1C9E-4D5A-A3EE-978B6A58984D}">
      <dgm:prSet/>
      <dgm:spPr/>
    </dgm:pt>
    <dgm:pt modelId="{920097E5-E5E3-4040-A6F1-67E4596AF7A1}" type="pres">
      <dgm:prSet presAssocID="{D0CC82D6-8E83-4499-9DB8-5FADE3CB57D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BE4BD50-204E-4E0D-A872-5CFA80C56D32}" type="pres">
      <dgm:prSet presAssocID="{FE493D1F-9EED-4C4E-AAEC-FCB72FD9B359}" presName="hierRoot1" presStyleCnt="0">
        <dgm:presLayoutVars>
          <dgm:hierBranch/>
        </dgm:presLayoutVars>
      </dgm:prSet>
      <dgm:spPr/>
    </dgm:pt>
    <dgm:pt modelId="{324DA7B8-D500-42C7-A9BE-D9B6333B25BD}" type="pres">
      <dgm:prSet presAssocID="{FE493D1F-9EED-4C4E-AAEC-FCB72FD9B359}" presName="rootComposite1" presStyleCnt="0"/>
      <dgm:spPr/>
    </dgm:pt>
    <dgm:pt modelId="{B00C2C7E-B98A-4115-95C7-4B519C0149BC}" type="pres">
      <dgm:prSet presAssocID="{FE493D1F-9EED-4C4E-AAEC-FCB72FD9B359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2DFC2EB-D985-4ED0-B285-FE29C2719F1B}" type="pres">
      <dgm:prSet presAssocID="{FE493D1F-9EED-4C4E-AAEC-FCB72FD9B359}" presName="rootConnector1" presStyleLbl="node1" presStyleIdx="0" presStyleCnt="0"/>
      <dgm:spPr/>
      <dgm:t>
        <a:bodyPr/>
        <a:lstStyle/>
        <a:p>
          <a:endParaRPr lang="tr-TR"/>
        </a:p>
      </dgm:t>
    </dgm:pt>
    <dgm:pt modelId="{2504ABE2-828F-4188-93AB-7964713FD080}" type="pres">
      <dgm:prSet presAssocID="{FE493D1F-9EED-4C4E-AAEC-FCB72FD9B359}" presName="hierChild2" presStyleCnt="0"/>
      <dgm:spPr/>
    </dgm:pt>
    <dgm:pt modelId="{3E98BAA6-81CA-4CBA-A27E-C50B82A11AC3}" type="pres">
      <dgm:prSet presAssocID="{62FFE343-FB61-44E9-9A40-368F2ED3419A}" presName="Name35" presStyleLbl="parChTrans1D2" presStyleIdx="0" presStyleCnt="3"/>
      <dgm:spPr/>
      <dgm:t>
        <a:bodyPr/>
        <a:lstStyle/>
        <a:p>
          <a:endParaRPr lang="tr-TR"/>
        </a:p>
      </dgm:t>
    </dgm:pt>
    <dgm:pt modelId="{128DD36D-09A4-4FAE-814B-BF2781B6A565}" type="pres">
      <dgm:prSet presAssocID="{5F462586-4549-4FF2-AAD8-FD92F79BCF13}" presName="hierRoot2" presStyleCnt="0">
        <dgm:presLayoutVars>
          <dgm:hierBranch/>
        </dgm:presLayoutVars>
      </dgm:prSet>
      <dgm:spPr/>
    </dgm:pt>
    <dgm:pt modelId="{E6E9DD90-47A7-49F9-BBAB-30EDB948D52E}" type="pres">
      <dgm:prSet presAssocID="{5F462586-4549-4FF2-AAD8-FD92F79BCF13}" presName="rootComposite" presStyleCnt="0"/>
      <dgm:spPr/>
    </dgm:pt>
    <dgm:pt modelId="{62200A14-5B81-42A3-8B5B-EA37EFD89540}" type="pres">
      <dgm:prSet presAssocID="{5F462586-4549-4FF2-AAD8-FD92F79BCF13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13E41022-8414-4562-A423-41248DDB8664}" type="pres">
      <dgm:prSet presAssocID="{5F462586-4549-4FF2-AAD8-FD92F79BCF13}" presName="rootConnector" presStyleLbl="node2" presStyleIdx="0" presStyleCnt="3"/>
      <dgm:spPr/>
      <dgm:t>
        <a:bodyPr/>
        <a:lstStyle/>
        <a:p>
          <a:endParaRPr lang="tr-TR"/>
        </a:p>
      </dgm:t>
    </dgm:pt>
    <dgm:pt modelId="{F6ED16B6-63B9-43E9-AFA7-932A3A457917}" type="pres">
      <dgm:prSet presAssocID="{5F462586-4549-4FF2-AAD8-FD92F79BCF13}" presName="hierChild4" presStyleCnt="0"/>
      <dgm:spPr/>
    </dgm:pt>
    <dgm:pt modelId="{C638D270-BB27-4406-AABB-E4B931991BFB}" type="pres">
      <dgm:prSet presAssocID="{5F462586-4549-4FF2-AAD8-FD92F79BCF13}" presName="hierChild5" presStyleCnt="0"/>
      <dgm:spPr/>
    </dgm:pt>
    <dgm:pt modelId="{613E6508-7141-496F-86ED-6F33ECBE2865}" type="pres">
      <dgm:prSet presAssocID="{0DAAE20C-97C6-48FB-8725-F1045021A0EC}" presName="Name35" presStyleLbl="parChTrans1D2" presStyleIdx="1" presStyleCnt="3"/>
      <dgm:spPr/>
      <dgm:t>
        <a:bodyPr/>
        <a:lstStyle/>
        <a:p>
          <a:endParaRPr lang="tr-TR"/>
        </a:p>
      </dgm:t>
    </dgm:pt>
    <dgm:pt modelId="{E76D1B23-754D-4995-BDB2-E9861D7C58C6}" type="pres">
      <dgm:prSet presAssocID="{3A9551CB-73BE-4E2B-97BA-F4A104D294D8}" presName="hierRoot2" presStyleCnt="0">
        <dgm:presLayoutVars>
          <dgm:hierBranch/>
        </dgm:presLayoutVars>
      </dgm:prSet>
      <dgm:spPr/>
    </dgm:pt>
    <dgm:pt modelId="{AA23F972-0D10-497C-9805-E977711BDE01}" type="pres">
      <dgm:prSet presAssocID="{3A9551CB-73BE-4E2B-97BA-F4A104D294D8}" presName="rootComposite" presStyleCnt="0"/>
      <dgm:spPr/>
    </dgm:pt>
    <dgm:pt modelId="{C73D6C68-3B5A-4CBB-8D59-7040962AF38D}" type="pres">
      <dgm:prSet presAssocID="{3A9551CB-73BE-4E2B-97BA-F4A104D294D8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D15DF57E-99FC-45F7-86D3-44228EF2AA29}" type="pres">
      <dgm:prSet presAssocID="{3A9551CB-73BE-4E2B-97BA-F4A104D294D8}" presName="rootConnector" presStyleLbl="node2" presStyleIdx="1" presStyleCnt="3"/>
      <dgm:spPr/>
      <dgm:t>
        <a:bodyPr/>
        <a:lstStyle/>
        <a:p>
          <a:endParaRPr lang="tr-TR"/>
        </a:p>
      </dgm:t>
    </dgm:pt>
    <dgm:pt modelId="{00946D91-B439-462A-801A-102EED205A5D}" type="pres">
      <dgm:prSet presAssocID="{3A9551CB-73BE-4E2B-97BA-F4A104D294D8}" presName="hierChild4" presStyleCnt="0"/>
      <dgm:spPr/>
    </dgm:pt>
    <dgm:pt modelId="{E918CF28-93FC-4D4C-A922-4CC07AD9FB82}" type="pres">
      <dgm:prSet presAssocID="{92496D7E-6D06-45B8-9472-A1C3ACE25A94}" presName="Name35" presStyleLbl="parChTrans1D3" presStyleIdx="0" presStyleCnt="2"/>
      <dgm:spPr/>
      <dgm:t>
        <a:bodyPr/>
        <a:lstStyle/>
        <a:p>
          <a:endParaRPr lang="tr-TR"/>
        </a:p>
      </dgm:t>
    </dgm:pt>
    <dgm:pt modelId="{E1DB1AAC-9506-48C8-AA78-D54281D83B12}" type="pres">
      <dgm:prSet presAssocID="{032AB533-36E1-48F1-97AA-0425F3AC5A1B}" presName="hierRoot2" presStyleCnt="0">
        <dgm:presLayoutVars>
          <dgm:hierBranch val="r"/>
        </dgm:presLayoutVars>
      </dgm:prSet>
      <dgm:spPr/>
    </dgm:pt>
    <dgm:pt modelId="{A0983B61-4C26-4B9D-B9B4-F39BC391127F}" type="pres">
      <dgm:prSet presAssocID="{032AB533-36E1-48F1-97AA-0425F3AC5A1B}" presName="rootComposite" presStyleCnt="0"/>
      <dgm:spPr/>
    </dgm:pt>
    <dgm:pt modelId="{F11C2EF4-E535-4AE1-8DD1-91A3B33C4C53}" type="pres">
      <dgm:prSet presAssocID="{032AB533-36E1-48F1-97AA-0425F3AC5A1B}" presName="rootText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DF2D14-C6A3-4191-B9FA-1756E24F7249}" type="pres">
      <dgm:prSet presAssocID="{032AB533-36E1-48F1-97AA-0425F3AC5A1B}" presName="rootConnector" presStyleLbl="node3" presStyleIdx="0" presStyleCnt="2"/>
      <dgm:spPr/>
      <dgm:t>
        <a:bodyPr/>
        <a:lstStyle/>
        <a:p>
          <a:endParaRPr lang="tr-TR"/>
        </a:p>
      </dgm:t>
    </dgm:pt>
    <dgm:pt modelId="{4C95E65A-7C23-4CFB-94D1-F6F229EF9F87}" type="pres">
      <dgm:prSet presAssocID="{032AB533-36E1-48F1-97AA-0425F3AC5A1B}" presName="hierChild4" presStyleCnt="0"/>
      <dgm:spPr/>
    </dgm:pt>
    <dgm:pt modelId="{E77B7D95-A8EC-424F-8872-B84E87B02BAA}" type="pres">
      <dgm:prSet presAssocID="{032AB533-36E1-48F1-97AA-0425F3AC5A1B}" presName="hierChild5" presStyleCnt="0"/>
      <dgm:spPr/>
    </dgm:pt>
    <dgm:pt modelId="{6EE73C4B-EEF6-4A32-984F-38648F3B3BD3}" type="pres">
      <dgm:prSet presAssocID="{AAA7F95B-FC38-4F6E-839E-1AC0F2B85A88}" presName="Name35" presStyleLbl="parChTrans1D3" presStyleIdx="1" presStyleCnt="2"/>
      <dgm:spPr/>
      <dgm:t>
        <a:bodyPr/>
        <a:lstStyle/>
        <a:p>
          <a:endParaRPr lang="tr-TR"/>
        </a:p>
      </dgm:t>
    </dgm:pt>
    <dgm:pt modelId="{875DB638-4CF1-4481-B1F6-5D7ECD29EA7F}" type="pres">
      <dgm:prSet presAssocID="{C5BD46A0-234E-463F-8D22-053E36FB78C6}" presName="hierRoot2" presStyleCnt="0">
        <dgm:presLayoutVars>
          <dgm:hierBranch val="r"/>
        </dgm:presLayoutVars>
      </dgm:prSet>
      <dgm:spPr/>
    </dgm:pt>
    <dgm:pt modelId="{2815D51D-6E6B-4C8E-81B3-D7FE16B76B83}" type="pres">
      <dgm:prSet presAssocID="{C5BD46A0-234E-463F-8D22-053E36FB78C6}" presName="rootComposite" presStyleCnt="0"/>
      <dgm:spPr/>
    </dgm:pt>
    <dgm:pt modelId="{F29E718A-CA78-4275-BA8C-D9024CBBF4FB}" type="pres">
      <dgm:prSet presAssocID="{C5BD46A0-234E-463F-8D22-053E36FB78C6}" presName="rootText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0A7D8F5-E4EF-4BEF-904F-DC4C7213B038}" type="pres">
      <dgm:prSet presAssocID="{C5BD46A0-234E-463F-8D22-053E36FB78C6}" presName="rootConnector" presStyleLbl="node3" presStyleIdx="1" presStyleCnt="2"/>
      <dgm:spPr/>
      <dgm:t>
        <a:bodyPr/>
        <a:lstStyle/>
        <a:p>
          <a:endParaRPr lang="tr-TR"/>
        </a:p>
      </dgm:t>
    </dgm:pt>
    <dgm:pt modelId="{E4535FF0-FC13-4EB0-A6C8-7275FBB63BC4}" type="pres">
      <dgm:prSet presAssocID="{C5BD46A0-234E-463F-8D22-053E36FB78C6}" presName="hierChild4" presStyleCnt="0"/>
      <dgm:spPr/>
    </dgm:pt>
    <dgm:pt modelId="{D0343BEE-D61E-4CA2-8F9C-BAF56A7F5945}" type="pres">
      <dgm:prSet presAssocID="{C5BD46A0-234E-463F-8D22-053E36FB78C6}" presName="hierChild5" presStyleCnt="0"/>
      <dgm:spPr/>
    </dgm:pt>
    <dgm:pt modelId="{23C6C0C2-3C2E-42E6-A61D-F62242F45005}" type="pres">
      <dgm:prSet presAssocID="{3A9551CB-73BE-4E2B-97BA-F4A104D294D8}" presName="hierChild5" presStyleCnt="0"/>
      <dgm:spPr/>
    </dgm:pt>
    <dgm:pt modelId="{A9444148-970D-463B-9FB7-5288CA2D0646}" type="pres">
      <dgm:prSet presAssocID="{BF9B758C-8502-4B86-8F41-E9D3111EDF88}" presName="Name35" presStyleLbl="parChTrans1D2" presStyleIdx="2" presStyleCnt="3"/>
      <dgm:spPr/>
      <dgm:t>
        <a:bodyPr/>
        <a:lstStyle/>
        <a:p>
          <a:endParaRPr lang="tr-TR"/>
        </a:p>
      </dgm:t>
    </dgm:pt>
    <dgm:pt modelId="{DFA74B19-3061-4723-BA16-53E3C07F396B}" type="pres">
      <dgm:prSet presAssocID="{E3837DD3-1B73-48F9-A1F2-B59B0BF2D756}" presName="hierRoot2" presStyleCnt="0">
        <dgm:presLayoutVars>
          <dgm:hierBranch/>
        </dgm:presLayoutVars>
      </dgm:prSet>
      <dgm:spPr/>
    </dgm:pt>
    <dgm:pt modelId="{2910917F-6A37-4CA9-9DAA-9D1F6C1BCF1D}" type="pres">
      <dgm:prSet presAssocID="{E3837DD3-1B73-48F9-A1F2-B59B0BF2D756}" presName="rootComposite" presStyleCnt="0"/>
      <dgm:spPr/>
    </dgm:pt>
    <dgm:pt modelId="{0C655602-C8A6-443E-A500-FCFCB23E22CE}" type="pres">
      <dgm:prSet presAssocID="{E3837DD3-1B73-48F9-A1F2-B59B0BF2D756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DBC95E8C-6D97-4CEB-9DFE-1B3B938D7943}" type="pres">
      <dgm:prSet presAssocID="{E3837DD3-1B73-48F9-A1F2-B59B0BF2D756}" presName="rootConnector" presStyleLbl="node2" presStyleIdx="2" presStyleCnt="3"/>
      <dgm:spPr/>
      <dgm:t>
        <a:bodyPr/>
        <a:lstStyle/>
        <a:p>
          <a:endParaRPr lang="tr-TR"/>
        </a:p>
      </dgm:t>
    </dgm:pt>
    <dgm:pt modelId="{BDFB791B-CA8E-4491-B6FA-784F60BF8707}" type="pres">
      <dgm:prSet presAssocID="{E3837DD3-1B73-48F9-A1F2-B59B0BF2D756}" presName="hierChild4" presStyleCnt="0"/>
      <dgm:spPr/>
    </dgm:pt>
    <dgm:pt modelId="{F3F25939-88F8-4651-8F94-92D1A2B9C8C4}" type="pres">
      <dgm:prSet presAssocID="{E3837DD3-1B73-48F9-A1F2-B59B0BF2D756}" presName="hierChild5" presStyleCnt="0"/>
      <dgm:spPr/>
    </dgm:pt>
    <dgm:pt modelId="{62D37A00-8B59-49B2-AFD7-DCBFB69589D2}" type="pres">
      <dgm:prSet presAssocID="{FE493D1F-9EED-4C4E-AAEC-FCB72FD9B359}" presName="hierChild3" presStyleCnt="0"/>
      <dgm:spPr/>
    </dgm:pt>
  </dgm:ptLst>
  <dgm:cxnLst>
    <dgm:cxn modelId="{10191932-57D5-4FEF-BEB3-371AEC0AE806}" type="presOf" srcId="{3A9551CB-73BE-4E2B-97BA-F4A104D294D8}" destId="{C73D6C68-3B5A-4CBB-8D59-7040962AF38D}" srcOrd="0" destOrd="0" presId="urn:microsoft.com/office/officeart/2005/8/layout/orgChart1"/>
    <dgm:cxn modelId="{6A9DA98C-B84D-49D3-AD98-9304D784A851}" type="presOf" srcId="{032AB533-36E1-48F1-97AA-0425F3AC5A1B}" destId="{74DF2D14-C6A3-4191-B9FA-1756E24F7249}" srcOrd="1" destOrd="0" presId="urn:microsoft.com/office/officeart/2005/8/layout/orgChart1"/>
    <dgm:cxn modelId="{3B8468BE-B9E4-476A-947B-804930E7A9B7}" type="presOf" srcId="{E3837DD3-1B73-48F9-A1F2-B59B0BF2D756}" destId="{0C655602-C8A6-443E-A500-FCFCB23E22CE}" srcOrd="0" destOrd="0" presId="urn:microsoft.com/office/officeart/2005/8/layout/orgChart1"/>
    <dgm:cxn modelId="{00DA74F6-594C-481C-97FC-2AE9B25AC3E3}" type="presOf" srcId="{BF9B758C-8502-4B86-8F41-E9D3111EDF88}" destId="{A9444148-970D-463B-9FB7-5288CA2D0646}" srcOrd="0" destOrd="0" presId="urn:microsoft.com/office/officeart/2005/8/layout/orgChart1"/>
    <dgm:cxn modelId="{A1944B6E-C573-477A-BB45-01BEA44E6B75}" srcId="{FE493D1F-9EED-4C4E-AAEC-FCB72FD9B359}" destId="{3A9551CB-73BE-4E2B-97BA-F4A104D294D8}" srcOrd="1" destOrd="0" parTransId="{0DAAE20C-97C6-48FB-8725-F1045021A0EC}" sibTransId="{65BB1C39-D2B8-4DEE-B07B-EAB644E2C896}"/>
    <dgm:cxn modelId="{4B43DF86-A309-4119-B972-BBA7467BFA75}" type="presOf" srcId="{FE493D1F-9EED-4C4E-AAEC-FCB72FD9B359}" destId="{72DFC2EB-D985-4ED0-B285-FE29C2719F1B}" srcOrd="1" destOrd="0" presId="urn:microsoft.com/office/officeart/2005/8/layout/orgChart1"/>
    <dgm:cxn modelId="{88676205-B391-468E-9283-9CDCC6849B4B}" type="presOf" srcId="{C5BD46A0-234E-463F-8D22-053E36FB78C6}" destId="{70A7D8F5-E4EF-4BEF-904F-DC4C7213B038}" srcOrd="1" destOrd="0" presId="urn:microsoft.com/office/officeart/2005/8/layout/orgChart1"/>
    <dgm:cxn modelId="{8F44E6C8-4794-4DE0-B707-A27BD1F43630}" type="presOf" srcId="{032AB533-36E1-48F1-97AA-0425F3AC5A1B}" destId="{F11C2EF4-E535-4AE1-8DD1-91A3B33C4C53}" srcOrd="0" destOrd="0" presId="urn:microsoft.com/office/officeart/2005/8/layout/orgChart1"/>
    <dgm:cxn modelId="{A06EEB2B-3975-48AB-8B60-146C9963ABAF}" type="presOf" srcId="{E3837DD3-1B73-48F9-A1F2-B59B0BF2D756}" destId="{DBC95E8C-6D97-4CEB-9DFE-1B3B938D7943}" srcOrd="1" destOrd="0" presId="urn:microsoft.com/office/officeart/2005/8/layout/orgChart1"/>
    <dgm:cxn modelId="{E70DF0AD-1C9E-4D5A-A3EE-978B6A58984D}" srcId="{FE493D1F-9EED-4C4E-AAEC-FCB72FD9B359}" destId="{E3837DD3-1B73-48F9-A1F2-B59B0BF2D756}" srcOrd="2" destOrd="0" parTransId="{BF9B758C-8502-4B86-8F41-E9D3111EDF88}" sibTransId="{D30466B1-ABC5-4407-8DA2-BAA5512AF7A1}"/>
    <dgm:cxn modelId="{01A91112-AC04-4E7E-A8AE-AD02386F979D}" type="presOf" srcId="{FE493D1F-9EED-4C4E-AAEC-FCB72FD9B359}" destId="{B00C2C7E-B98A-4115-95C7-4B519C0149BC}" srcOrd="0" destOrd="0" presId="urn:microsoft.com/office/officeart/2005/8/layout/orgChart1"/>
    <dgm:cxn modelId="{01DE699A-5A72-4526-8413-22CD387A7108}" type="presOf" srcId="{3A9551CB-73BE-4E2B-97BA-F4A104D294D8}" destId="{D15DF57E-99FC-45F7-86D3-44228EF2AA29}" srcOrd="1" destOrd="0" presId="urn:microsoft.com/office/officeart/2005/8/layout/orgChart1"/>
    <dgm:cxn modelId="{D6A8C51F-B349-4111-ACA5-094FE3E5B2EB}" type="presOf" srcId="{62FFE343-FB61-44E9-9A40-368F2ED3419A}" destId="{3E98BAA6-81CA-4CBA-A27E-C50B82A11AC3}" srcOrd="0" destOrd="0" presId="urn:microsoft.com/office/officeart/2005/8/layout/orgChart1"/>
    <dgm:cxn modelId="{7E9016CC-A5BB-44D0-828E-5190149559F0}" type="presOf" srcId="{5F462586-4549-4FF2-AAD8-FD92F79BCF13}" destId="{13E41022-8414-4562-A423-41248DDB8664}" srcOrd="1" destOrd="0" presId="urn:microsoft.com/office/officeart/2005/8/layout/orgChart1"/>
    <dgm:cxn modelId="{29F0B3AA-8CEF-4BD0-A94F-98761B17E3D1}" srcId="{D0CC82D6-8E83-4499-9DB8-5FADE3CB57DD}" destId="{FE493D1F-9EED-4C4E-AAEC-FCB72FD9B359}" srcOrd="0" destOrd="0" parTransId="{9431C7F4-6B51-4BA2-9858-A6452C4C37D3}" sibTransId="{D6BA0E4C-DAAC-4B78-8265-C4C0B4BE1D8B}"/>
    <dgm:cxn modelId="{65DB8A7F-30BE-4CBC-8810-D1818E1E367E}" type="presOf" srcId="{0DAAE20C-97C6-48FB-8725-F1045021A0EC}" destId="{613E6508-7141-496F-86ED-6F33ECBE2865}" srcOrd="0" destOrd="0" presId="urn:microsoft.com/office/officeart/2005/8/layout/orgChart1"/>
    <dgm:cxn modelId="{95AB2229-E88A-4EAE-BD02-2E43AA455EF2}" srcId="{3A9551CB-73BE-4E2B-97BA-F4A104D294D8}" destId="{C5BD46A0-234E-463F-8D22-053E36FB78C6}" srcOrd="1" destOrd="0" parTransId="{AAA7F95B-FC38-4F6E-839E-1AC0F2B85A88}" sibTransId="{E263357C-72D5-40A5-A154-6F3824845B01}"/>
    <dgm:cxn modelId="{B154A301-22D0-4829-9F90-128835E0281D}" type="presOf" srcId="{AAA7F95B-FC38-4F6E-839E-1AC0F2B85A88}" destId="{6EE73C4B-EEF6-4A32-984F-38648F3B3BD3}" srcOrd="0" destOrd="0" presId="urn:microsoft.com/office/officeart/2005/8/layout/orgChart1"/>
    <dgm:cxn modelId="{44C8DF63-6D20-420A-8F47-DB48704A2AF6}" srcId="{FE493D1F-9EED-4C4E-AAEC-FCB72FD9B359}" destId="{5F462586-4549-4FF2-AAD8-FD92F79BCF13}" srcOrd="0" destOrd="0" parTransId="{62FFE343-FB61-44E9-9A40-368F2ED3419A}" sibTransId="{F34F0338-7E10-4A92-A5DE-7789520A85DD}"/>
    <dgm:cxn modelId="{E3CDBA2A-44F0-4241-8E29-324AD3325AA4}" type="presOf" srcId="{92496D7E-6D06-45B8-9472-A1C3ACE25A94}" destId="{E918CF28-93FC-4D4C-A922-4CC07AD9FB82}" srcOrd="0" destOrd="0" presId="urn:microsoft.com/office/officeart/2005/8/layout/orgChart1"/>
    <dgm:cxn modelId="{9DF0A64F-D4ED-4073-B556-5B1A3E871E08}" type="presOf" srcId="{D0CC82D6-8E83-4499-9DB8-5FADE3CB57DD}" destId="{920097E5-E5E3-4040-A6F1-67E4596AF7A1}" srcOrd="0" destOrd="0" presId="urn:microsoft.com/office/officeart/2005/8/layout/orgChart1"/>
    <dgm:cxn modelId="{66A4393D-1DBC-411D-8B1A-FA5ACC376624}" type="presOf" srcId="{C5BD46A0-234E-463F-8D22-053E36FB78C6}" destId="{F29E718A-CA78-4275-BA8C-D9024CBBF4FB}" srcOrd="0" destOrd="0" presId="urn:microsoft.com/office/officeart/2005/8/layout/orgChart1"/>
    <dgm:cxn modelId="{9DF4862A-5629-45BD-A7BE-08107D89EC3C}" type="presOf" srcId="{5F462586-4549-4FF2-AAD8-FD92F79BCF13}" destId="{62200A14-5B81-42A3-8B5B-EA37EFD89540}" srcOrd="0" destOrd="0" presId="urn:microsoft.com/office/officeart/2005/8/layout/orgChart1"/>
    <dgm:cxn modelId="{9B5894D4-6925-4102-83FE-26583CE9A93E}" srcId="{3A9551CB-73BE-4E2B-97BA-F4A104D294D8}" destId="{032AB533-36E1-48F1-97AA-0425F3AC5A1B}" srcOrd="0" destOrd="0" parTransId="{92496D7E-6D06-45B8-9472-A1C3ACE25A94}" sibTransId="{0471A6EE-75DA-4446-89CD-CBC933E92E18}"/>
    <dgm:cxn modelId="{DECBDAA4-7AAF-4E55-8B24-33E789A8011E}" type="presParOf" srcId="{920097E5-E5E3-4040-A6F1-67E4596AF7A1}" destId="{6BE4BD50-204E-4E0D-A872-5CFA80C56D32}" srcOrd="0" destOrd="0" presId="urn:microsoft.com/office/officeart/2005/8/layout/orgChart1"/>
    <dgm:cxn modelId="{C19B3BBD-FC4E-44EE-B051-CCE9C42B08B9}" type="presParOf" srcId="{6BE4BD50-204E-4E0D-A872-5CFA80C56D32}" destId="{324DA7B8-D500-42C7-A9BE-D9B6333B25BD}" srcOrd="0" destOrd="0" presId="urn:microsoft.com/office/officeart/2005/8/layout/orgChart1"/>
    <dgm:cxn modelId="{1786E97E-863F-41C2-83CA-0EA1C9CC1FA8}" type="presParOf" srcId="{324DA7B8-D500-42C7-A9BE-D9B6333B25BD}" destId="{B00C2C7E-B98A-4115-95C7-4B519C0149BC}" srcOrd="0" destOrd="0" presId="urn:microsoft.com/office/officeart/2005/8/layout/orgChart1"/>
    <dgm:cxn modelId="{74F2ED84-BF7D-4FC4-A448-AF759780C3C7}" type="presParOf" srcId="{324DA7B8-D500-42C7-A9BE-D9B6333B25BD}" destId="{72DFC2EB-D985-4ED0-B285-FE29C2719F1B}" srcOrd="1" destOrd="0" presId="urn:microsoft.com/office/officeart/2005/8/layout/orgChart1"/>
    <dgm:cxn modelId="{1DB82D9C-F661-473C-8902-95F6821814D2}" type="presParOf" srcId="{6BE4BD50-204E-4E0D-A872-5CFA80C56D32}" destId="{2504ABE2-828F-4188-93AB-7964713FD080}" srcOrd="1" destOrd="0" presId="urn:microsoft.com/office/officeart/2005/8/layout/orgChart1"/>
    <dgm:cxn modelId="{64BEA64C-2307-4A47-A0EE-5DAE36FAD596}" type="presParOf" srcId="{2504ABE2-828F-4188-93AB-7964713FD080}" destId="{3E98BAA6-81CA-4CBA-A27E-C50B82A11AC3}" srcOrd="0" destOrd="0" presId="urn:microsoft.com/office/officeart/2005/8/layout/orgChart1"/>
    <dgm:cxn modelId="{99069DC1-981C-4ED3-AC3A-BC3658CC27C5}" type="presParOf" srcId="{2504ABE2-828F-4188-93AB-7964713FD080}" destId="{128DD36D-09A4-4FAE-814B-BF2781B6A565}" srcOrd="1" destOrd="0" presId="urn:microsoft.com/office/officeart/2005/8/layout/orgChart1"/>
    <dgm:cxn modelId="{8A6F34FA-1794-4DB1-B40A-CBED2C56F9A5}" type="presParOf" srcId="{128DD36D-09A4-4FAE-814B-BF2781B6A565}" destId="{E6E9DD90-47A7-49F9-BBAB-30EDB948D52E}" srcOrd="0" destOrd="0" presId="urn:microsoft.com/office/officeart/2005/8/layout/orgChart1"/>
    <dgm:cxn modelId="{C364B663-1817-4D69-884A-AE3E33AF532F}" type="presParOf" srcId="{E6E9DD90-47A7-49F9-BBAB-30EDB948D52E}" destId="{62200A14-5B81-42A3-8B5B-EA37EFD89540}" srcOrd="0" destOrd="0" presId="urn:microsoft.com/office/officeart/2005/8/layout/orgChart1"/>
    <dgm:cxn modelId="{604E9426-BD3A-4D97-9361-0071CF1304D6}" type="presParOf" srcId="{E6E9DD90-47A7-49F9-BBAB-30EDB948D52E}" destId="{13E41022-8414-4562-A423-41248DDB8664}" srcOrd="1" destOrd="0" presId="urn:microsoft.com/office/officeart/2005/8/layout/orgChart1"/>
    <dgm:cxn modelId="{2F6EA070-0A74-4378-B492-85C16269CFB4}" type="presParOf" srcId="{128DD36D-09A4-4FAE-814B-BF2781B6A565}" destId="{F6ED16B6-63B9-43E9-AFA7-932A3A457917}" srcOrd="1" destOrd="0" presId="urn:microsoft.com/office/officeart/2005/8/layout/orgChart1"/>
    <dgm:cxn modelId="{33A21955-AF92-4997-9A65-5A23C8587D56}" type="presParOf" srcId="{128DD36D-09A4-4FAE-814B-BF2781B6A565}" destId="{C638D270-BB27-4406-AABB-E4B931991BFB}" srcOrd="2" destOrd="0" presId="urn:microsoft.com/office/officeart/2005/8/layout/orgChart1"/>
    <dgm:cxn modelId="{3209D067-B823-4022-9FD0-8CF66C2279A0}" type="presParOf" srcId="{2504ABE2-828F-4188-93AB-7964713FD080}" destId="{613E6508-7141-496F-86ED-6F33ECBE2865}" srcOrd="2" destOrd="0" presId="urn:microsoft.com/office/officeart/2005/8/layout/orgChart1"/>
    <dgm:cxn modelId="{BA3D5CD7-D316-4C5B-BEC8-B53995926727}" type="presParOf" srcId="{2504ABE2-828F-4188-93AB-7964713FD080}" destId="{E76D1B23-754D-4995-BDB2-E9861D7C58C6}" srcOrd="3" destOrd="0" presId="urn:microsoft.com/office/officeart/2005/8/layout/orgChart1"/>
    <dgm:cxn modelId="{2D777F59-95FD-4EC6-9C20-D4F500230BD1}" type="presParOf" srcId="{E76D1B23-754D-4995-BDB2-E9861D7C58C6}" destId="{AA23F972-0D10-497C-9805-E977711BDE01}" srcOrd="0" destOrd="0" presId="urn:microsoft.com/office/officeart/2005/8/layout/orgChart1"/>
    <dgm:cxn modelId="{2F2B361C-EDBE-4D2A-8CA4-3268BE39D865}" type="presParOf" srcId="{AA23F972-0D10-497C-9805-E977711BDE01}" destId="{C73D6C68-3B5A-4CBB-8D59-7040962AF38D}" srcOrd="0" destOrd="0" presId="urn:microsoft.com/office/officeart/2005/8/layout/orgChart1"/>
    <dgm:cxn modelId="{1D9C42D7-8F5D-4D46-A2FB-F077EDB56B34}" type="presParOf" srcId="{AA23F972-0D10-497C-9805-E977711BDE01}" destId="{D15DF57E-99FC-45F7-86D3-44228EF2AA29}" srcOrd="1" destOrd="0" presId="urn:microsoft.com/office/officeart/2005/8/layout/orgChart1"/>
    <dgm:cxn modelId="{68959682-C343-4D68-8022-C3BEF997AECB}" type="presParOf" srcId="{E76D1B23-754D-4995-BDB2-E9861D7C58C6}" destId="{00946D91-B439-462A-801A-102EED205A5D}" srcOrd="1" destOrd="0" presId="urn:microsoft.com/office/officeart/2005/8/layout/orgChart1"/>
    <dgm:cxn modelId="{0E9DCFAC-C00A-4D7D-9C31-87C72B16DA32}" type="presParOf" srcId="{00946D91-B439-462A-801A-102EED205A5D}" destId="{E918CF28-93FC-4D4C-A922-4CC07AD9FB82}" srcOrd="0" destOrd="0" presId="urn:microsoft.com/office/officeart/2005/8/layout/orgChart1"/>
    <dgm:cxn modelId="{D4457D7E-3310-4A36-9E93-5B7485A993F4}" type="presParOf" srcId="{00946D91-B439-462A-801A-102EED205A5D}" destId="{E1DB1AAC-9506-48C8-AA78-D54281D83B12}" srcOrd="1" destOrd="0" presId="urn:microsoft.com/office/officeart/2005/8/layout/orgChart1"/>
    <dgm:cxn modelId="{4969ACFB-0B69-4A49-8544-18A167FB10B3}" type="presParOf" srcId="{E1DB1AAC-9506-48C8-AA78-D54281D83B12}" destId="{A0983B61-4C26-4B9D-B9B4-F39BC391127F}" srcOrd="0" destOrd="0" presId="urn:microsoft.com/office/officeart/2005/8/layout/orgChart1"/>
    <dgm:cxn modelId="{57F4F522-01F8-481A-B45B-5F1EF8A815CC}" type="presParOf" srcId="{A0983B61-4C26-4B9D-B9B4-F39BC391127F}" destId="{F11C2EF4-E535-4AE1-8DD1-91A3B33C4C53}" srcOrd="0" destOrd="0" presId="urn:microsoft.com/office/officeart/2005/8/layout/orgChart1"/>
    <dgm:cxn modelId="{CE9596FE-10E0-4BDB-BDCC-A60EC940C508}" type="presParOf" srcId="{A0983B61-4C26-4B9D-B9B4-F39BC391127F}" destId="{74DF2D14-C6A3-4191-B9FA-1756E24F7249}" srcOrd="1" destOrd="0" presId="urn:microsoft.com/office/officeart/2005/8/layout/orgChart1"/>
    <dgm:cxn modelId="{02A58671-E8A6-42CA-A2A6-440742A6D758}" type="presParOf" srcId="{E1DB1AAC-9506-48C8-AA78-D54281D83B12}" destId="{4C95E65A-7C23-4CFB-94D1-F6F229EF9F87}" srcOrd="1" destOrd="0" presId="urn:microsoft.com/office/officeart/2005/8/layout/orgChart1"/>
    <dgm:cxn modelId="{4515EF3F-EC7F-4362-9CDA-4BEF08F127B1}" type="presParOf" srcId="{E1DB1AAC-9506-48C8-AA78-D54281D83B12}" destId="{E77B7D95-A8EC-424F-8872-B84E87B02BAA}" srcOrd="2" destOrd="0" presId="urn:microsoft.com/office/officeart/2005/8/layout/orgChart1"/>
    <dgm:cxn modelId="{448FDAA9-2316-445F-9A82-AC34BF35985C}" type="presParOf" srcId="{00946D91-B439-462A-801A-102EED205A5D}" destId="{6EE73C4B-EEF6-4A32-984F-38648F3B3BD3}" srcOrd="2" destOrd="0" presId="urn:microsoft.com/office/officeart/2005/8/layout/orgChart1"/>
    <dgm:cxn modelId="{D0D7EA42-A9F7-4000-B979-7CD74F9C43FF}" type="presParOf" srcId="{00946D91-B439-462A-801A-102EED205A5D}" destId="{875DB638-4CF1-4481-B1F6-5D7ECD29EA7F}" srcOrd="3" destOrd="0" presId="urn:microsoft.com/office/officeart/2005/8/layout/orgChart1"/>
    <dgm:cxn modelId="{16B05F18-AEB1-4F70-BA9F-175C38E3015C}" type="presParOf" srcId="{875DB638-4CF1-4481-B1F6-5D7ECD29EA7F}" destId="{2815D51D-6E6B-4C8E-81B3-D7FE16B76B83}" srcOrd="0" destOrd="0" presId="urn:microsoft.com/office/officeart/2005/8/layout/orgChart1"/>
    <dgm:cxn modelId="{362C24A5-75EC-4A51-AA45-C57F383D0C03}" type="presParOf" srcId="{2815D51D-6E6B-4C8E-81B3-D7FE16B76B83}" destId="{F29E718A-CA78-4275-BA8C-D9024CBBF4FB}" srcOrd="0" destOrd="0" presId="urn:microsoft.com/office/officeart/2005/8/layout/orgChart1"/>
    <dgm:cxn modelId="{8389C20C-2975-4533-A72C-EA0585D52692}" type="presParOf" srcId="{2815D51D-6E6B-4C8E-81B3-D7FE16B76B83}" destId="{70A7D8F5-E4EF-4BEF-904F-DC4C7213B038}" srcOrd="1" destOrd="0" presId="urn:microsoft.com/office/officeart/2005/8/layout/orgChart1"/>
    <dgm:cxn modelId="{E8B244CC-E977-4CE0-B6BD-63404113D5DB}" type="presParOf" srcId="{875DB638-4CF1-4481-B1F6-5D7ECD29EA7F}" destId="{E4535FF0-FC13-4EB0-A6C8-7275FBB63BC4}" srcOrd="1" destOrd="0" presId="urn:microsoft.com/office/officeart/2005/8/layout/orgChart1"/>
    <dgm:cxn modelId="{5691A1E5-A82C-4F8D-B507-06FD606A7F14}" type="presParOf" srcId="{875DB638-4CF1-4481-B1F6-5D7ECD29EA7F}" destId="{D0343BEE-D61E-4CA2-8F9C-BAF56A7F5945}" srcOrd="2" destOrd="0" presId="urn:microsoft.com/office/officeart/2005/8/layout/orgChart1"/>
    <dgm:cxn modelId="{C78B7F37-4C32-413E-B8EE-F1C5B720E89F}" type="presParOf" srcId="{E76D1B23-754D-4995-BDB2-E9861D7C58C6}" destId="{23C6C0C2-3C2E-42E6-A61D-F62242F45005}" srcOrd="2" destOrd="0" presId="urn:microsoft.com/office/officeart/2005/8/layout/orgChart1"/>
    <dgm:cxn modelId="{3F07C6C5-B19C-4998-8DBE-9D396BFB5CA0}" type="presParOf" srcId="{2504ABE2-828F-4188-93AB-7964713FD080}" destId="{A9444148-970D-463B-9FB7-5288CA2D0646}" srcOrd="4" destOrd="0" presId="urn:microsoft.com/office/officeart/2005/8/layout/orgChart1"/>
    <dgm:cxn modelId="{9528E25D-B8D1-4673-ABB5-B1EC543894DF}" type="presParOf" srcId="{2504ABE2-828F-4188-93AB-7964713FD080}" destId="{DFA74B19-3061-4723-BA16-53E3C07F396B}" srcOrd="5" destOrd="0" presId="urn:microsoft.com/office/officeart/2005/8/layout/orgChart1"/>
    <dgm:cxn modelId="{BA37F773-E11C-48D8-AEEF-491DAEC71D2B}" type="presParOf" srcId="{DFA74B19-3061-4723-BA16-53E3C07F396B}" destId="{2910917F-6A37-4CA9-9DAA-9D1F6C1BCF1D}" srcOrd="0" destOrd="0" presId="urn:microsoft.com/office/officeart/2005/8/layout/orgChart1"/>
    <dgm:cxn modelId="{1345D840-F752-4D17-B1E4-487C40A5ABC9}" type="presParOf" srcId="{2910917F-6A37-4CA9-9DAA-9D1F6C1BCF1D}" destId="{0C655602-C8A6-443E-A500-FCFCB23E22CE}" srcOrd="0" destOrd="0" presId="urn:microsoft.com/office/officeart/2005/8/layout/orgChart1"/>
    <dgm:cxn modelId="{8ED96FA0-4CE7-4A73-8B98-21B10F85D3A8}" type="presParOf" srcId="{2910917F-6A37-4CA9-9DAA-9D1F6C1BCF1D}" destId="{DBC95E8C-6D97-4CEB-9DFE-1B3B938D7943}" srcOrd="1" destOrd="0" presId="urn:microsoft.com/office/officeart/2005/8/layout/orgChart1"/>
    <dgm:cxn modelId="{29077F06-491D-4577-AE7B-B7A161E13141}" type="presParOf" srcId="{DFA74B19-3061-4723-BA16-53E3C07F396B}" destId="{BDFB791B-CA8E-4491-B6FA-784F60BF8707}" srcOrd="1" destOrd="0" presId="urn:microsoft.com/office/officeart/2005/8/layout/orgChart1"/>
    <dgm:cxn modelId="{2B9A7839-BE5F-4E8B-8D93-CAB4FE36E7F2}" type="presParOf" srcId="{DFA74B19-3061-4723-BA16-53E3C07F396B}" destId="{F3F25939-88F8-4651-8F94-92D1A2B9C8C4}" srcOrd="2" destOrd="0" presId="urn:microsoft.com/office/officeart/2005/8/layout/orgChart1"/>
    <dgm:cxn modelId="{248AE7D8-55D9-4E3C-914D-D186905E8BBB}" type="presParOf" srcId="{6BE4BD50-204E-4E0D-A872-5CFA80C56D32}" destId="{62D37A00-8B59-49B2-AFD7-DCBFB69589D2}" srcOrd="2" destOrd="0" presId="urn:microsoft.com/office/officeart/2005/8/layout/orgChart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CC6E48-BD70-4DEC-9D72-8DC490DB2D7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2E2F7FFA-7117-4BE7-A1B8-11DAE7AAAD33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PNMK</a:t>
          </a:r>
        </a:p>
      </dgm:t>
    </dgm:pt>
    <dgm:pt modelId="{85631916-3ACB-4952-9380-C2C4B7636008}" type="parTrans" cxnId="{7B0BC86A-7486-4CE3-A6EC-8A0F8BB4C0D8}">
      <dgm:prSet/>
      <dgm:spPr/>
      <dgm:t>
        <a:bodyPr/>
        <a:lstStyle/>
        <a:p>
          <a:endParaRPr lang="tr-TR"/>
        </a:p>
      </dgm:t>
    </dgm:pt>
    <dgm:pt modelId="{2EC0AE46-8CF1-48E7-9ED6-A3E1A7A5E573}" type="sibTrans" cxnId="{7B0BC86A-7486-4CE3-A6EC-8A0F8BB4C0D8}">
      <dgm:prSet/>
      <dgm:spPr/>
      <dgm:t>
        <a:bodyPr/>
        <a:lstStyle/>
        <a:p>
          <a:endParaRPr lang="tr-TR"/>
        </a:p>
      </dgm:t>
    </dgm:pt>
    <dgm:pt modelId="{6B7C810C-135C-4DE5-8531-95AA52A853B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Kronik</a:t>
          </a:r>
        </a:p>
      </dgm:t>
    </dgm:pt>
    <dgm:pt modelId="{18AA838E-0988-4FF9-A174-4C7B147CD760}" type="parTrans" cxnId="{DD6C3871-AF5D-4D05-8F1D-3E86CD2E63B7}">
      <dgm:prSet/>
      <dgm:spPr/>
      <dgm:t>
        <a:bodyPr/>
        <a:lstStyle/>
        <a:p>
          <a:endParaRPr lang="tr-TR"/>
        </a:p>
      </dgm:t>
    </dgm:pt>
    <dgm:pt modelId="{0CDA3242-1C7A-4E43-A331-65E0CC6758CB}" type="sibTrans" cxnId="{DD6C3871-AF5D-4D05-8F1D-3E86CD2E63B7}">
      <dgm:prSet/>
      <dgm:spPr/>
      <dgm:t>
        <a:bodyPr/>
        <a:lstStyle/>
        <a:p>
          <a:endParaRPr lang="tr-TR"/>
        </a:p>
      </dgm:t>
    </dgm:pt>
    <dgm:pt modelId="{DD96DB16-57A8-47C1-8CB2-327C72C8366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Basit</a:t>
          </a:r>
        </a:p>
      </dgm:t>
    </dgm:pt>
    <dgm:pt modelId="{AD1220F1-6D04-4977-9AAA-A9322FD360DA}" type="parTrans" cxnId="{3F9FA20B-02FF-43AF-9D46-3F570851571D}">
      <dgm:prSet/>
      <dgm:spPr/>
      <dgm:t>
        <a:bodyPr/>
        <a:lstStyle/>
        <a:p>
          <a:endParaRPr lang="tr-TR"/>
        </a:p>
      </dgm:t>
    </dgm:pt>
    <dgm:pt modelId="{15D0FF4A-38EB-4E87-8E79-097CF90566A0}" type="sibTrans" cxnId="{3F9FA20B-02FF-43AF-9D46-3F570851571D}">
      <dgm:prSet/>
      <dgm:spPr/>
      <dgm:t>
        <a:bodyPr/>
        <a:lstStyle/>
        <a:p>
          <a:endParaRPr lang="tr-TR"/>
        </a:p>
      </dgm:t>
    </dgm:pt>
    <dgm:pt modelId="{8BAB504E-9CAF-4DAE-BA3E-5D262F07E3E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Komplike</a:t>
          </a:r>
        </a:p>
      </dgm:t>
    </dgm:pt>
    <dgm:pt modelId="{F9227EDC-0DC2-4D6F-882A-D011BEA0EC90}" type="parTrans" cxnId="{3AB5D69E-1C29-48CE-A49A-3A0943C12677}">
      <dgm:prSet/>
      <dgm:spPr/>
      <dgm:t>
        <a:bodyPr/>
        <a:lstStyle/>
        <a:p>
          <a:endParaRPr lang="tr-TR"/>
        </a:p>
      </dgm:t>
    </dgm:pt>
    <dgm:pt modelId="{E95AABC8-1BA7-4DFA-87B8-D3768E1B84AF}" type="sibTrans" cxnId="{3AB5D69E-1C29-48CE-A49A-3A0943C12677}">
      <dgm:prSet/>
      <dgm:spPr/>
      <dgm:t>
        <a:bodyPr/>
        <a:lstStyle/>
        <a:p>
          <a:endParaRPr lang="tr-TR"/>
        </a:p>
      </dgm:t>
    </dgm:pt>
    <dgm:pt modelId="{C93C5B36-081E-4E8F-A875-8EEEF8DBE9FB}" type="pres">
      <dgm:prSet presAssocID="{67CC6E48-BD70-4DEC-9D72-8DC490DB2D7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1156A1F-F782-4C43-B757-9498AA14D5D9}" type="pres">
      <dgm:prSet presAssocID="{2E2F7FFA-7117-4BE7-A1B8-11DAE7AAAD33}" presName="hierRoot1" presStyleCnt="0">
        <dgm:presLayoutVars>
          <dgm:hierBranch/>
        </dgm:presLayoutVars>
      </dgm:prSet>
      <dgm:spPr/>
    </dgm:pt>
    <dgm:pt modelId="{23BBD75D-ACF0-44EC-91CF-03DB0A5812B2}" type="pres">
      <dgm:prSet presAssocID="{2E2F7FFA-7117-4BE7-A1B8-11DAE7AAAD33}" presName="rootComposite1" presStyleCnt="0"/>
      <dgm:spPr/>
    </dgm:pt>
    <dgm:pt modelId="{4D52F43F-F1CC-4A09-9E05-C5C76194A0D5}" type="pres">
      <dgm:prSet presAssocID="{2E2F7FFA-7117-4BE7-A1B8-11DAE7AAAD33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A8A07365-F9CC-4546-8A9A-BEB9D647D2B9}" type="pres">
      <dgm:prSet presAssocID="{2E2F7FFA-7117-4BE7-A1B8-11DAE7AAAD33}" presName="rootConnector1" presStyleLbl="node1" presStyleIdx="0" presStyleCnt="0"/>
      <dgm:spPr/>
      <dgm:t>
        <a:bodyPr/>
        <a:lstStyle/>
        <a:p>
          <a:endParaRPr lang="tr-TR"/>
        </a:p>
      </dgm:t>
    </dgm:pt>
    <dgm:pt modelId="{B1B70E25-5BC3-42C3-9939-1DACB574D1A3}" type="pres">
      <dgm:prSet presAssocID="{2E2F7FFA-7117-4BE7-A1B8-11DAE7AAAD33}" presName="hierChild2" presStyleCnt="0"/>
      <dgm:spPr/>
    </dgm:pt>
    <dgm:pt modelId="{8C680B32-8ABA-4D85-9D7F-D3C5060358FA}" type="pres">
      <dgm:prSet presAssocID="{18AA838E-0988-4FF9-A174-4C7B147CD760}" presName="Name35" presStyleLbl="parChTrans1D2" presStyleIdx="0" presStyleCnt="1"/>
      <dgm:spPr/>
      <dgm:t>
        <a:bodyPr/>
        <a:lstStyle/>
        <a:p>
          <a:endParaRPr lang="tr-TR"/>
        </a:p>
      </dgm:t>
    </dgm:pt>
    <dgm:pt modelId="{C567B510-BF2B-4ADB-9E18-C5C6B72282AB}" type="pres">
      <dgm:prSet presAssocID="{6B7C810C-135C-4DE5-8531-95AA52A853B8}" presName="hierRoot2" presStyleCnt="0">
        <dgm:presLayoutVars>
          <dgm:hierBranch/>
        </dgm:presLayoutVars>
      </dgm:prSet>
      <dgm:spPr/>
    </dgm:pt>
    <dgm:pt modelId="{C903E483-BCE0-46FA-BE86-00625D1C0BCB}" type="pres">
      <dgm:prSet presAssocID="{6B7C810C-135C-4DE5-8531-95AA52A853B8}" presName="rootComposite" presStyleCnt="0"/>
      <dgm:spPr/>
    </dgm:pt>
    <dgm:pt modelId="{7EF15435-4614-44D6-ACD9-43B8FC5D8030}" type="pres">
      <dgm:prSet presAssocID="{6B7C810C-135C-4DE5-8531-95AA52A853B8}" presName="rootText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154B1B8F-63BC-4746-80ED-9F1762E3570E}" type="pres">
      <dgm:prSet presAssocID="{6B7C810C-135C-4DE5-8531-95AA52A853B8}" presName="rootConnector" presStyleLbl="node2" presStyleIdx="0" presStyleCnt="1"/>
      <dgm:spPr/>
      <dgm:t>
        <a:bodyPr/>
        <a:lstStyle/>
        <a:p>
          <a:endParaRPr lang="tr-TR"/>
        </a:p>
      </dgm:t>
    </dgm:pt>
    <dgm:pt modelId="{49FC98AE-A969-4FB2-BF29-8AF588FD799E}" type="pres">
      <dgm:prSet presAssocID="{6B7C810C-135C-4DE5-8531-95AA52A853B8}" presName="hierChild4" presStyleCnt="0"/>
      <dgm:spPr/>
    </dgm:pt>
    <dgm:pt modelId="{BFB72650-1773-4060-ABD5-2A350D0A76C9}" type="pres">
      <dgm:prSet presAssocID="{AD1220F1-6D04-4977-9AAA-A9322FD360DA}" presName="Name35" presStyleLbl="parChTrans1D3" presStyleIdx="0" presStyleCnt="2"/>
      <dgm:spPr/>
      <dgm:t>
        <a:bodyPr/>
        <a:lstStyle/>
        <a:p>
          <a:endParaRPr lang="tr-TR"/>
        </a:p>
      </dgm:t>
    </dgm:pt>
    <dgm:pt modelId="{79B32B5F-A1CC-443D-804F-D0D78D1A6250}" type="pres">
      <dgm:prSet presAssocID="{DD96DB16-57A8-47C1-8CB2-327C72C83662}" presName="hierRoot2" presStyleCnt="0">
        <dgm:presLayoutVars>
          <dgm:hierBranch val="r"/>
        </dgm:presLayoutVars>
      </dgm:prSet>
      <dgm:spPr/>
    </dgm:pt>
    <dgm:pt modelId="{2A92FCDC-6A6F-41F1-932E-0E493B2D1D9B}" type="pres">
      <dgm:prSet presAssocID="{DD96DB16-57A8-47C1-8CB2-327C72C83662}" presName="rootComposite" presStyleCnt="0"/>
      <dgm:spPr/>
    </dgm:pt>
    <dgm:pt modelId="{14C803C0-F677-43A5-8F5B-63781B7B976B}" type="pres">
      <dgm:prSet presAssocID="{DD96DB16-57A8-47C1-8CB2-327C72C83662}" presName="rootText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B4C4F576-0C35-49E5-A88F-4242F23055C8}" type="pres">
      <dgm:prSet presAssocID="{DD96DB16-57A8-47C1-8CB2-327C72C83662}" presName="rootConnector" presStyleLbl="node3" presStyleIdx="0" presStyleCnt="2"/>
      <dgm:spPr/>
      <dgm:t>
        <a:bodyPr/>
        <a:lstStyle/>
        <a:p>
          <a:endParaRPr lang="tr-TR"/>
        </a:p>
      </dgm:t>
    </dgm:pt>
    <dgm:pt modelId="{36984FBC-EA57-4130-9390-9955EC38D699}" type="pres">
      <dgm:prSet presAssocID="{DD96DB16-57A8-47C1-8CB2-327C72C83662}" presName="hierChild4" presStyleCnt="0"/>
      <dgm:spPr/>
    </dgm:pt>
    <dgm:pt modelId="{7DA34438-768D-4923-8650-8EA8C89F0534}" type="pres">
      <dgm:prSet presAssocID="{DD96DB16-57A8-47C1-8CB2-327C72C83662}" presName="hierChild5" presStyleCnt="0"/>
      <dgm:spPr/>
    </dgm:pt>
    <dgm:pt modelId="{90F4A41A-E3F0-49D8-9F1D-40E1154D6951}" type="pres">
      <dgm:prSet presAssocID="{F9227EDC-0DC2-4D6F-882A-D011BEA0EC90}" presName="Name35" presStyleLbl="parChTrans1D3" presStyleIdx="1" presStyleCnt="2"/>
      <dgm:spPr/>
      <dgm:t>
        <a:bodyPr/>
        <a:lstStyle/>
        <a:p>
          <a:endParaRPr lang="tr-TR"/>
        </a:p>
      </dgm:t>
    </dgm:pt>
    <dgm:pt modelId="{6078005A-2DB4-4E52-9013-82A5AA0A960F}" type="pres">
      <dgm:prSet presAssocID="{8BAB504E-9CAF-4DAE-BA3E-5D262F07E3ED}" presName="hierRoot2" presStyleCnt="0">
        <dgm:presLayoutVars>
          <dgm:hierBranch val="r"/>
        </dgm:presLayoutVars>
      </dgm:prSet>
      <dgm:spPr/>
    </dgm:pt>
    <dgm:pt modelId="{F1BDCB43-D249-4AF9-8535-36C5ABA21327}" type="pres">
      <dgm:prSet presAssocID="{8BAB504E-9CAF-4DAE-BA3E-5D262F07E3ED}" presName="rootComposite" presStyleCnt="0"/>
      <dgm:spPr/>
    </dgm:pt>
    <dgm:pt modelId="{46D415AC-7C2C-4D0B-95F4-170A5449D8ED}" type="pres">
      <dgm:prSet presAssocID="{8BAB504E-9CAF-4DAE-BA3E-5D262F07E3ED}" presName="rootText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54969EB7-77BD-4F5D-B15D-5C251B33A262}" type="pres">
      <dgm:prSet presAssocID="{8BAB504E-9CAF-4DAE-BA3E-5D262F07E3ED}" presName="rootConnector" presStyleLbl="node3" presStyleIdx="1" presStyleCnt="2"/>
      <dgm:spPr/>
      <dgm:t>
        <a:bodyPr/>
        <a:lstStyle/>
        <a:p>
          <a:endParaRPr lang="tr-TR"/>
        </a:p>
      </dgm:t>
    </dgm:pt>
    <dgm:pt modelId="{0B9E2EDD-CD02-4C2B-89D4-B2380B559DF6}" type="pres">
      <dgm:prSet presAssocID="{8BAB504E-9CAF-4DAE-BA3E-5D262F07E3ED}" presName="hierChild4" presStyleCnt="0"/>
      <dgm:spPr/>
    </dgm:pt>
    <dgm:pt modelId="{CF90FF1A-6269-409B-8433-B6F2849B95E3}" type="pres">
      <dgm:prSet presAssocID="{8BAB504E-9CAF-4DAE-BA3E-5D262F07E3ED}" presName="hierChild5" presStyleCnt="0"/>
      <dgm:spPr/>
    </dgm:pt>
    <dgm:pt modelId="{EFD4A4C8-16AE-4FF6-BBD5-63CA99C5D74B}" type="pres">
      <dgm:prSet presAssocID="{6B7C810C-135C-4DE5-8531-95AA52A853B8}" presName="hierChild5" presStyleCnt="0"/>
      <dgm:spPr/>
    </dgm:pt>
    <dgm:pt modelId="{C2EA5AC8-072D-4FC3-9A85-0AD22F9F19D6}" type="pres">
      <dgm:prSet presAssocID="{2E2F7FFA-7117-4BE7-A1B8-11DAE7AAAD33}" presName="hierChild3" presStyleCnt="0"/>
      <dgm:spPr/>
    </dgm:pt>
  </dgm:ptLst>
  <dgm:cxnLst>
    <dgm:cxn modelId="{9451F697-18A5-44D2-A84E-79322F4DEE18}" type="presOf" srcId="{18AA838E-0988-4FF9-A174-4C7B147CD760}" destId="{8C680B32-8ABA-4D85-9D7F-D3C5060358FA}" srcOrd="0" destOrd="0" presId="urn:microsoft.com/office/officeart/2005/8/layout/orgChart1"/>
    <dgm:cxn modelId="{DD6C3871-AF5D-4D05-8F1D-3E86CD2E63B7}" srcId="{2E2F7FFA-7117-4BE7-A1B8-11DAE7AAAD33}" destId="{6B7C810C-135C-4DE5-8531-95AA52A853B8}" srcOrd="0" destOrd="0" parTransId="{18AA838E-0988-4FF9-A174-4C7B147CD760}" sibTransId="{0CDA3242-1C7A-4E43-A331-65E0CC6758CB}"/>
    <dgm:cxn modelId="{5C8200D2-663D-451B-A941-94636285B244}" type="presOf" srcId="{F9227EDC-0DC2-4D6F-882A-D011BEA0EC90}" destId="{90F4A41A-E3F0-49D8-9F1D-40E1154D6951}" srcOrd="0" destOrd="0" presId="urn:microsoft.com/office/officeart/2005/8/layout/orgChart1"/>
    <dgm:cxn modelId="{0F3BB012-D577-4394-9508-01BE9C97C756}" type="presOf" srcId="{6B7C810C-135C-4DE5-8531-95AA52A853B8}" destId="{154B1B8F-63BC-4746-80ED-9F1762E3570E}" srcOrd="1" destOrd="0" presId="urn:microsoft.com/office/officeart/2005/8/layout/orgChart1"/>
    <dgm:cxn modelId="{3AB5D69E-1C29-48CE-A49A-3A0943C12677}" srcId="{6B7C810C-135C-4DE5-8531-95AA52A853B8}" destId="{8BAB504E-9CAF-4DAE-BA3E-5D262F07E3ED}" srcOrd="1" destOrd="0" parTransId="{F9227EDC-0DC2-4D6F-882A-D011BEA0EC90}" sibTransId="{E95AABC8-1BA7-4DFA-87B8-D3768E1B84AF}"/>
    <dgm:cxn modelId="{AA515449-7354-42C6-B754-517E3C8E50AA}" type="presOf" srcId="{DD96DB16-57A8-47C1-8CB2-327C72C83662}" destId="{14C803C0-F677-43A5-8F5B-63781B7B976B}" srcOrd="0" destOrd="0" presId="urn:microsoft.com/office/officeart/2005/8/layout/orgChart1"/>
    <dgm:cxn modelId="{3F9FA20B-02FF-43AF-9D46-3F570851571D}" srcId="{6B7C810C-135C-4DE5-8531-95AA52A853B8}" destId="{DD96DB16-57A8-47C1-8CB2-327C72C83662}" srcOrd="0" destOrd="0" parTransId="{AD1220F1-6D04-4977-9AAA-A9322FD360DA}" sibTransId="{15D0FF4A-38EB-4E87-8E79-097CF90566A0}"/>
    <dgm:cxn modelId="{7B0BC86A-7486-4CE3-A6EC-8A0F8BB4C0D8}" srcId="{67CC6E48-BD70-4DEC-9D72-8DC490DB2D7D}" destId="{2E2F7FFA-7117-4BE7-A1B8-11DAE7AAAD33}" srcOrd="0" destOrd="0" parTransId="{85631916-3ACB-4952-9380-C2C4B7636008}" sibTransId="{2EC0AE46-8CF1-48E7-9ED6-A3E1A7A5E573}"/>
    <dgm:cxn modelId="{0BB7BFA8-6C2A-4069-AE04-A4151AEE17F2}" type="presOf" srcId="{67CC6E48-BD70-4DEC-9D72-8DC490DB2D7D}" destId="{C93C5B36-081E-4E8F-A875-8EEEF8DBE9FB}" srcOrd="0" destOrd="0" presId="urn:microsoft.com/office/officeart/2005/8/layout/orgChart1"/>
    <dgm:cxn modelId="{61A67035-0D9D-47FF-BF22-EC54B9D437A2}" type="presOf" srcId="{DD96DB16-57A8-47C1-8CB2-327C72C83662}" destId="{B4C4F576-0C35-49E5-A88F-4242F23055C8}" srcOrd="1" destOrd="0" presId="urn:microsoft.com/office/officeart/2005/8/layout/orgChart1"/>
    <dgm:cxn modelId="{528E10FB-B29A-4B7A-9107-C038E4F47148}" type="presOf" srcId="{2E2F7FFA-7117-4BE7-A1B8-11DAE7AAAD33}" destId="{4D52F43F-F1CC-4A09-9E05-C5C76194A0D5}" srcOrd="0" destOrd="0" presId="urn:microsoft.com/office/officeart/2005/8/layout/orgChart1"/>
    <dgm:cxn modelId="{5993255B-0CC7-493D-B441-4E8146F1C1D7}" type="presOf" srcId="{2E2F7FFA-7117-4BE7-A1B8-11DAE7AAAD33}" destId="{A8A07365-F9CC-4546-8A9A-BEB9D647D2B9}" srcOrd="1" destOrd="0" presId="urn:microsoft.com/office/officeart/2005/8/layout/orgChart1"/>
    <dgm:cxn modelId="{76467BC8-EC15-4704-B8F4-A529877D37C4}" type="presOf" srcId="{8BAB504E-9CAF-4DAE-BA3E-5D262F07E3ED}" destId="{54969EB7-77BD-4F5D-B15D-5C251B33A262}" srcOrd="1" destOrd="0" presId="urn:microsoft.com/office/officeart/2005/8/layout/orgChart1"/>
    <dgm:cxn modelId="{A1DAF41A-3E82-4EB2-A1D5-AD3C68310568}" type="presOf" srcId="{6B7C810C-135C-4DE5-8531-95AA52A853B8}" destId="{7EF15435-4614-44D6-ACD9-43B8FC5D8030}" srcOrd="0" destOrd="0" presId="urn:microsoft.com/office/officeart/2005/8/layout/orgChart1"/>
    <dgm:cxn modelId="{6D53B789-6080-4D20-B24C-971A65904D75}" type="presOf" srcId="{AD1220F1-6D04-4977-9AAA-A9322FD360DA}" destId="{BFB72650-1773-4060-ABD5-2A350D0A76C9}" srcOrd="0" destOrd="0" presId="urn:microsoft.com/office/officeart/2005/8/layout/orgChart1"/>
    <dgm:cxn modelId="{879D6C29-19A8-43E3-B1AD-CE4D7B5FCE40}" type="presOf" srcId="{8BAB504E-9CAF-4DAE-BA3E-5D262F07E3ED}" destId="{46D415AC-7C2C-4D0B-95F4-170A5449D8ED}" srcOrd="0" destOrd="0" presId="urn:microsoft.com/office/officeart/2005/8/layout/orgChart1"/>
    <dgm:cxn modelId="{4052CEC0-4408-4916-BF29-C957D1F35180}" type="presParOf" srcId="{C93C5B36-081E-4E8F-A875-8EEEF8DBE9FB}" destId="{F1156A1F-F782-4C43-B757-9498AA14D5D9}" srcOrd="0" destOrd="0" presId="urn:microsoft.com/office/officeart/2005/8/layout/orgChart1"/>
    <dgm:cxn modelId="{B3B2CC68-316A-4ECC-98E2-1B93EE7745D8}" type="presParOf" srcId="{F1156A1F-F782-4C43-B757-9498AA14D5D9}" destId="{23BBD75D-ACF0-44EC-91CF-03DB0A5812B2}" srcOrd="0" destOrd="0" presId="urn:microsoft.com/office/officeart/2005/8/layout/orgChart1"/>
    <dgm:cxn modelId="{49AF247F-9CF2-4F5D-B90A-2DCCA3D321FA}" type="presParOf" srcId="{23BBD75D-ACF0-44EC-91CF-03DB0A5812B2}" destId="{4D52F43F-F1CC-4A09-9E05-C5C76194A0D5}" srcOrd="0" destOrd="0" presId="urn:microsoft.com/office/officeart/2005/8/layout/orgChart1"/>
    <dgm:cxn modelId="{191FF0FB-C49D-497A-9C84-1EA34903A286}" type="presParOf" srcId="{23BBD75D-ACF0-44EC-91CF-03DB0A5812B2}" destId="{A8A07365-F9CC-4546-8A9A-BEB9D647D2B9}" srcOrd="1" destOrd="0" presId="urn:microsoft.com/office/officeart/2005/8/layout/orgChart1"/>
    <dgm:cxn modelId="{62B5695F-C9D6-40DD-A62E-1C5762E7DFE6}" type="presParOf" srcId="{F1156A1F-F782-4C43-B757-9498AA14D5D9}" destId="{B1B70E25-5BC3-42C3-9939-1DACB574D1A3}" srcOrd="1" destOrd="0" presId="urn:microsoft.com/office/officeart/2005/8/layout/orgChart1"/>
    <dgm:cxn modelId="{94139FCB-4D9E-4D96-9364-6E653558601F}" type="presParOf" srcId="{B1B70E25-5BC3-42C3-9939-1DACB574D1A3}" destId="{8C680B32-8ABA-4D85-9D7F-D3C5060358FA}" srcOrd="0" destOrd="0" presId="urn:microsoft.com/office/officeart/2005/8/layout/orgChart1"/>
    <dgm:cxn modelId="{D63C6DC9-4709-4014-A80E-3F1D7407BCA5}" type="presParOf" srcId="{B1B70E25-5BC3-42C3-9939-1DACB574D1A3}" destId="{C567B510-BF2B-4ADB-9E18-C5C6B72282AB}" srcOrd="1" destOrd="0" presId="urn:microsoft.com/office/officeart/2005/8/layout/orgChart1"/>
    <dgm:cxn modelId="{DD93940E-F646-4130-8367-898E1AF3CA24}" type="presParOf" srcId="{C567B510-BF2B-4ADB-9E18-C5C6B72282AB}" destId="{C903E483-BCE0-46FA-BE86-00625D1C0BCB}" srcOrd="0" destOrd="0" presId="urn:microsoft.com/office/officeart/2005/8/layout/orgChart1"/>
    <dgm:cxn modelId="{161207BA-739F-40CD-B76C-DCAA7224FAA5}" type="presParOf" srcId="{C903E483-BCE0-46FA-BE86-00625D1C0BCB}" destId="{7EF15435-4614-44D6-ACD9-43B8FC5D8030}" srcOrd="0" destOrd="0" presId="urn:microsoft.com/office/officeart/2005/8/layout/orgChart1"/>
    <dgm:cxn modelId="{6364AB46-55C2-4DB2-8788-6BDDA23BF7BD}" type="presParOf" srcId="{C903E483-BCE0-46FA-BE86-00625D1C0BCB}" destId="{154B1B8F-63BC-4746-80ED-9F1762E3570E}" srcOrd="1" destOrd="0" presId="urn:microsoft.com/office/officeart/2005/8/layout/orgChart1"/>
    <dgm:cxn modelId="{723F084C-3C8A-475F-BC00-5990B5E22239}" type="presParOf" srcId="{C567B510-BF2B-4ADB-9E18-C5C6B72282AB}" destId="{49FC98AE-A969-4FB2-BF29-8AF588FD799E}" srcOrd="1" destOrd="0" presId="urn:microsoft.com/office/officeart/2005/8/layout/orgChart1"/>
    <dgm:cxn modelId="{192FFB53-AB80-41C9-A1ED-B93F86DC32E3}" type="presParOf" srcId="{49FC98AE-A969-4FB2-BF29-8AF588FD799E}" destId="{BFB72650-1773-4060-ABD5-2A350D0A76C9}" srcOrd="0" destOrd="0" presId="urn:microsoft.com/office/officeart/2005/8/layout/orgChart1"/>
    <dgm:cxn modelId="{28E3AA29-A8F1-478D-B8B4-FAC75C3C4622}" type="presParOf" srcId="{49FC98AE-A969-4FB2-BF29-8AF588FD799E}" destId="{79B32B5F-A1CC-443D-804F-D0D78D1A6250}" srcOrd="1" destOrd="0" presId="urn:microsoft.com/office/officeart/2005/8/layout/orgChart1"/>
    <dgm:cxn modelId="{7AC3DE40-5320-42D6-8CC8-223EFD13EBE8}" type="presParOf" srcId="{79B32B5F-A1CC-443D-804F-D0D78D1A6250}" destId="{2A92FCDC-6A6F-41F1-932E-0E493B2D1D9B}" srcOrd="0" destOrd="0" presId="urn:microsoft.com/office/officeart/2005/8/layout/orgChart1"/>
    <dgm:cxn modelId="{C111D652-D093-40A3-95A4-92D28A100868}" type="presParOf" srcId="{2A92FCDC-6A6F-41F1-932E-0E493B2D1D9B}" destId="{14C803C0-F677-43A5-8F5B-63781B7B976B}" srcOrd="0" destOrd="0" presId="urn:microsoft.com/office/officeart/2005/8/layout/orgChart1"/>
    <dgm:cxn modelId="{64522755-FD99-4EDA-9DFF-29C053D2CDC4}" type="presParOf" srcId="{2A92FCDC-6A6F-41F1-932E-0E493B2D1D9B}" destId="{B4C4F576-0C35-49E5-A88F-4242F23055C8}" srcOrd="1" destOrd="0" presId="urn:microsoft.com/office/officeart/2005/8/layout/orgChart1"/>
    <dgm:cxn modelId="{A9F524A3-4C44-4323-87A5-ADE9737F833E}" type="presParOf" srcId="{79B32B5F-A1CC-443D-804F-D0D78D1A6250}" destId="{36984FBC-EA57-4130-9390-9955EC38D699}" srcOrd="1" destOrd="0" presId="urn:microsoft.com/office/officeart/2005/8/layout/orgChart1"/>
    <dgm:cxn modelId="{573A46E3-E2A4-43DD-B4AD-B5A5CC431308}" type="presParOf" srcId="{79B32B5F-A1CC-443D-804F-D0D78D1A6250}" destId="{7DA34438-768D-4923-8650-8EA8C89F0534}" srcOrd="2" destOrd="0" presId="urn:microsoft.com/office/officeart/2005/8/layout/orgChart1"/>
    <dgm:cxn modelId="{2862A78D-B842-46C5-B6D0-F4790F6F4E72}" type="presParOf" srcId="{49FC98AE-A969-4FB2-BF29-8AF588FD799E}" destId="{90F4A41A-E3F0-49D8-9F1D-40E1154D6951}" srcOrd="2" destOrd="0" presId="urn:microsoft.com/office/officeart/2005/8/layout/orgChart1"/>
    <dgm:cxn modelId="{853A5928-DD57-4BE3-81C2-49F95557720B}" type="presParOf" srcId="{49FC98AE-A969-4FB2-BF29-8AF588FD799E}" destId="{6078005A-2DB4-4E52-9013-82A5AA0A960F}" srcOrd="3" destOrd="0" presId="urn:microsoft.com/office/officeart/2005/8/layout/orgChart1"/>
    <dgm:cxn modelId="{B8621E1A-F1C6-4E3E-96AE-0E44E521A186}" type="presParOf" srcId="{6078005A-2DB4-4E52-9013-82A5AA0A960F}" destId="{F1BDCB43-D249-4AF9-8535-36C5ABA21327}" srcOrd="0" destOrd="0" presId="urn:microsoft.com/office/officeart/2005/8/layout/orgChart1"/>
    <dgm:cxn modelId="{4C604352-851B-4A5B-82D8-25C99650786B}" type="presParOf" srcId="{F1BDCB43-D249-4AF9-8535-36C5ABA21327}" destId="{46D415AC-7C2C-4D0B-95F4-170A5449D8ED}" srcOrd="0" destOrd="0" presId="urn:microsoft.com/office/officeart/2005/8/layout/orgChart1"/>
    <dgm:cxn modelId="{EB6AF9B0-75AA-4BC8-86E1-A6E2740EE9A0}" type="presParOf" srcId="{F1BDCB43-D249-4AF9-8535-36C5ABA21327}" destId="{54969EB7-77BD-4F5D-B15D-5C251B33A262}" srcOrd="1" destOrd="0" presId="urn:microsoft.com/office/officeart/2005/8/layout/orgChart1"/>
    <dgm:cxn modelId="{2BA111DB-2F33-413F-83F8-8D5B99512C00}" type="presParOf" srcId="{6078005A-2DB4-4E52-9013-82A5AA0A960F}" destId="{0B9E2EDD-CD02-4C2B-89D4-B2380B559DF6}" srcOrd="1" destOrd="0" presId="urn:microsoft.com/office/officeart/2005/8/layout/orgChart1"/>
    <dgm:cxn modelId="{82557EF8-F628-44A3-8365-FD604B123544}" type="presParOf" srcId="{6078005A-2DB4-4E52-9013-82A5AA0A960F}" destId="{CF90FF1A-6269-409B-8433-B6F2849B95E3}" srcOrd="2" destOrd="0" presId="urn:microsoft.com/office/officeart/2005/8/layout/orgChart1"/>
    <dgm:cxn modelId="{918D0053-4AF7-4D9E-89A3-F90C8E91EC87}" type="presParOf" srcId="{C567B510-BF2B-4ADB-9E18-C5C6B72282AB}" destId="{EFD4A4C8-16AE-4FF6-BBD5-63CA99C5D74B}" srcOrd="2" destOrd="0" presId="urn:microsoft.com/office/officeart/2005/8/layout/orgChart1"/>
    <dgm:cxn modelId="{AC7ADBC7-746A-4CEC-8336-8F3508B3AF5F}" type="presParOf" srcId="{F1156A1F-F782-4C43-B757-9498AA14D5D9}" destId="{C2EA5AC8-072D-4FC3-9A85-0AD22F9F19D6}" srcOrd="2" destOrd="0" presId="urn:microsoft.com/office/officeart/2005/8/layout/orgChart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444148-970D-463B-9FB7-5288CA2D0646}">
      <dsp:nvSpPr>
        <dsp:cNvPr id="0" name=""/>
        <dsp:cNvSpPr/>
      </dsp:nvSpPr>
      <dsp:spPr>
        <a:xfrm>
          <a:off x="3492500" y="1256135"/>
          <a:ext cx="2470969" cy="4288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4422"/>
              </a:lnTo>
              <a:lnTo>
                <a:pt x="2470969" y="214422"/>
              </a:lnTo>
              <a:lnTo>
                <a:pt x="2470969" y="4288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E73C4B-EEF6-4A32-984F-38648F3B3BD3}">
      <dsp:nvSpPr>
        <dsp:cNvPr id="0" name=""/>
        <dsp:cNvSpPr/>
      </dsp:nvSpPr>
      <dsp:spPr>
        <a:xfrm>
          <a:off x="3492499" y="2706043"/>
          <a:ext cx="1235484" cy="4288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4422"/>
              </a:lnTo>
              <a:lnTo>
                <a:pt x="1235484" y="214422"/>
              </a:lnTo>
              <a:lnTo>
                <a:pt x="1235484" y="42884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18CF28-93FC-4D4C-A922-4CC07AD9FB82}">
      <dsp:nvSpPr>
        <dsp:cNvPr id="0" name=""/>
        <dsp:cNvSpPr/>
      </dsp:nvSpPr>
      <dsp:spPr>
        <a:xfrm>
          <a:off x="2257015" y="2706043"/>
          <a:ext cx="1235484" cy="428845"/>
        </a:xfrm>
        <a:custGeom>
          <a:avLst/>
          <a:gdLst/>
          <a:ahLst/>
          <a:cxnLst/>
          <a:rect l="0" t="0" r="0" b="0"/>
          <a:pathLst>
            <a:path>
              <a:moveTo>
                <a:pt x="1235484" y="0"/>
              </a:moveTo>
              <a:lnTo>
                <a:pt x="1235484" y="214422"/>
              </a:lnTo>
              <a:lnTo>
                <a:pt x="0" y="214422"/>
              </a:lnTo>
              <a:lnTo>
                <a:pt x="0" y="42884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3E6508-7141-496F-86ED-6F33ECBE2865}">
      <dsp:nvSpPr>
        <dsp:cNvPr id="0" name=""/>
        <dsp:cNvSpPr/>
      </dsp:nvSpPr>
      <dsp:spPr>
        <a:xfrm>
          <a:off x="3446779" y="1256135"/>
          <a:ext cx="91440" cy="42884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288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98BAA6-81CA-4CBA-A27E-C50B82A11AC3}">
      <dsp:nvSpPr>
        <dsp:cNvPr id="0" name=""/>
        <dsp:cNvSpPr/>
      </dsp:nvSpPr>
      <dsp:spPr>
        <a:xfrm>
          <a:off x="1021530" y="1256135"/>
          <a:ext cx="2470969" cy="428845"/>
        </a:xfrm>
        <a:custGeom>
          <a:avLst/>
          <a:gdLst/>
          <a:ahLst/>
          <a:cxnLst/>
          <a:rect l="0" t="0" r="0" b="0"/>
          <a:pathLst>
            <a:path>
              <a:moveTo>
                <a:pt x="2470969" y="0"/>
              </a:moveTo>
              <a:lnTo>
                <a:pt x="2470969" y="214422"/>
              </a:lnTo>
              <a:lnTo>
                <a:pt x="0" y="214422"/>
              </a:lnTo>
              <a:lnTo>
                <a:pt x="0" y="4288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0C2C7E-B98A-4115-95C7-4B519C0149BC}">
      <dsp:nvSpPr>
        <dsp:cNvPr id="0" name=""/>
        <dsp:cNvSpPr/>
      </dsp:nvSpPr>
      <dsp:spPr>
        <a:xfrm>
          <a:off x="2471438" y="235074"/>
          <a:ext cx="2042123" cy="10210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en-US" sz="38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Silikoz</a:t>
          </a:r>
          <a:endParaRPr kumimoji="0" lang="tr-TR" altLang="en-US" sz="38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sp:txBody>
      <dsp:txXfrm>
        <a:off x="2471438" y="235074"/>
        <a:ext cx="2042123" cy="1021061"/>
      </dsp:txXfrm>
    </dsp:sp>
    <dsp:sp modelId="{62200A14-5B81-42A3-8B5B-EA37EFD89540}">
      <dsp:nvSpPr>
        <dsp:cNvPr id="0" name=""/>
        <dsp:cNvSpPr/>
      </dsp:nvSpPr>
      <dsp:spPr>
        <a:xfrm>
          <a:off x="468" y="1684981"/>
          <a:ext cx="2042123" cy="10210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en-US" sz="38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Akut</a:t>
          </a:r>
          <a:endParaRPr kumimoji="0" lang="tr-TR" altLang="en-US" sz="38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sp:txBody>
      <dsp:txXfrm>
        <a:off x="468" y="1684981"/>
        <a:ext cx="2042123" cy="1021061"/>
      </dsp:txXfrm>
    </dsp:sp>
    <dsp:sp modelId="{C73D6C68-3B5A-4CBB-8D59-7040962AF38D}">
      <dsp:nvSpPr>
        <dsp:cNvPr id="0" name=""/>
        <dsp:cNvSpPr/>
      </dsp:nvSpPr>
      <dsp:spPr>
        <a:xfrm>
          <a:off x="2471438" y="1684981"/>
          <a:ext cx="2042123" cy="10210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en-US" sz="38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Kronik</a:t>
          </a:r>
          <a:endParaRPr kumimoji="0" lang="tr-TR" altLang="en-US" sz="38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sp:txBody>
      <dsp:txXfrm>
        <a:off x="2471438" y="1684981"/>
        <a:ext cx="2042123" cy="1021061"/>
      </dsp:txXfrm>
    </dsp:sp>
    <dsp:sp modelId="{F11C2EF4-E535-4AE1-8DD1-91A3B33C4C53}">
      <dsp:nvSpPr>
        <dsp:cNvPr id="0" name=""/>
        <dsp:cNvSpPr/>
      </dsp:nvSpPr>
      <dsp:spPr>
        <a:xfrm>
          <a:off x="1235953" y="3134889"/>
          <a:ext cx="2042123" cy="10210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en-US" sz="38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Basit</a:t>
          </a:r>
          <a:endParaRPr kumimoji="0" lang="tr-TR" altLang="en-US" sz="38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sp:txBody>
      <dsp:txXfrm>
        <a:off x="1235953" y="3134889"/>
        <a:ext cx="2042123" cy="1021061"/>
      </dsp:txXfrm>
    </dsp:sp>
    <dsp:sp modelId="{F29E718A-CA78-4275-BA8C-D9024CBBF4FB}">
      <dsp:nvSpPr>
        <dsp:cNvPr id="0" name=""/>
        <dsp:cNvSpPr/>
      </dsp:nvSpPr>
      <dsp:spPr>
        <a:xfrm>
          <a:off x="3706922" y="3134889"/>
          <a:ext cx="2042123" cy="10210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en-US" sz="38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Komplike</a:t>
          </a:r>
          <a:endParaRPr kumimoji="0" lang="tr-TR" altLang="en-US" sz="38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sp:txBody>
      <dsp:txXfrm>
        <a:off x="3706922" y="3134889"/>
        <a:ext cx="2042123" cy="1021061"/>
      </dsp:txXfrm>
    </dsp:sp>
    <dsp:sp modelId="{0C655602-C8A6-443E-A500-FCFCB23E22CE}">
      <dsp:nvSpPr>
        <dsp:cNvPr id="0" name=""/>
        <dsp:cNvSpPr/>
      </dsp:nvSpPr>
      <dsp:spPr>
        <a:xfrm>
          <a:off x="4942407" y="1684981"/>
          <a:ext cx="2042123" cy="10210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altLang="en-US" sz="38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Akselere</a:t>
          </a:r>
          <a:endParaRPr kumimoji="0" lang="tr-TR" altLang="en-US" sz="38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sp:txBody>
      <dsp:txXfrm>
        <a:off x="4942407" y="1684981"/>
        <a:ext cx="2042123" cy="10210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F4A41A-E3F0-49D8-9F1D-40E1154D6951}">
      <dsp:nvSpPr>
        <dsp:cNvPr id="0" name=""/>
        <dsp:cNvSpPr/>
      </dsp:nvSpPr>
      <dsp:spPr>
        <a:xfrm>
          <a:off x="4114800" y="2854931"/>
          <a:ext cx="1426756" cy="4952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7618"/>
              </a:lnTo>
              <a:lnTo>
                <a:pt x="1426756" y="247618"/>
              </a:lnTo>
              <a:lnTo>
                <a:pt x="1426756" y="49523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B72650-1773-4060-ABD5-2A350D0A76C9}">
      <dsp:nvSpPr>
        <dsp:cNvPr id="0" name=""/>
        <dsp:cNvSpPr/>
      </dsp:nvSpPr>
      <dsp:spPr>
        <a:xfrm>
          <a:off x="2688043" y="2854931"/>
          <a:ext cx="1426756" cy="495237"/>
        </a:xfrm>
        <a:custGeom>
          <a:avLst/>
          <a:gdLst/>
          <a:ahLst/>
          <a:cxnLst/>
          <a:rect l="0" t="0" r="0" b="0"/>
          <a:pathLst>
            <a:path>
              <a:moveTo>
                <a:pt x="1426756" y="0"/>
              </a:moveTo>
              <a:lnTo>
                <a:pt x="1426756" y="247618"/>
              </a:lnTo>
              <a:lnTo>
                <a:pt x="0" y="247618"/>
              </a:lnTo>
              <a:lnTo>
                <a:pt x="0" y="49523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680B32-8ABA-4D85-9D7F-D3C5060358FA}">
      <dsp:nvSpPr>
        <dsp:cNvPr id="0" name=""/>
        <dsp:cNvSpPr/>
      </dsp:nvSpPr>
      <dsp:spPr>
        <a:xfrm>
          <a:off x="4069079" y="1180556"/>
          <a:ext cx="91440" cy="4952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523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52F43F-F1CC-4A09-9E05-C5C76194A0D5}">
      <dsp:nvSpPr>
        <dsp:cNvPr id="0" name=""/>
        <dsp:cNvSpPr/>
      </dsp:nvSpPr>
      <dsp:spPr>
        <a:xfrm>
          <a:off x="2935662" y="1418"/>
          <a:ext cx="2358274" cy="11791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sz="4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PNMK</a:t>
          </a:r>
        </a:p>
      </dsp:txBody>
      <dsp:txXfrm>
        <a:off x="2935662" y="1418"/>
        <a:ext cx="2358274" cy="1179137"/>
      </dsp:txXfrm>
    </dsp:sp>
    <dsp:sp modelId="{7EF15435-4614-44D6-ACD9-43B8FC5D8030}">
      <dsp:nvSpPr>
        <dsp:cNvPr id="0" name=""/>
        <dsp:cNvSpPr/>
      </dsp:nvSpPr>
      <dsp:spPr>
        <a:xfrm>
          <a:off x="2935662" y="1675793"/>
          <a:ext cx="2358274" cy="11791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sz="4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Kronik</a:t>
          </a:r>
        </a:p>
      </dsp:txBody>
      <dsp:txXfrm>
        <a:off x="2935662" y="1675793"/>
        <a:ext cx="2358274" cy="1179137"/>
      </dsp:txXfrm>
    </dsp:sp>
    <dsp:sp modelId="{14C803C0-F677-43A5-8F5B-63781B7B976B}">
      <dsp:nvSpPr>
        <dsp:cNvPr id="0" name=""/>
        <dsp:cNvSpPr/>
      </dsp:nvSpPr>
      <dsp:spPr>
        <a:xfrm>
          <a:off x="1508906" y="3350168"/>
          <a:ext cx="2358274" cy="11791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sz="4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Basit</a:t>
          </a:r>
        </a:p>
      </dsp:txBody>
      <dsp:txXfrm>
        <a:off x="1508906" y="3350168"/>
        <a:ext cx="2358274" cy="1179137"/>
      </dsp:txXfrm>
    </dsp:sp>
    <dsp:sp modelId="{46D415AC-7C2C-4D0B-95F4-170A5449D8ED}">
      <dsp:nvSpPr>
        <dsp:cNvPr id="0" name=""/>
        <dsp:cNvSpPr/>
      </dsp:nvSpPr>
      <dsp:spPr>
        <a:xfrm>
          <a:off x="4362418" y="3350168"/>
          <a:ext cx="2358274" cy="11791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tr-TR" sz="44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Komplike</a:t>
          </a:r>
        </a:p>
      </dsp:txBody>
      <dsp:txXfrm>
        <a:off x="4362418" y="3350168"/>
        <a:ext cx="2358274" cy="11791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4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84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8063" y="727075"/>
            <a:ext cx="4841875" cy="3632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601290"/>
            <a:ext cx="5486400" cy="435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00898"/>
            <a:ext cx="2971800" cy="484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200898"/>
            <a:ext cx="2971800" cy="484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5A84B25-F10E-47A6-B59A-DADC552DC1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205837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FFB07D-A25D-4B7C-BAAD-803B540C73B4}" type="slidenum">
              <a:rPr lang="en-US"/>
              <a:pPr/>
              <a:t>1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7AB520-2682-44C1-8493-A92FE7AD1A26}" type="slidenum">
              <a:rPr lang="en-US"/>
              <a:pPr/>
              <a:t>10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7AB520-2682-44C1-8493-A92FE7AD1A26}" type="slidenum">
              <a:rPr lang="en-US"/>
              <a:pPr/>
              <a:t>11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7AB520-2682-44C1-8493-A92FE7AD1A26}" type="slidenum">
              <a:rPr lang="en-US"/>
              <a:pPr/>
              <a:t>12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7AB520-2682-44C1-8493-A92FE7AD1A26}" type="slidenum">
              <a:rPr lang="en-US"/>
              <a:pPr/>
              <a:t>13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7AB520-2682-44C1-8493-A92FE7AD1A26}" type="slidenum">
              <a:rPr lang="en-US"/>
              <a:pPr/>
              <a:t>14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7AB520-2682-44C1-8493-A92FE7AD1A26}" type="slidenum">
              <a:rPr lang="en-US"/>
              <a:pPr/>
              <a:t>15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AB12F-9D8A-4950-BE16-8DC4DFBD47BC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81533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7AB520-2682-44C1-8493-A92FE7AD1A26}" type="slidenum">
              <a:rPr lang="en-US"/>
              <a:pPr/>
              <a:t>17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7AB520-2682-44C1-8493-A92FE7AD1A26}" type="slidenum">
              <a:rPr lang="en-US"/>
              <a:pPr/>
              <a:t>18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AB12F-9D8A-4950-BE16-8DC4DFBD47BC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050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7AB520-2682-44C1-8493-A92FE7AD1A26}" type="slidenum">
              <a:rPr lang="en-US"/>
              <a:pPr/>
              <a:t>2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7AB520-2682-44C1-8493-A92FE7AD1A26}" type="slidenum">
              <a:rPr lang="en-US"/>
              <a:pPr/>
              <a:t>20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7AB520-2682-44C1-8493-A92FE7AD1A26}" type="slidenum">
              <a:rPr lang="en-US"/>
              <a:pPr/>
              <a:t>21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AB12F-9D8A-4950-BE16-8DC4DFBD47BC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23638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AB12F-9D8A-4950-BE16-8DC4DFBD47BC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88067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7AB520-2682-44C1-8493-A92FE7AD1A26}" type="slidenum">
              <a:rPr lang="en-US"/>
              <a:pPr/>
              <a:t>24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7AB520-2682-44C1-8493-A92FE7AD1A26}" type="slidenum">
              <a:rPr lang="en-US"/>
              <a:pPr/>
              <a:t>25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84B25-F10E-47A6-B59A-DADC552DC10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982138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AB12F-9D8A-4950-BE16-8DC4DFBD47BC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72605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AB12F-9D8A-4950-BE16-8DC4DFBD47BC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65951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AB12F-9D8A-4950-BE16-8DC4DFBD47BC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9202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7AB520-2682-44C1-8493-A92FE7AD1A26}" type="slidenum">
              <a:rPr lang="en-US"/>
              <a:pPr/>
              <a:t>3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AB12F-9D8A-4950-BE16-8DC4DFBD47BC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67161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AB12F-9D8A-4950-BE16-8DC4DFBD47BC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22061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AB12F-9D8A-4950-BE16-8DC4DFBD47BC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94300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AB12F-9D8A-4950-BE16-8DC4DFBD47BC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76568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AB12F-9D8A-4950-BE16-8DC4DFBD47BC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22079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AB12F-9D8A-4950-BE16-8DC4DFBD47BC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60740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AB12F-9D8A-4950-BE16-8DC4DFBD47BC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7924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AB12F-9D8A-4950-BE16-8DC4DFBD47BC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55199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AB12F-9D8A-4950-BE16-8DC4DFBD47BC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330909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AB12F-9D8A-4950-BE16-8DC4DFBD47BC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32101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7AB520-2682-44C1-8493-A92FE7AD1A26}" type="slidenum">
              <a:rPr lang="en-US"/>
              <a:pPr/>
              <a:t>4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84B25-F10E-47A6-B59A-DADC552DC105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960263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84B25-F10E-47A6-B59A-DADC552DC105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17334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84B25-F10E-47A6-B59A-DADC552DC105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29934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AB12F-9D8A-4950-BE16-8DC4DFBD47BC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8094106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7AB520-2682-44C1-8493-A92FE7AD1A26}" type="slidenum">
              <a:rPr lang="en-US"/>
              <a:pPr/>
              <a:t>44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7AB520-2682-44C1-8493-A92FE7AD1A26}" type="slidenum">
              <a:rPr lang="en-US"/>
              <a:pPr/>
              <a:t>45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7AB520-2682-44C1-8493-A92FE7AD1A26}" type="slidenum">
              <a:rPr lang="en-US"/>
              <a:pPr/>
              <a:t>46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7AB520-2682-44C1-8493-A92FE7AD1A26}" type="slidenum">
              <a:rPr lang="en-US"/>
              <a:pPr/>
              <a:t>47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7AB520-2682-44C1-8493-A92FE7AD1A26}" type="slidenum">
              <a:rPr lang="en-US"/>
              <a:pPr/>
              <a:t>48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7AB520-2682-44C1-8493-A92FE7AD1A26}" type="slidenum">
              <a:rPr lang="en-US"/>
              <a:pPr/>
              <a:t>49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7AB520-2682-44C1-8493-A92FE7AD1A26}" type="slidenum">
              <a:rPr lang="en-US"/>
              <a:pPr/>
              <a:t>5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AB12F-9D8A-4950-BE16-8DC4DFBD47BC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872080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AB12F-9D8A-4950-BE16-8DC4DFBD47BC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661742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AB12F-9D8A-4950-BE16-8DC4DFBD47BC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510983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AB12F-9D8A-4950-BE16-8DC4DFBD47BC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501583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84B25-F10E-47A6-B59A-DADC552DC105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3058683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AB12F-9D8A-4950-BE16-8DC4DFBD47BC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934050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84B25-F10E-47A6-B59A-DADC552DC105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5142267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84B25-F10E-47A6-B59A-DADC552DC105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6015597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AB12F-9D8A-4950-BE16-8DC4DFBD47BC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098424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AB12F-9D8A-4950-BE16-8DC4DFBD47BC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4467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7AB520-2682-44C1-8493-A92FE7AD1A26}" type="slidenum">
              <a:rPr lang="en-US"/>
              <a:pPr/>
              <a:t>6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AB12F-9D8A-4950-BE16-8DC4DFBD47BC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308753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AB12F-9D8A-4950-BE16-8DC4DFBD47BC}" type="slidenum">
              <a:rPr lang="en-US" smtClean="0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904009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84B25-F10E-47A6-B59A-DADC552DC105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0898022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AB12F-9D8A-4950-BE16-8DC4DFBD47BC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546089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AB12F-9D8A-4950-BE16-8DC4DFBD47BC}" type="slidenum">
              <a:rPr lang="en-US" smtClean="0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409613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AB12F-9D8A-4950-BE16-8DC4DFBD47BC}" type="slidenum">
              <a:rPr lang="en-US" smtClean="0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956129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7AB520-2682-44C1-8493-A92FE7AD1A26}" type="slidenum">
              <a:rPr lang="en-US">
                <a:solidFill>
                  <a:prstClr val="black"/>
                </a:solidFill>
              </a:rPr>
              <a:pPr/>
              <a:t>66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84B25-F10E-47A6-B59A-DADC552DC105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8051051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84B25-F10E-47A6-B59A-DADC552DC105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729146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84B25-F10E-47A6-B59A-DADC552DC105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14777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7AB520-2682-44C1-8493-A92FE7AD1A26}" type="slidenum">
              <a:rPr lang="en-US"/>
              <a:pPr/>
              <a:t>7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84B25-F10E-47A6-B59A-DADC552DC105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6703772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AB12F-9D8A-4950-BE16-8DC4DFBD47BC}" type="slidenum">
              <a:rPr lang="en-US" smtClean="0">
                <a:solidFill>
                  <a:prstClr val="black"/>
                </a:solidFill>
              </a:rPr>
              <a:pPr/>
              <a:t>71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168169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AB12F-9D8A-4950-BE16-8DC4DFBD47BC}" type="slidenum">
              <a:rPr lang="en-US" smtClean="0">
                <a:solidFill>
                  <a:prstClr val="black"/>
                </a:solidFill>
              </a:rPr>
              <a:pPr/>
              <a:t>72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734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7AB520-2682-44C1-8493-A92FE7AD1A26}" type="slidenum">
              <a:rPr lang="en-US"/>
              <a:pPr/>
              <a:t>8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7AB520-2682-44C1-8493-A92FE7AD1A26}" type="slidenum">
              <a:rPr lang="en-US"/>
              <a:pPr/>
              <a:t>9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5150-4FD7-4802-B0EB-D52217513A72}" type="datetime1">
              <a:rPr lang="en-US" smtClean="0"/>
              <a:pPr/>
              <a:t>3/23/2020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895A-832A-4167-BE9B-7448CA062309}" type="datetime1">
              <a:rPr lang="en-US" smtClean="0"/>
              <a:pPr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Başlık, Metin ve 2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46CF8-553E-49C7-9DA9-0488953CCE4A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084979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Başlık, Metin ve Küçü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Küçük Resim Yer Tutucusu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7FD3A-18A1-445B-A8DD-F0A57F213896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553741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BA8936-4606-47E3-874A-AD34E39D2379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42530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09C317-2BDC-49B7-8940-5957B05EF139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064841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FD8155-E3E8-438A-925F-3CB3A1996DCA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15247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C18031-88B5-4767-B6B5-6CD40F62BA8C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269914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567603-0414-4961-9AB3-A469FD007226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795549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272AA7-4D4A-4B3C-A585-EBF990CBB15B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381539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594A78-C4AA-477F-9491-F0036287C603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786335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640D43-E270-429E-B71C-511AC49D9336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1836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71FF-D602-4BB6-9683-7A1E909D4296}" type="datetime1">
              <a:rPr lang="en-US" smtClean="0"/>
              <a:pPr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ek Köşesi Kesik ve Yuvarlatılmış Dikdörtgen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>
              <a:solidFill>
                <a:prstClr val="white"/>
              </a:solidFill>
            </a:endParaRPr>
          </a:p>
        </p:txBody>
      </p:sp>
      <p:sp>
        <p:nvSpPr>
          <p:cNvPr id="12" name="11 Dik Üçgen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>
              <a:solidFill>
                <a:prstClr val="white"/>
              </a:solidFill>
            </a:endParaRPr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301CDC30-9824-480F-8B8D-00B4684FEDC0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9 Serbest Form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11" name="10 Serbest Form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826987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BDBAE1-1E55-43D3-A762-FCF1CCA16DDD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988616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3D8750-B95A-4CFD-B5D9-24976F7E34F1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196652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Tablo Yer Tutucusu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54D46-ADF7-44AB-9A6E-451C17452477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2240454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Başlık ve Diyagram veya Kuruluş Grafiğ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SmartArt Yer Tutucusu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8954D-7BDF-49D3-84DF-130C3F1DD366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198476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Başlık, Metin ve 2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46CF8-553E-49C7-9DA9-0488953CCE4A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793252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Başlık, Metin ve Küçü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Küçük Resim Yer Tutucusu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7FD3A-18A1-445B-A8DD-F0A57F213896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590039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BA8936-4606-47E3-874A-AD34E39D2379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6617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09C317-2BDC-49B7-8940-5957B05EF139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969817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FD8155-E3E8-438A-925F-3CB3A1996DCA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6684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BA8936-4606-47E3-874A-AD34E39D2379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90136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C18031-88B5-4767-B6B5-6CD40F62BA8C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441552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567603-0414-4961-9AB3-A469FD007226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367490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272AA7-4D4A-4B3C-A585-EBF990CBB15B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2390057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594A78-C4AA-477F-9491-F0036287C603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372425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640D43-E270-429E-B71C-511AC49D9336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814963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ek Köşesi Kesik ve Yuvarlatılmış Dikdörtgen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>
              <a:solidFill>
                <a:prstClr val="white"/>
              </a:solidFill>
            </a:endParaRPr>
          </a:p>
        </p:txBody>
      </p:sp>
      <p:sp>
        <p:nvSpPr>
          <p:cNvPr id="12" name="11 Dik Üçgen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>
              <a:solidFill>
                <a:prstClr val="white"/>
              </a:solidFill>
            </a:endParaRPr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301CDC30-9824-480F-8B8D-00B4684FEDC0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9 Serbest Form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11" name="10 Serbest Form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075046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BDBAE1-1E55-43D3-A762-FCF1CCA16DDD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139592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3D8750-B95A-4CFD-B5D9-24976F7E34F1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382131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Tablo Yer Tutucusu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54D46-ADF7-44AB-9A6E-451C17452477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252150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Başlık ve Diyagram veya Kuruluş Grafiğ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SmartArt Yer Tutucusu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8954D-7BDF-49D3-84DF-130C3F1DD366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8394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09C317-2BDC-49B7-8940-5957B05EF139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597664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Başlık, Metin ve 2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46CF8-553E-49C7-9DA9-0488953CCE4A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114290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Başlık, Metin ve Küçü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Küçük Resim Yer Tutucusu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7FD3A-18A1-445B-A8DD-F0A57F213896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76439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BA8936-4606-47E3-874A-AD34E39D2379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4661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09C317-2BDC-49B7-8940-5957B05EF139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556605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FD8155-E3E8-438A-925F-3CB3A1996DCA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18938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C18031-88B5-4767-B6B5-6CD40F62BA8C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058403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567603-0414-4961-9AB3-A469FD007226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383512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272AA7-4D4A-4B3C-A585-EBF990CBB15B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928082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594A78-C4AA-477F-9491-F0036287C603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361728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640D43-E270-429E-B71C-511AC49D9336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8371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FD8155-E3E8-438A-925F-3CB3A1996DCA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47337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ek Köşesi Kesik ve Yuvarlatılmış Dikdörtgen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>
              <a:solidFill>
                <a:prstClr val="white"/>
              </a:solidFill>
            </a:endParaRPr>
          </a:p>
        </p:txBody>
      </p:sp>
      <p:sp>
        <p:nvSpPr>
          <p:cNvPr id="12" name="11 Dik Üçgen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>
              <a:solidFill>
                <a:prstClr val="white"/>
              </a:solidFill>
            </a:endParaRPr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301CDC30-9824-480F-8B8D-00B4684FEDC0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9 Serbest Form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11" name="10 Serbest Form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048788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BDBAE1-1E55-43D3-A762-FCF1CCA16DDD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91425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3D8750-B95A-4CFD-B5D9-24976F7E34F1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642531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Tablo Yer Tutucusu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54D46-ADF7-44AB-9A6E-451C17452477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323008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Başlık ve Diyagram veya Kuruluş Grafiğ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SmartArt Yer Tutucusu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8954D-7BDF-49D3-84DF-130C3F1DD366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827572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Başlık, Metin ve 2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46CF8-553E-49C7-9DA9-0488953CCE4A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837707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Başlık, Metin ve Küçü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Küçük Resim Yer Tutucusu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7FD3A-18A1-445B-A8DD-F0A57F213896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753185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BA8936-4606-47E3-874A-AD34E39D2379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78557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09C317-2BDC-49B7-8940-5957B05EF139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867956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FD8155-E3E8-438A-925F-3CB3A1996DCA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5106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C18031-88B5-4767-B6B5-6CD40F62BA8C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209568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C18031-88B5-4767-B6B5-6CD40F62BA8C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807421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567603-0414-4961-9AB3-A469FD007226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135774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272AA7-4D4A-4B3C-A585-EBF990CBB15B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850419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594A78-C4AA-477F-9491-F0036287C603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51161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640D43-E270-429E-B71C-511AC49D9336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00046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ek Köşesi Kesik ve Yuvarlatılmış Dikdörtgen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>
              <a:solidFill>
                <a:prstClr val="white"/>
              </a:solidFill>
            </a:endParaRPr>
          </a:p>
        </p:txBody>
      </p:sp>
      <p:sp>
        <p:nvSpPr>
          <p:cNvPr id="12" name="11 Dik Üçgen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>
              <a:solidFill>
                <a:prstClr val="white"/>
              </a:solidFill>
            </a:endParaRPr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301CDC30-9824-480F-8B8D-00B4684FEDC0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9 Serbest Form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11" name="10 Serbest Form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749973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BDBAE1-1E55-43D3-A762-FCF1CCA16DDD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839736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3D8750-B95A-4CFD-B5D9-24976F7E34F1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344644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Tablo Yer Tutucusu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54D46-ADF7-44AB-9A6E-451C17452477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698944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Başlık ve Diyagram veya Kuruluş Grafiğ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SmartArt Yer Tutucusu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8954D-7BDF-49D3-84DF-130C3F1DD366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9348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567603-0414-4961-9AB3-A469FD007226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620642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Başlık, Metin ve 2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46CF8-553E-49C7-9DA9-0488953CCE4A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442255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Başlık, Metin ve Küçü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Küçük Resim Yer Tutucusu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7FD3A-18A1-445B-A8DD-F0A57F213896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515106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BA8936-4606-47E3-874A-AD34E39D2379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87147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09C317-2BDC-49B7-8940-5957B05EF139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836080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FD8155-E3E8-438A-925F-3CB3A1996DCA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50566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C18031-88B5-4767-B6B5-6CD40F62BA8C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392284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567603-0414-4961-9AB3-A469FD007226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209556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272AA7-4D4A-4B3C-A585-EBF990CBB15B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781128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594A78-C4AA-477F-9491-F0036287C603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069279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640D43-E270-429E-B71C-511AC49D9336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278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272AA7-4D4A-4B3C-A585-EBF990CBB15B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930049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ek Köşesi Kesik ve Yuvarlatılmış Dikdörtgen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>
              <a:solidFill>
                <a:prstClr val="white"/>
              </a:solidFill>
            </a:endParaRPr>
          </a:p>
        </p:txBody>
      </p:sp>
      <p:sp>
        <p:nvSpPr>
          <p:cNvPr id="12" name="11 Dik Üçgen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>
              <a:solidFill>
                <a:prstClr val="white"/>
              </a:solidFill>
            </a:endParaRPr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301CDC30-9824-480F-8B8D-00B4684FEDC0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9 Serbest Form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11" name="10 Serbest Form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346491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BDBAE1-1E55-43D3-A762-FCF1CCA16DDD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59308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3D8750-B95A-4CFD-B5D9-24976F7E34F1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975794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Tablo Yer Tutucusu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54D46-ADF7-44AB-9A6E-451C17452477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498222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Başlık ve Diyagram veya Kuruluş Grafiğ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SmartArt Yer Tutucusu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8954D-7BDF-49D3-84DF-130C3F1DD366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032718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Başlık, Metin ve 2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46CF8-553E-49C7-9DA9-0488953CCE4A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458013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Başlık, Metin ve Küçü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Küçük Resim Yer Tutucusu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7FD3A-18A1-445B-A8DD-F0A57F213896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624325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BA8936-4606-47E3-874A-AD34E39D2379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92452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09C317-2BDC-49B7-8940-5957B05EF139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041375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FD8155-E3E8-438A-925F-3CB3A1996DCA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5428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594A78-C4AA-477F-9491-F0036287C603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507220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C18031-88B5-4767-B6B5-6CD40F62BA8C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989397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567603-0414-4961-9AB3-A469FD007226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416183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272AA7-4D4A-4B3C-A585-EBF990CBB15B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772037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594A78-C4AA-477F-9491-F0036287C603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147629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640D43-E270-429E-B71C-511AC49D9336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104415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ek Köşesi Kesik ve Yuvarlatılmış Dikdörtgen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>
              <a:solidFill>
                <a:prstClr val="white"/>
              </a:solidFill>
            </a:endParaRPr>
          </a:p>
        </p:txBody>
      </p:sp>
      <p:sp>
        <p:nvSpPr>
          <p:cNvPr id="12" name="11 Dik Üçgen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>
              <a:solidFill>
                <a:prstClr val="white"/>
              </a:solidFill>
            </a:endParaRPr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301CDC30-9824-480F-8B8D-00B4684FEDC0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9 Serbest Form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11" name="10 Serbest Form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5693198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BDBAE1-1E55-43D3-A762-FCF1CCA16DDD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136415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3D8750-B95A-4CFD-B5D9-24976F7E34F1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695700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Tablo Yer Tutucusu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54D46-ADF7-44AB-9A6E-451C17452477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544201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Başlık ve Diyagram veya Kuruluş Grafiğ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SmartArt Yer Tutucusu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8954D-7BDF-49D3-84DF-130C3F1DD366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393446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640D43-E270-429E-B71C-511AC49D9336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398385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Başlık, Metin ve 2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46CF8-553E-49C7-9DA9-0488953CCE4A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891097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Başlık, Metin ve Küçü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Küçük Resim Yer Tutucusu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7FD3A-18A1-445B-A8DD-F0A57F213896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031760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BA8936-4606-47E3-874A-AD34E39D2379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79889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09C317-2BDC-49B7-8940-5957B05EF139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806008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FD8155-E3E8-438A-925F-3CB3A1996DCA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92923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C18031-88B5-4767-B6B5-6CD40F62BA8C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940748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567603-0414-4961-9AB3-A469FD007226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422417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272AA7-4D4A-4B3C-A585-EBF990CBB15B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123540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594A78-C4AA-477F-9491-F0036287C603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446773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640D43-E270-429E-B71C-511AC49D9336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9625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92BEB-5202-498C-89F7-BBD3BEE1B887}" type="datetime1">
              <a:rPr lang="en-US" smtClean="0"/>
              <a:pPr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ek Köşesi Kesik ve Yuvarlatılmış Dikdörtgen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>
              <a:solidFill>
                <a:prstClr val="white"/>
              </a:solidFill>
            </a:endParaRPr>
          </a:p>
        </p:txBody>
      </p:sp>
      <p:sp>
        <p:nvSpPr>
          <p:cNvPr id="12" name="11 Dik Üçgen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>
              <a:solidFill>
                <a:prstClr val="white"/>
              </a:solidFill>
            </a:endParaRPr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301CDC30-9824-480F-8B8D-00B4684FEDC0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9 Serbest Form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11" name="10 Serbest Form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204402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ek Köşesi Kesik ve Yuvarlatılmış Dikdörtgen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>
              <a:solidFill>
                <a:prstClr val="white"/>
              </a:solidFill>
            </a:endParaRPr>
          </a:p>
        </p:txBody>
      </p:sp>
      <p:sp>
        <p:nvSpPr>
          <p:cNvPr id="12" name="11 Dik Üçgen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>
              <a:solidFill>
                <a:prstClr val="white"/>
              </a:solidFill>
            </a:endParaRPr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301CDC30-9824-480F-8B8D-00B4684FEDC0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9 Serbest Form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11" name="10 Serbest Form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255126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BDBAE1-1E55-43D3-A762-FCF1CCA16DDD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013131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3D8750-B95A-4CFD-B5D9-24976F7E34F1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532999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Tablo Yer Tutucusu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54D46-ADF7-44AB-9A6E-451C17452477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738822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Başlık ve Diyagram veya Kuruluş Grafiğ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SmartArt Yer Tutucusu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8954D-7BDF-49D3-84DF-130C3F1DD366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287496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Başlık, Metin ve 2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46CF8-553E-49C7-9DA9-0488953CCE4A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422504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Başlık, Metin ve Küçü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Küçük Resim Yer Tutucusu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7FD3A-18A1-445B-A8DD-F0A57F213896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441396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BA8936-4606-47E3-874A-AD34E39D2379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68428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09C317-2BDC-49B7-8940-5957B05EF139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374284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FD8155-E3E8-438A-925F-3CB3A1996DCA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3437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BDBAE1-1E55-43D3-A762-FCF1CCA16DDD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064315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C18031-88B5-4767-B6B5-6CD40F62BA8C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290112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567603-0414-4961-9AB3-A469FD007226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916430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272AA7-4D4A-4B3C-A585-EBF990CBB15B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748284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594A78-C4AA-477F-9491-F0036287C603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984659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640D43-E270-429E-B71C-511AC49D9336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671619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ek Köşesi Kesik ve Yuvarlatılmış Dikdörtgen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>
              <a:solidFill>
                <a:prstClr val="white"/>
              </a:solidFill>
            </a:endParaRPr>
          </a:p>
        </p:txBody>
      </p:sp>
      <p:sp>
        <p:nvSpPr>
          <p:cNvPr id="12" name="11 Dik Üçgen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>
              <a:solidFill>
                <a:prstClr val="white"/>
              </a:solidFill>
            </a:endParaRPr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301CDC30-9824-480F-8B8D-00B4684FEDC0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9 Serbest Form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11" name="10 Serbest Form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041975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BDBAE1-1E55-43D3-A762-FCF1CCA16DDD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5632775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3D8750-B95A-4CFD-B5D9-24976F7E34F1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31478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Tablo Yer Tutucusu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54D46-ADF7-44AB-9A6E-451C17452477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9515971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Başlık ve Diyagram veya Kuruluş Grafiğ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SmartArt Yer Tutucusu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8954D-7BDF-49D3-84DF-130C3F1DD366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05365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3D8750-B95A-4CFD-B5D9-24976F7E34F1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0208421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Başlık, Metin ve 2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46CF8-553E-49C7-9DA9-0488953CCE4A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63687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Başlık, Metin ve Küçü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Küçük Resim Yer Tutucusu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7FD3A-18A1-445B-A8DD-F0A57F213896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463429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5150-4FD7-4802-B0EB-D52217513A72}" type="datetime1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3/23/2020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12145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92BEB-5202-498C-89F7-BBD3BEE1B887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3/23/2020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163555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2B6C6-10FF-4510-A888-F0B9C6A788B0}" type="datetime1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3/23/2020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80444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7B31-A4E1-4FCE-8661-5EC33A675437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3/23/2020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188007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D832D-B7F8-4A85-B115-3F84BE9AC26D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3/23/2020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186874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B34F3-05F7-41C1-B84E-68CE2E00C83C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3/23/2020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170450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47F82-2B2E-4837-B3AB-C94C672FBECB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3/23/2020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836329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57738-F4B0-48EA-9B71-E0F723F8BF6C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3/23/2020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7320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Tablo Yer Tutucusu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54D46-ADF7-44AB-9A6E-451C17452477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209149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0D5EF-7D26-425F-8C45-B9312ACE18BC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3/23/2020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36DD0FD-55B0-48C4-8AF2-8A69533EDFC3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>
              <a:solidFill>
                <a:prstClr val="black"/>
              </a:solidFill>
              <a:latin typeface="Constanti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0290501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895A-832A-4167-BE9B-7448CA062309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3/23/2020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565214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71FF-D602-4BB6-9683-7A1E909D4296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3/23/2020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28067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Başlık ve Diyagram veya Kuruluş Grafiğ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SmartArt Yer Tutucusu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8954D-7BDF-49D3-84DF-130C3F1DD366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54511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Başlık, Metin ve 2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46CF8-553E-49C7-9DA9-0488953CCE4A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275481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Başlık, Metin ve Küçü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Küçük Resim Yer Tutucusu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7FD3A-18A1-445B-A8DD-F0A57F213896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9974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BA8936-4606-47E3-874A-AD34E39D2379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76002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09C317-2BDC-49B7-8940-5957B05EF139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1541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FD8155-E3E8-438A-925F-3CB3A1996DCA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86956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2B6C6-10FF-4510-A888-F0B9C6A788B0}" type="datetime1">
              <a:rPr lang="en-US" smtClean="0"/>
              <a:pPr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C18031-88B5-4767-B6B5-6CD40F62BA8C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47339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567603-0414-4961-9AB3-A469FD007226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78753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272AA7-4D4A-4B3C-A585-EBF990CBB15B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01101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594A78-C4AA-477F-9491-F0036287C603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40796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640D43-E270-429E-B71C-511AC49D9336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740480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ek Köşesi Kesik ve Yuvarlatılmış Dikdörtgen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>
              <a:solidFill>
                <a:prstClr val="white"/>
              </a:solidFill>
            </a:endParaRPr>
          </a:p>
        </p:txBody>
      </p:sp>
      <p:sp>
        <p:nvSpPr>
          <p:cNvPr id="12" name="11 Dik Üçgen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>
              <a:solidFill>
                <a:prstClr val="white"/>
              </a:solidFill>
            </a:endParaRPr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301CDC30-9824-480F-8B8D-00B4684FEDC0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9 Serbest Form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11" name="10 Serbest Form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78789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BDBAE1-1E55-43D3-A762-FCF1CCA16DDD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06393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3D8750-B95A-4CFD-B5D9-24976F7E34F1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6210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Tablo Yer Tutucusu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54D46-ADF7-44AB-9A6E-451C17452477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00433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Başlık ve Diyagram veya Kuruluş Grafiğ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SmartArt Yer Tutucusu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8954D-7BDF-49D3-84DF-130C3F1DD366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7636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7B31-A4E1-4FCE-8661-5EC33A675437}" type="datetime1">
              <a:rPr lang="en-US" smtClean="0"/>
              <a:pPr/>
              <a:t>3/23/2020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Başlık, Metin ve 2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46CF8-553E-49C7-9DA9-0488953CCE4A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5454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Başlık, Metin ve Küçü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Küçük Resim Yer Tutucusu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7FD3A-18A1-445B-A8DD-F0A57F213896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13173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BA8936-4606-47E3-874A-AD34E39D2379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9651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09C317-2BDC-49B7-8940-5957B05EF139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40279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FD8155-E3E8-438A-925F-3CB3A1996DCA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24460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C18031-88B5-4767-B6B5-6CD40F62BA8C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74351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567603-0414-4961-9AB3-A469FD007226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13927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272AA7-4D4A-4B3C-A585-EBF990CBB15B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40969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594A78-C4AA-477F-9491-F0036287C603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73571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640D43-E270-429E-B71C-511AC49D9336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2368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D832D-B7F8-4A85-B115-3F84BE9AC26D}" type="datetime1">
              <a:rPr lang="en-US" smtClean="0"/>
              <a:pPr/>
              <a:t>3/23/2020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ek Köşesi Kesik ve Yuvarlatılmış Dikdörtgen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>
              <a:solidFill>
                <a:prstClr val="white"/>
              </a:solidFill>
            </a:endParaRPr>
          </a:p>
        </p:txBody>
      </p:sp>
      <p:sp>
        <p:nvSpPr>
          <p:cNvPr id="12" name="11 Dik Üçgen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>
              <a:solidFill>
                <a:prstClr val="white"/>
              </a:solidFill>
            </a:endParaRPr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301CDC30-9824-480F-8B8D-00B4684FEDC0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9 Serbest Form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11" name="10 Serbest Form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8877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BDBAE1-1E55-43D3-A762-FCF1CCA16DDD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45886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3D8750-B95A-4CFD-B5D9-24976F7E34F1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497300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Tablo Yer Tutucusu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54D46-ADF7-44AB-9A6E-451C17452477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10078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Başlık ve Diyagram veya Kuruluş Grafiğ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SmartArt Yer Tutucusu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8954D-7BDF-49D3-84DF-130C3F1DD366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23266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Başlık, Metin ve 2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46CF8-553E-49C7-9DA9-0488953CCE4A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10838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Başlık, Metin ve Küçü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Küçük Resim Yer Tutucusu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7FD3A-18A1-445B-A8DD-F0A57F213896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81367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BA8936-4606-47E3-874A-AD34E39D2379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98810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09C317-2BDC-49B7-8940-5957B05EF139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64276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FD8155-E3E8-438A-925F-3CB3A1996DCA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22861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B34F3-05F7-41C1-B84E-68CE2E00C83C}" type="datetime1">
              <a:rPr lang="en-US" smtClean="0"/>
              <a:pPr/>
              <a:t>3/23/2020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C18031-88B5-4767-B6B5-6CD40F62BA8C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60515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567603-0414-4961-9AB3-A469FD007226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29510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272AA7-4D4A-4B3C-A585-EBF990CBB15B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2257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594A78-C4AA-477F-9491-F0036287C603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27243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640D43-E270-429E-B71C-511AC49D9336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86125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ek Köşesi Kesik ve Yuvarlatılmış Dikdörtgen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>
              <a:solidFill>
                <a:prstClr val="white"/>
              </a:solidFill>
            </a:endParaRPr>
          </a:p>
        </p:txBody>
      </p:sp>
      <p:sp>
        <p:nvSpPr>
          <p:cNvPr id="12" name="11 Dik Üçgen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>
              <a:solidFill>
                <a:prstClr val="white"/>
              </a:solidFill>
            </a:endParaRPr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301CDC30-9824-480F-8B8D-00B4684FEDC0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9 Serbest Form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11" name="10 Serbest Form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81016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BDBAE1-1E55-43D3-A762-FCF1CCA16DDD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38712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3D8750-B95A-4CFD-B5D9-24976F7E34F1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77145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Tablo Yer Tutucusu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54D46-ADF7-44AB-9A6E-451C17452477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406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Başlık ve Diyagram veya Kuruluş Grafiğ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SmartArt Yer Tutucusu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8954D-7BDF-49D3-84DF-130C3F1DD366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3576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47F82-2B2E-4837-B3AB-C94C672FBECB}" type="datetime1">
              <a:rPr lang="en-US" smtClean="0"/>
              <a:pPr/>
              <a:t>3/23/2020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Başlık, Metin ve 2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46CF8-553E-49C7-9DA9-0488953CCE4A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52291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Başlık, Metin ve Küçü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Küçük Resim Yer Tutucusu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7FD3A-18A1-445B-A8DD-F0A57F213896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70662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BA8936-4606-47E3-874A-AD34E39D2379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1613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09C317-2BDC-49B7-8940-5957B05EF139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54767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FD8155-E3E8-438A-925F-3CB3A1996DCA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1168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C18031-88B5-4767-B6B5-6CD40F62BA8C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22176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567603-0414-4961-9AB3-A469FD007226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19605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272AA7-4D4A-4B3C-A585-EBF990CBB15B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89226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594A78-C4AA-477F-9491-F0036287C603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971099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640D43-E270-429E-B71C-511AC49D9336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5762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57738-F4B0-48EA-9B71-E0F723F8BF6C}" type="datetime1">
              <a:rPr lang="en-US" smtClean="0"/>
              <a:pPr/>
              <a:t>3/23/2020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ek Köşesi Kesik ve Yuvarlatılmış Dikdörtgen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>
              <a:solidFill>
                <a:prstClr val="white"/>
              </a:solidFill>
            </a:endParaRPr>
          </a:p>
        </p:txBody>
      </p:sp>
      <p:sp>
        <p:nvSpPr>
          <p:cNvPr id="12" name="11 Dik Üçgen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>
              <a:solidFill>
                <a:prstClr val="white"/>
              </a:solidFill>
            </a:endParaRPr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301CDC30-9824-480F-8B8D-00B4684FEDC0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9 Serbest Form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11" name="10 Serbest Form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56769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BDBAE1-1E55-43D3-A762-FCF1CCA16DDD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047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3D8750-B95A-4CFD-B5D9-24976F7E34F1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4336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Tablo Yer Tutucusu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54D46-ADF7-44AB-9A6E-451C17452477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09761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Başlık ve Diyagram veya Kuruluş Grafiğ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SmartArt Yer Tutucusu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8954D-7BDF-49D3-84DF-130C3F1DD366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19477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Başlık, Metin ve 2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46CF8-553E-49C7-9DA9-0488953CCE4A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52661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Başlık, Metin ve Küçü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Küçük Resim Yer Tutucusu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7FD3A-18A1-445B-A8DD-F0A57F213896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673829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BA8936-4606-47E3-874A-AD34E39D2379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24969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09C317-2BDC-49B7-8940-5957B05EF139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10489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FD8155-E3E8-438A-925F-3CB3A1996DCA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38973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0D5EF-7D26-425F-8C45-B9312ACE18BC}" type="datetime1">
              <a:rPr lang="en-US" smtClean="0"/>
              <a:pPr/>
              <a:t>3/23/2020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C18031-88B5-4767-B6B5-6CD40F62BA8C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154211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567603-0414-4961-9AB3-A469FD007226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869653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272AA7-4D4A-4B3C-A585-EBF990CBB15B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61679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594A78-C4AA-477F-9491-F0036287C603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616767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640D43-E270-429E-B71C-511AC49D9336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663563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ek Köşesi Kesik ve Yuvarlatılmış Dikdörtgen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>
              <a:solidFill>
                <a:prstClr val="white"/>
              </a:solidFill>
            </a:endParaRPr>
          </a:p>
        </p:txBody>
      </p:sp>
      <p:sp>
        <p:nvSpPr>
          <p:cNvPr id="12" name="11 Dik Üçgen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>
              <a:solidFill>
                <a:prstClr val="white"/>
              </a:solidFill>
            </a:endParaRPr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301CDC30-9824-480F-8B8D-00B4684FEDC0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9 Serbest Form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11" name="10 Serbest Form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925204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BDBAE1-1E55-43D3-A762-FCF1CCA16DDD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659520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3D8750-B95A-4CFD-B5D9-24976F7E34F1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138501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Tablo Yer Tutucusu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54D46-ADF7-44AB-9A6E-451C17452477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493968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Başlık ve Diyagram veya Kuruluş Grafiğ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SmartArt Yer Tutucusu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8954D-7BDF-49D3-84DF-130C3F1DD366}" type="slidenum">
              <a:rPr lang="tr-TR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14663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4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48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63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slideLayout" Target="../slideLayouts/slideLayout17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78.xml"/><Relationship Id="rId16" Type="http://schemas.openxmlformats.org/officeDocument/2006/relationships/theme" Target="../theme/theme13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5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slideLayout" Target="../slideLayouts/slideLayout19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193.xml"/><Relationship Id="rId16" Type="http://schemas.openxmlformats.org/officeDocument/2006/relationships/theme" Target="../theme/theme14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Relationship Id="rId14" Type="http://schemas.openxmlformats.org/officeDocument/2006/relationships/slideLayout" Target="../slideLayouts/slideLayout20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4.xml"/><Relationship Id="rId13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213.xml"/><Relationship Id="rId12" Type="http://schemas.openxmlformats.org/officeDocument/2006/relationships/slideLayout" Target="../slideLayouts/slideLayout218.xml"/><Relationship Id="rId2" Type="http://schemas.openxmlformats.org/officeDocument/2006/relationships/slideLayout" Target="../slideLayouts/slideLayout208.xml"/><Relationship Id="rId16" Type="http://schemas.openxmlformats.org/officeDocument/2006/relationships/theme" Target="../theme/theme15.xml"/><Relationship Id="rId1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12.xml"/><Relationship Id="rId11" Type="http://schemas.openxmlformats.org/officeDocument/2006/relationships/slideLayout" Target="../slideLayouts/slideLayout217.xml"/><Relationship Id="rId5" Type="http://schemas.openxmlformats.org/officeDocument/2006/relationships/slideLayout" Target="../slideLayouts/slideLayout211.xml"/><Relationship Id="rId1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210.xml"/><Relationship Id="rId9" Type="http://schemas.openxmlformats.org/officeDocument/2006/relationships/slideLayout" Target="../slideLayouts/slideLayout215.xml"/><Relationship Id="rId14" Type="http://schemas.openxmlformats.org/officeDocument/2006/relationships/slideLayout" Target="../slideLayouts/slideLayout22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1909345-DEE0-4B07-8E32-441AC9DA095E}" type="datetime1">
              <a:rPr lang="en-US" smtClean="0"/>
              <a:pPr/>
              <a:t>3/23/2020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erbest Form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  <a:cs typeface="Arial" charset="0"/>
            </a:endParaRPr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  <a:cs typeface="Arial" charset="0"/>
            </a:endParaRPr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0F238469-70EA-4D47-92FA-D1CAB66B3C69}" type="slidenum">
              <a:rPr lang="tr-TR" smtClean="0">
                <a:solidFill>
                  <a:srgbClr val="04617B">
                    <a:shade val="9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  <a:cs typeface="Arial" charset="0"/>
            </a:endParaRPr>
          </a:p>
        </p:txBody>
      </p:sp>
      <p:grpSp>
        <p:nvGrpSpPr>
          <p:cNvPr id="2" name="1 Grup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Serbest Form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algn="l"/>
              <a:endParaRPr lang="en-US" sz="40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3" name="12 Serbest Form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algn="l"/>
              <a:endParaRPr lang="en-US" sz="4000">
                <a:solidFill>
                  <a:prstClr val="black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102180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  <p:sldLayoutId id="2147483839" r:id="rId15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erbest Form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  <a:cs typeface="Arial" charset="0"/>
            </a:endParaRPr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  <a:cs typeface="Arial" charset="0"/>
            </a:endParaRPr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0F238469-70EA-4D47-92FA-D1CAB66B3C69}" type="slidenum">
              <a:rPr lang="tr-TR" smtClean="0">
                <a:solidFill>
                  <a:srgbClr val="04617B">
                    <a:shade val="9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  <a:cs typeface="Arial" charset="0"/>
            </a:endParaRPr>
          </a:p>
        </p:txBody>
      </p:sp>
      <p:grpSp>
        <p:nvGrpSpPr>
          <p:cNvPr id="2" name="1 Grup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Serbest Form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algn="l"/>
              <a:endParaRPr lang="en-US" sz="40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3" name="12 Serbest Form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algn="l"/>
              <a:endParaRPr lang="en-US" sz="4000">
                <a:solidFill>
                  <a:prstClr val="black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875194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erbest Form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  <a:cs typeface="Arial" charset="0"/>
            </a:endParaRPr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  <a:cs typeface="Arial" charset="0"/>
            </a:endParaRPr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0F238469-70EA-4D47-92FA-D1CAB66B3C69}" type="slidenum">
              <a:rPr lang="tr-TR" smtClean="0">
                <a:solidFill>
                  <a:srgbClr val="04617B">
                    <a:shade val="9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  <a:cs typeface="Arial" charset="0"/>
            </a:endParaRPr>
          </a:p>
        </p:txBody>
      </p:sp>
      <p:grpSp>
        <p:nvGrpSpPr>
          <p:cNvPr id="2" name="1 Grup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Serbest Form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algn="l"/>
              <a:endParaRPr lang="en-US" sz="40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3" name="12 Serbest Form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algn="l"/>
              <a:endParaRPr lang="en-US" sz="4000">
                <a:solidFill>
                  <a:prstClr val="black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190406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  <p:sldLayoutId id="2147483870" r:id="rId14"/>
    <p:sldLayoutId id="2147483871" r:id="rId15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erbest Form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  <a:cs typeface="Arial" charset="0"/>
            </a:endParaRPr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  <a:cs typeface="Arial" charset="0"/>
            </a:endParaRPr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0F238469-70EA-4D47-92FA-D1CAB66B3C69}" type="slidenum">
              <a:rPr lang="tr-TR" smtClean="0">
                <a:solidFill>
                  <a:srgbClr val="04617B">
                    <a:shade val="9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  <a:cs typeface="Arial" charset="0"/>
            </a:endParaRPr>
          </a:p>
        </p:txBody>
      </p:sp>
      <p:grpSp>
        <p:nvGrpSpPr>
          <p:cNvPr id="2" name="1 Grup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Serbest Form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algn="l"/>
              <a:endParaRPr lang="en-US" sz="40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3" name="12 Serbest Form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algn="l"/>
              <a:endParaRPr lang="en-US" sz="4000">
                <a:solidFill>
                  <a:prstClr val="black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25375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  <p:sldLayoutId id="2147483885" r:id="rId13"/>
    <p:sldLayoutId id="2147483886" r:id="rId14"/>
    <p:sldLayoutId id="2147483887" r:id="rId15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erbest Form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  <a:cs typeface="Arial" charset="0"/>
            </a:endParaRPr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  <a:cs typeface="Arial" charset="0"/>
            </a:endParaRPr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0F238469-70EA-4D47-92FA-D1CAB66B3C69}" type="slidenum">
              <a:rPr lang="tr-TR" smtClean="0">
                <a:solidFill>
                  <a:srgbClr val="04617B">
                    <a:shade val="9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  <a:cs typeface="Arial" charset="0"/>
            </a:endParaRPr>
          </a:p>
        </p:txBody>
      </p:sp>
      <p:grpSp>
        <p:nvGrpSpPr>
          <p:cNvPr id="2" name="1 Grup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Serbest Form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algn="l"/>
              <a:endParaRPr lang="en-US" sz="40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3" name="12 Serbest Form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algn="l"/>
              <a:endParaRPr lang="en-US" sz="4000">
                <a:solidFill>
                  <a:prstClr val="black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587035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erbest Form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  <a:cs typeface="Arial" charset="0"/>
            </a:endParaRPr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  <a:cs typeface="Arial" charset="0"/>
            </a:endParaRPr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0F238469-70EA-4D47-92FA-D1CAB66B3C69}" type="slidenum">
              <a:rPr lang="tr-TR" smtClean="0">
                <a:solidFill>
                  <a:srgbClr val="04617B">
                    <a:shade val="9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  <a:cs typeface="Arial" charset="0"/>
            </a:endParaRPr>
          </a:p>
        </p:txBody>
      </p:sp>
      <p:grpSp>
        <p:nvGrpSpPr>
          <p:cNvPr id="2" name="1 Grup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Serbest Form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algn="l"/>
              <a:endParaRPr lang="en-US" sz="40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3" name="12 Serbest Form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algn="l"/>
              <a:endParaRPr lang="en-US" sz="4000">
                <a:solidFill>
                  <a:prstClr val="black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949923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  <p:sldLayoutId id="2147483917" r:id="rId13"/>
    <p:sldLayoutId id="2147483918" r:id="rId14"/>
    <p:sldLayoutId id="2147483919" r:id="rId15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1909345-DEE0-4B07-8E32-441AC9DA095E}" type="datetime1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3/23/2020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36DD0FD-55B0-48C4-8AF2-8A69533EDFC3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738423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erbest Form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  <a:cs typeface="Arial" charset="0"/>
            </a:endParaRPr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  <a:cs typeface="Arial" charset="0"/>
            </a:endParaRPr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0F238469-70EA-4D47-92FA-D1CAB66B3C69}" type="slidenum">
              <a:rPr lang="tr-TR" smtClean="0">
                <a:solidFill>
                  <a:srgbClr val="04617B">
                    <a:shade val="9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  <a:cs typeface="Arial" charset="0"/>
            </a:endParaRPr>
          </a:p>
        </p:txBody>
      </p:sp>
      <p:grpSp>
        <p:nvGrpSpPr>
          <p:cNvPr id="2" name="1 Grup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Serbest Form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algn="l"/>
              <a:endParaRPr lang="en-US" sz="40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3" name="12 Serbest Form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algn="l"/>
              <a:endParaRPr lang="en-US" sz="4000">
                <a:solidFill>
                  <a:prstClr val="black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59272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erbest Form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  <a:cs typeface="Arial" charset="0"/>
            </a:endParaRPr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  <a:cs typeface="Arial" charset="0"/>
            </a:endParaRPr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0F238469-70EA-4D47-92FA-D1CAB66B3C69}" type="slidenum">
              <a:rPr lang="tr-TR" smtClean="0">
                <a:solidFill>
                  <a:srgbClr val="04617B">
                    <a:shade val="9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  <a:cs typeface="Arial" charset="0"/>
            </a:endParaRPr>
          </a:p>
        </p:txBody>
      </p:sp>
      <p:grpSp>
        <p:nvGrpSpPr>
          <p:cNvPr id="2" name="1 Grup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Serbest Form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algn="l"/>
              <a:endParaRPr lang="en-US" sz="40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3" name="12 Serbest Form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algn="l"/>
              <a:endParaRPr lang="en-US" sz="4000">
                <a:solidFill>
                  <a:prstClr val="black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564474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erbest Form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  <a:cs typeface="Arial" charset="0"/>
            </a:endParaRPr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  <a:cs typeface="Arial" charset="0"/>
            </a:endParaRPr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0F238469-70EA-4D47-92FA-D1CAB66B3C69}" type="slidenum">
              <a:rPr lang="tr-TR" smtClean="0">
                <a:solidFill>
                  <a:srgbClr val="04617B">
                    <a:shade val="9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  <a:cs typeface="Arial" charset="0"/>
            </a:endParaRPr>
          </a:p>
        </p:txBody>
      </p:sp>
      <p:grpSp>
        <p:nvGrpSpPr>
          <p:cNvPr id="2" name="1 Grup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Serbest Form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algn="l"/>
              <a:endParaRPr lang="en-US" sz="40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3" name="12 Serbest Form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algn="l"/>
              <a:endParaRPr lang="en-US" sz="4000">
                <a:solidFill>
                  <a:prstClr val="black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750832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erbest Form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  <a:cs typeface="Arial" charset="0"/>
            </a:endParaRPr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  <a:cs typeface="Arial" charset="0"/>
            </a:endParaRPr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0F238469-70EA-4D47-92FA-D1CAB66B3C69}" type="slidenum">
              <a:rPr lang="tr-TR" smtClean="0">
                <a:solidFill>
                  <a:srgbClr val="04617B">
                    <a:shade val="9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  <a:cs typeface="Arial" charset="0"/>
            </a:endParaRPr>
          </a:p>
        </p:txBody>
      </p:sp>
      <p:grpSp>
        <p:nvGrpSpPr>
          <p:cNvPr id="2" name="1 Grup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Serbest Form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algn="l"/>
              <a:endParaRPr lang="en-US" sz="40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3" name="12 Serbest Form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algn="l"/>
              <a:endParaRPr lang="en-US" sz="4000">
                <a:solidFill>
                  <a:prstClr val="black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284850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erbest Form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  <a:cs typeface="Arial" charset="0"/>
            </a:endParaRPr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  <a:cs typeface="Arial" charset="0"/>
            </a:endParaRPr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0F238469-70EA-4D47-92FA-D1CAB66B3C69}" type="slidenum">
              <a:rPr lang="tr-TR" smtClean="0">
                <a:solidFill>
                  <a:srgbClr val="04617B">
                    <a:shade val="9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  <a:cs typeface="Arial" charset="0"/>
            </a:endParaRPr>
          </a:p>
        </p:txBody>
      </p:sp>
      <p:grpSp>
        <p:nvGrpSpPr>
          <p:cNvPr id="2" name="1 Grup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Serbest Form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algn="l"/>
              <a:endParaRPr lang="en-US" sz="40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3" name="12 Serbest Form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algn="l"/>
              <a:endParaRPr lang="en-US" sz="4000">
                <a:solidFill>
                  <a:prstClr val="black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609084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erbest Form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  <a:cs typeface="Arial" charset="0"/>
            </a:endParaRPr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  <a:cs typeface="Arial" charset="0"/>
            </a:endParaRPr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0F238469-70EA-4D47-92FA-D1CAB66B3C69}" type="slidenum">
              <a:rPr lang="tr-TR" smtClean="0">
                <a:solidFill>
                  <a:srgbClr val="04617B">
                    <a:shade val="9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  <a:cs typeface="Arial" charset="0"/>
            </a:endParaRPr>
          </a:p>
        </p:txBody>
      </p:sp>
      <p:grpSp>
        <p:nvGrpSpPr>
          <p:cNvPr id="2" name="1 Grup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Serbest Form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algn="l"/>
              <a:endParaRPr lang="en-US" sz="40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3" name="12 Serbest Form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algn="l"/>
              <a:endParaRPr lang="en-US" sz="4000">
                <a:solidFill>
                  <a:prstClr val="black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165760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erbest Form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  <a:cs typeface="Arial" charset="0"/>
            </a:endParaRPr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  <a:cs typeface="Arial" charset="0"/>
            </a:endParaRPr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0F238469-70EA-4D47-92FA-D1CAB66B3C69}" type="slidenum">
              <a:rPr lang="tr-TR" smtClean="0">
                <a:solidFill>
                  <a:srgbClr val="04617B">
                    <a:shade val="9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  <a:cs typeface="Arial" charset="0"/>
            </a:endParaRPr>
          </a:p>
        </p:txBody>
      </p:sp>
      <p:grpSp>
        <p:nvGrpSpPr>
          <p:cNvPr id="2" name="1 Grup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Serbest Form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algn="l"/>
              <a:endParaRPr lang="en-US" sz="40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3" name="12 Serbest Form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algn="l"/>
              <a:endParaRPr lang="en-US" sz="4000">
                <a:solidFill>
                  <a:prstClr val="black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024957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erbest Form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algn="l"/>
            <a:endParaRPr lang="en-US" sz="4000">
              <a:solidFill>
                <a:prstClr val="black"/>
              </a:solidFill>
              <a:latin typeface="Constantia"/>
              <a:cs typeface="Arial" charset="0"/>
            </a:endParaRPr>
          </a:p>
        </p:txBody>
      </p: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  <a:cs typeface="Arial" charset="0"/>
            </a:endParaRPr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4617B">
                  <a:shade val="90000"/>
                </a:srgbClr>
              </a:solidFill>
              <a:cs typeface="Arial" charset="0"/>
            </a:endParaRPr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0F238469-70EA-4D47-92FA-D1CAB66B3C69}" type="slidenum">
              <a:rPr lang="tr-TR" smtClean="0">
                <a:solidFill>
                  <a:srgbClr val="04617B">
                    <a:shade val="90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tr-TR">
              <a:solidFill>
                <a:srgbClr val="04617B">
                  <a:shade val="90000"/>
                </a:srgbClr>
              </a:solidFill>
              <a:cs typeface="Arial" charset="0"/>
            </a:endParaRPr>
          </a:p>
        </p:txBody>
      </p:sp>
      <p:grpSp>
        <p:nvGrpSpPr>
          <p:cNvPr id="2" name="1 Grup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Serbest Form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algn="l"/>
              <a:endParaRPr lang="en-US" sz="40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3" name="12 Serbest Form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algn="l"/>
              <a:endParaRPr lang="en-US" sz="4000">
                <a:solidFill>
                  <a:prstClr val="black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36473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1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90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2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2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2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5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63.xml"/><Relationship Id="rId4" Type="http://schemas.openxmlformats.org/officeDocument/2006/relationships/image" Target="../media/image4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76.xml"/><Relationship Id="rId4" Type="http://schemas.openxmlformats.org/officeDocument/2006/relationships/image" Target="../media/image5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76.xml"/><Relationship Id="rId4" Type="http://schemas.openxmlformats.org/officeDocument/2006/relationships/image" Target="../media/image5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6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7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78.xml"/><Relationship Id="rId4" Type="http://schemas.openxmlformats.org/officeDocument/2006/relationships/image" Target="../media/image5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7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78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2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7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7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7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7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9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213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86755" y="1412776"/>
            <a:ext cx="8849741" cy="1728192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tr-T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MESLEKİ AKCİĞER HASTALIKLARI</a:t>
            </a:r>
            <a:br>
              <a:rPr lang="tr-T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tr-T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-PNÖMOKONYOZLAR-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55576" y="4293096"/>
            <a:ext cx="7543800" cy="1008112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tr-T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Prof. Dr. Demet KARNAK</a:t>
            </a:r>
          </a:p>
          <a:p>
            <a:pPr algn="ctr"/>
            <a:r>
              <a:rPr lang="tr-TR" sz="1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Ankara Üniversitesi Tıp Fakültesi Göğüs Hastalıkları Anabilim Dalı</a:t>
            </a:r>
            <a:endParaRPr lang="en-US" sz="18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0"/>
            <a:ext cx="6934200" cy="715963"/>
          </a:xfrm>
        </p:spPr>
        <p:txBody>
          <a:bodyPr/>
          <a:lstStyle/>
          <a:p>
            <a:r>
              <a:rPr lang="tr-TR" sz="4000" dirty="0" smtClean="0">
                <a:solidFill>
                  <a:schemeClr val="tx1"/>
                </a:solidFill>
              </a:rPr>
              <a:t>SİLİKOZ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556792"/>
            <a:ext cx="6934200" cy="3960440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tr-TR" sz="1800" dirty="0" smtClean="0"/>
              <a:t>Zaman </a:t>
            </a:r>
            <a:r>
              <a:rPr lang="tr-TR" sz="1800" dirty="0"/>
              <a:t>içinde sitoplazma toz dolar ve </a:t>
            </a:r>
            <a:r>
              <a:rPr lang="tr-TR" sz="1800" dirty="0" err="1"/>
              <a:t>makrofaj</a:t>
            </a:r>
            <a:r>
              <a:rPr lang="tr-TR" sz="1800" dirty="0"/>
              <a:t> </a:t>
            </a:r>
            <a:r>
              <a:rPr lang="tr-TR" sz="1800" dirty="0" smtClean="0"/>
              <a:t>patlar</a:t>
            </a:r>
          </a:p>
          <a:p>
            <a:pPr>
              <a:lnSpc>
                <a:spcPct val="200000"/>
              </a:lnSpc>
            </a:pPr>
            <a:r>
              <a:rPr lang="tr-TR" sz="1800" dirty="0" smtClean="0"/>
              <a:t>Hücre </a:t>
            </a:r>
            <a:r>
              <a:rPr lang="tr-TR" sz="1800" dirty="0"/>
              <a:t>dışına çıkan partiküller başka </a:t>
            </a:r>
            <a:r>
              <a:rPr lang="tr-TR" sz="1800" dirty="0" err="1"/>
              <a:t>makrofajlar</a:t>
            </a:r>
            <a:r>
              <a:rPr lang="tr-TR" sz="1800" dirty="0"/>
              <a:t> tarafından </a:t>
            </a:r>
            <a:r>
              <a:rPr lang="tr-TR" sz="1800" dirty="0" smtClean="0"/>
              <a:t>fagosite edilir</a:t>
            </a:r>
          </a:p>
          <a:p>
            <a:pPr>
              <a:lnSpc>
                <a:spcPct val="200000"/>
              </a:lnSpc>
            </a:pPr>
            <a:r>
              <a:rPr lang="tr-TR" sz="1800" dirty="0" smtClean="0"/>
              <a:t>Bu </a:t>
            </a:r>
            <a:r>
              <a:rPr lang="tr-TR" sz="1800" dirty="0"/>
              <a:t>sırada </a:t>
            </a:r>
            <a:r>
              <a:rPr lang="tr-TR" sz="1800" dirty="0" err="1"/>
              <a:t>makrofajın</a:t>
            </a:r>
            <a:r>
              <a:rPr lang="tr-TR" sz="1800" dirty="0"/>
              <a:t> patlamadan önce salgıladığı </a:t>
            </a:r>
            <a:r>
              <a:rPr lang="tr-TR" sz="1800" dirty="0" err="1"/>
              <a:t>sitokinler</a:t>
            </a:r>
            <a:r>
              <a:rPr lang="tr-TR" sz="1800" dirty="0"/>
              <a:t> ve </a:t>
            </a:r>
            <a:r>
              <a:rPr lang="tr-TR" sz="1800" dirty="0" err="1"/>
              <a:t>komokinler</a:t>
            </a:r>
            <a:r>
              <a:rPr lang="tr-TR" sz="1800" dirty="0"/>
              <a:t> aracılığı ile </a:t>
            </a:r>
            <a:r>
              <a:rPr lang="tr-TR" sz="1800" dirty="0" err="1"/>
              <a:t>fibroblastlar</a:t>
            </a:r>
            <a:r>
              <a:rPr lang="tr-TR" sz="1800" dirty="0"/>
              <a:t> olay yerine gelir ve </a:t>
            </a:r>
            <a:r>
              <a:rPr lang="tr-TR" sz="1800" dirty="0" err="1"/>
              <a:t>kollagen</a:t>
            </a:r>
            <a:r>
              <a:rPr lang="tr-TR" sz="1800" dirty="0"/>
              <a:t> lif </a:t>
            </a:r>
            <a:r>
              <a:rPr lang="tr-TR" sz="1800" dirty="0" smtClean="0"/>
              <a:t>salgılar</a:t>
            </a:r>
          </a:p>
          <a:p>
            <a:pPr>
              <a:lnSpc>
                <a:spcPct val="200000"/>
              </a:lnSpc>
            </a:pPr>
            <a:r>
              <a:rPr lang="tr-TR" sz="1800" dirty="0" smtClean="0"/>
              <a:t>Ortaya </a:t>
            </a:r>
            <a:r>
              <a:rPr lang="tr-TR" sz="1800" dirty="0"/>
              <a:t>çıkan </a:t>
            </a:r>
            <a:r>
              <a:rPr lang="tr-TR" sz="1800" dirty="0" err="1"/>
              <a:t>fibroz</a:t>
            </a:r>
            <a:r>
              <a:rPr lang="tr-TR" sz="1800" dirty="0"/>
              <a:t> bunun </a:t>
            </a:r>
            <a:r>
              <a:rPr lang="tr-TR" sz="1800" dirty="0" smtClean="0"/>
              <a:t>sonucudur</a:t>
            </a:r>
            <a:endParaRPr lang="en-US" sz="1800" dirty="0"/>
          </a:p>
        </p:txBody>
      </p:sp>
    </p:spTree>
    <p:extLst>
      <p:ext uri="{BB962C8B-B14F-4D97-AF65-F5344CB8AC3E}">
        <p14:creationId xmlns="" xmlns:p14="http://schemas.microsoft.com/office/powerpoint/2010/main" val="80200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0"/>
            <a:ext cx="6934200" cy="715963"/>
          </a:xfrm>
        </p:spPr>
        <p:txBody>
          <a:bodyPr/>
          <a:lstStyle/>
          <a:p>
            <a:r>
              <a:rPr lang="tr-TR" sz="4000" dirty="0" smtClean="0">
                <a:solidFill>
                  <a:schemeClr val="tx1"/>
                </a:solidFill>
              </a:rPr>
              <a:t>SİLİKOZ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556792"/>
            <a:ext cx="6934200" cy="5112568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tr-TR" sz="1800" dirty="0"/>
              <a:t>Kömür tozu ya da silikanın doğrudan </a:t>
            </a:r>
            <a:r>
              <a:rPr lang="tr-TR" sz="1800" dirty="0" err="1"/>
              <a:t>sitotoksik</a:t>
            </a:r>
            <a:r>
              <a:rPr lang="tr-TR" sz="1800" dirty="0"/>
              <a:t> etkileri ve bunun sonucu ortaya çıkan hücre hasarı, </a:t>
            </a:r>
            <a:r>
              <a:rPr lang="tr-TR" sz="1800" dirty="0" err="1"/>
              <a:t>lipaz</a:t>
            </a:r>
            <a:r>
              <a:rPr lang="tr-TR" sz="1800" dirty="0"/>
              <a:t> ve </a:t>
            </a:r>
            <a:r>
              <a:rPr lang="tr-TR" sz="1800" dirty="0" err="1"/>
              <a:t>proteazların</a:t>
            </a:r>
            <a:r>
              <a:rPr lang="tr-TR" sz="1800" dirty="0"/>
              <a:t> serbestleşmesi ve olası akciğer </a:t>
            </a:r>
            <a:r>
              <a:rPr lang="tr-TR" sz="1800" dirty="0" err="1" smtClean="0"/>
              <a:t>skarlaşması</a:t>
            </a:r>
            <a:endParaRPr lang="tr-TR" sz="1800" dirty="0" smtClean="0"/>
          </a:p>
          <a:p>
            <a:pPr>
              <a:lnSpc>
                <a:spcPct val="200000"/>
              </a:lnSpc>
            </a:pPr>
            <a:r>
              <a:rPr lang="tr-TR" sz="1800" dirty="0" smtClean="0"/>
              <a:t>Si </a:t>
            </a:r>
            <a:r>
              <a:rPr lang="tr-TR" sz="1800" dirty="0"/>
              <a:t>ve </a:t>
            </a:r>
            <a:r>
              <a:rPr lang="tr-TR" sz="1800" dirty="0" err="1"/>
              <a:t>SiO</a:t>
            </a:r>
            <a:r>
              <a:rPr lang="tr-TR" sz="1800" dirty="0"/>
              <a:t> radikalleri </a:t>
            </a:r>
            <a:r>
              <a:rPr lang="tr-TR" sz="1800" dirty="0" err="1"/>
              <a:t>aköz</a:t>
            </a:r>
            <a:r>
              <a:rPr lang="tr-TR" sz="1800" dirty="0"/>
              <a:t> ortamda OH radikalleri </a:t>
            </a:r>
            <a:r>
              <a:rPr lang="tr-TR" sz="1800" dirty="0" smtClean="0"/>
              <a:t>oluşturmaktadırlar</a:t>
            </a:r>
            <a:endParaRPr lang="en-US" sz="1800" dirty="0"/>
          </a:p>
          <a:p>
            <a:pPr>
              <a:lnSpc>
                <a:spcPct val="200000"/>
              </a:lnSpc>
            </a:pPr>
            <a:r>
              <a:rPr lang="tr-TR" sz="1800" dirty="0" err="1" smtClean="0"/>
              <a:t>Oksidan</a:t>
            </a:r>
            <a:r>
              <a:rPr lang="tr-TR" sz="1800" dirty="0" smtClean="0"/>
              <a:t> </a:t>
            </a:r>
            <a:r>
              <a:rPr lang="tr-TR" sz="1800" dirty="0"/>
              <a:t>süreçler antioksidan savunma mekanizmalarını aşarsa </a:t>
            </a:r>
            <a:r>
              <a:rPr lang="tr-TR" sz="1800" dirty="0" err="1"/>
              <a:t>lipid</a:t>
            </a:r>
            <a:r>
              <a:rPr lang="tr-TR" sz="1800" dirty="0"/>
              <a:t> </a:t>
            </a:r>
            <a:r>
              <a:rPr lang="tr-TR" sz="1800" dirty="0" err="1"/>
              <a:t>peroksidasyonu</a:t>
            </a:r>
            <a:r>
              <a:rPr lang="tr-TR" sz="1800" dirty="0"/>
              <a:t> ve protein </a:t>
            </a:r>
            <a:r>
              <a:rPr lang="tr-TR" sz="1800" dirty="0" err="1"/>
              <a:t>nitrozasyonu</a:t>
            </a:r>
            <a:r>
              <a:rPr lang="tr-TR" sz="1800" dirty="0"/>
              <a:t> meydana gelir ve doku hasarı ve bunun sonucu </a:t>
            </a:r>
            <a:r>
              <a:rPr lang="tr-TR" sz="1800" dirty="0" err="1"/>
              <a:t>skar</a:t>
            </a:r>
            <a:r>
              <a:rPr lang="tr-TR" sz="1800" dirty="0"/>
              <a:t> dokusu </a:t>
            </a:r>
            <a:r>
              <a:rPr lang="tr-TR" sz="1800" dirty="0" smtClean="0"/>
              <a:t>oluşur </a:t>
            </a:r>
            <a:endParaRPr lang="en-US" sz="1800" dirty="0"/>
          </a:p>
        </p:txBody>
      </p:sp>
    </p:spTree>
    <p:extLst>
      <p:ext uri="{BB962C8B-B14F-4D97-AF65-F5344CB8AC3E}">
        <p14:creationId xmlns="" xmlns:p14="http://schemas.microsoft.com/office/powerpoint/2010/main" val="313310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0"/>
            <a:ext cx="6934200" cy="715963"/>
          </a:xfrm>
        </p:spPr>
        <p:txBody>
          <a:bodyPr/>
          <a:lstStyle/>
          <a:p>
            <a:r>
              <a:rPr lang="tr-TR" sz="4000" dirty="0" smtClean="0">
                <a:solidFill>
                  <a:schemeClr val="tx1"/>
                </a:solidFill>
              </a:rPr>
              <a:t>SİLİKOZ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556792"/>
            <a:ext cx="6934200" cy="5112568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tr-TR" sz="1800" dirty="0" err="1"/>
              <a:t>Alveoler</a:t>
            </a:r>
            <a:r>
              <a:rPr lang="tr-TR" sz="1800" dirty="0"/>
              <a:t> </a:t>
            </a:r>
            <a:r>
              <a:rPr lang="tr-TR" sz="1800" dirty="0" err="1"/>
              <a:t>makrofajlar</a:t>
            </a:r>
            <a:r>
              <a:rPr lang="tr-TR" sz="1800" dirty="0"/>
              <a:t> ve </a:t>
            </a:r>
            <a:r>
              <a:rPr lang="tr-TR" sz="1800" dirty="0" err="1"/>
              <a:t>alveoler</a:t>
            </a:r>
            <a:r>
              <a:rPr lang="tr-TR" sz="1800" dirty="0"/>
              <a:t> </a:t>
            </a:r>
            <a:r>
              <a:rPr lang="tr-TR" sz="1800" dirty="0" err="1"/>
              <a:t>epitelial</a:t>
            </a:r>
            <a:r>
              <a:rPr lang="tr-TR" sz="1800" dirty="0"/>
              <a:t> hücrelerden </a:t>
            </a:r>
            <a:r>
              <a:rPr lang="tr-TR" sz="1800" dirty="0" err="1"/>
              <a:t>medyatör</a:t>
            </a:r>
            <a:r>
              <a:rPr lang="tr-TR" sz="1800" dirty="0"/>
              <a:t> </a:t>
            </a:r>
            <a:r>
              <a:rPr lang="tr-TR" sz="1800" dirty="0" smtClean="0"/>
              <a:t>serbestleşmesi</a:t>
            </a:r>
          </a:p>
          <a:p>
            <a:pPr>
              <a:lnSpc>
                <a:spcPct val="200000"/>
              </a:lnSpc>
            </a:pPr>
            <a:r>
              <a:rPr lang="tr-TR" sz="1800" dirty="0" err="1" smtClean="0"/>
              <a:t>Kemokinler</a:t>
            </a:r>
            <a:r>
              <a:rPr lang="tr-TR" sz="1800" dirty="0" smtClean="0"/>
              <a:t> </a:t>
            </a:r>
            <a:r>
              <a:rPr lang="tr-TR" sz="1800" dirty="0"/>
              <a:t>PNL ve </a:t>
            </a:r>
            <a:r>
              <a:rPr lang="tr-TR" sz="1800" dirty="0" err="1"/>
              <a:t>makrofajların</a:t>
            </a:r>
            <a:r>
              <a:rPr lang="tr-TR" sz="1800" dirty="0"/>
              <a:t> akciğer </a:t>
            </a:r>
            <a:r>
              <a:rPr lang="tr-TR" sz="1800" dirty="0" err="1"/>
              <a:t>kapillerlerinden</a:t>
            </a:r>
            <a:r>
              <a:rPr lang="tr-TR" sz="1800" dirty="0"/>
              <a:t> hava boşluklarına doğru </a:t>
            </a:r>
            <a:r>
              <a:rPr lang="tr-TR" sz="1800" dirty="0" smtClean="0"/>
              <a:t>toplanması</a:t>
            </a:r>
          </a:p>
          <a:p>
            <a:pPr>
              <a:lnSpc>
                <a:spcPct val="200000"/>
              </a:lnSpc>
            </a:pPr>
            <a:r>
              <a:rPr lang="tr-TR" sz="1800" dirty="0" smtClean="0"/>
              <a:t>Hava </a:t>
            </a:r>
            <a:r>
              <a:rPr lang="tr-TR" sz="1800" dirty="0"/>
              <a:t>boşluklarına girdiklerinde bu lökositler </a:t>
            </a:r>
            <a:r>
              <a:rPr lang="tr-TR" sz="1800" dirty="0" err="1"/>
              <a:t>proinflamatuar</a:t>
            </a:r>
            <a:r>
              <a:rPr lang="tr-TR" sz="1800" dirty="0"/>
              <a:t> </a:t>
            </a:r>
            <a:r>
              <a:rPr lang="tr-TR" sz="1800" dirty="0" err="1"/>
              <a:t>sitokinler</a:t>
            </a:r>
            <a:r>
              <a:rPr lang="tr-TR" sz="1800" dirty="0"/>
              <a:t> ile aktive olurlar ve reaktif oksijen ara ürünleri salgılarlar bu da akciğerin </a:t>
            </a:r>
            <a:r>
              <a:rPr lang="tr-TR" sz="1800" dirty="0" err="1"/>
              <a:t>oksidan</a:t>
            </a:r>
            <a:r>
              <a:rPr lang="tr-TR" sz="1800" dirty="0"/>
              <a:t> hasarını arttırır ve akciğerde </a:t>
            </a:r>
            <a:r>
              <a:rPr lang="tr-TR" sz="1800" dirty="0" err="1"/>
              <a:t>nedbeleşmeye</a:t>
            </a:r>
            <a:r>
              <a:rPr lang="tr-TR" sz="1800" dirty="0"/>
              <a:t> neden </a:t>
            </a:r>
            <a:r>
              <a:rPr lang="tr-TR" sz="1800" dirty="0" smtClean="0"/>
              <a:t>olur </a:t>
            </a:r>
            <a:endParaRPr lang="en-US" sz="1800" dirty="0"/>
          </a:p>
          <a:p>
            <a:pPr>
              <a:lnSpc>
                <a:spcPct val="200000"/>
              </a:lnSpc>
            </a:pPr>
            <a:r>
              <a:rPr lang="tr-TR" sz="1800" dirty="0" smtClean="0"/>
              <a:t> </a:t>
            </a:r>
            <a:endParaRPr lang="en-US" sz="1800" dirty="0"/>
          </a:p>
        </p:txBody>
      </p:sp>
    </p:spTree>
    <p:extLst>
      <p:ext uri="{BB962C8B-B14F-4D97-AF65-F5344CB8AC3E}">
        <p14:creationId xmlns="" xmlns:p14="http://schemas.microsoft.com/office/powerpoint/2010/main" val="259299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0"/>
            <a:ext cx="6934200" cy="715963"/>
          </a:xfrm>
        </p:spPr>
        <p:txBody>
          <a:bodyPr/>
          <a:lstStyle/>
          <a:p>
            <a:r>
              <a:rPr lang="tr-TR" sz="4000" dirty="0" smtClean="0">
                <a:solidFill>
                  <a:schemeClr val="tx1"/>
                </a:solidFill>
              </a:rPr>
              <a:t>SİLİKOZ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556792"/>
            <a:ext cx="6934200" cy="5112568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tr-TR" sz="1800" dirty="0" err="1" smtClean="0"/>
              <a:t>Growth</a:t>
            </a:r>
            <a:r>
              <a:rPr lang="tr-TR" sz="1800" dirty="0" smtClean="0"/>
              <a:t> </a:t>
            </a:r>
            <a:r>
              <a:rPr lang="tr-TR" sz="1800" dirty="0"/>
              <a:t>faktörlerinin </a:t>
            </a:r>
            <a:r>
              <a:rPr lang="tr-TR" sz="1800" dirty="0" err="1"/>
              <a:t>alveoler</a:t>
            </a:r>
            <a:r>
              <a:rPr lang="tr-TR" sz="1800" dirty="0"/>
              <a:t> </a:t>
            </a:r>
            <a:r>
              <a:rPr lang="tr-TR" sz="1800" dirty="0" err="1"/>
              <a:t>makrofajlardan</a:t>
            </a:r>
            <a:r>
              <a:rPr lang="tr-TR" sz="1800" dirty="0"/>
              <a:t> ve alveol </a:t>
            </a:r>
            <a:r>
              <a:rPr lang="tr-TR" sz="1800" dirty="0" err="1"/>
              <a:t>epitel</a:t>
            </a:r>
            <a:r>
              <a:rPr lang="tr-TR" sz="1800" dirty="0"/>
              <a:t> hücrelerinden salgılanması </a:t>
            </a:r>
            <a:r>
              <a:rPr lang="tr-TR" sz="1800" dirty="0" err="1"/>
              <a:t>fibroblast</a:t>
            </a:r>
            <a:r>
              <a:rPr lang="tr-TR" sz="1800" dirty="0"/>
              <a:t> </a:t>
            </a:r>
            <a:r>
              <a:rPr lang="tr-TR" sz="1800" dirty="0" err="1"/>
              <a:t>proliferasyonunu</a:t>
            </a:r>
            <a:r>
              <a:rPr lang="tr-TR" sz="1800" dirty="0"/>
              <a:t> uyarır </a:t>
            </a:r>
            <a:r>
              <a:rPr lang="tr-TR" sz="1800" dirty="0" smtClean="0"/>
              <a:t> ve </a:t>
            </a:r>
            <a:r>
              <a:rPr lang="tr-TR" sz="1800" dirty="0" err="1"/>
              <a:t>fibrozu</a:t>
            </a:r>
            <a:r>
              <a:rPr lang="tr-TR" sz="1800" dirty="0"/>
              <a:t> </a:t>
            </a:r>
            <a:r>
              <a:rPr lang="tr-TR" sz="1800" dirty="0" smtClean="0"/>
              <a:t>başlatır</a:t>
            </a:r>
          </a:p>
          <a:p>
            <a:pPr>
              <a:lnSpc>
                <a:spcPct val="200000"/>
              </a:lnSpc>
            </a:pPr>
            <a:r>
              <a:rPr lang="tr-TR" sz="1800" dirty="0" smtClean="0"/>
              <a:t>Bu </a:t>
            </a:r>
            <a:r>
              <a:rPr lang="tr-TR" sz="1800" dirty="0" err="1"/>
              <a:t>patogenetik</a:t>
            </a:r>
            <a:r>
              <a:rPr lang="tr-TR" sz="1800" dirty="0"/>
              <a:t> özellikler sonucu gelişen lezyonlar özellikle akciğerin üst loblarında yerleşme eğilimi gösterir. </a:t>
            </a:r>
            <a:r>
              <a:rPr lang="tr-TR" sz="1800" dirty="0" err="1"/>
              <a:t>Silikotik</a:t>
            </a:r>
            <a:r>
              <a:rPr lang="tr-TR" sz="1800" dirty="0"/>
              <a:t> nodüller erken evrede </a:t>
            </a:r>
            <a:r>
              <a:rPr lang="tr-TR" sz="1800" dirty="0" err="1"/>
              <a:t>mediyastinal</a:t>
            </a:r>
            <a:r>
              <a:rPr lang="tr-TR" sz="1800" dirty="0"/>
              <a:t> ya da </a:t>
            </a:r>
            <a:r>
              <a:rPr lang="tr-TR" sz="1800" dirty="0" err="1"/>
              <a:t>hiler</a:t>
            </a:r>
            <a:r>
              <a:rPr lang="tr-TR" sz="1800" dirty="0"/>
              <a:t> lenf bezlerinde </a:t>
            </a:r>
            <a:r>
              <a:rPr lang="tr-TR" sz="1800" dirty="0" smtClean="0"/>
              <a:t>gelişirler</a:t>
            </a:r>
          </a:p>
          <a:p>
            <a:pPr>
              <a:lnSpc>
                <a:spcPct val="200000"/>
              </a:lnSpc>
            </a:pPr>
            <a:r>
              <a:rPr lang="tr-TR" sz="1800" dirty="0" smtClean="0"/>
              <a:t> </a:t>
            </a:r>
            <a:r>
              <a:rPr lang="tr-TR" sz="1800" dirty="0"/>
              <a:t>Daha sonra </a:t>
            </a:r>
            <a:r>
              <a:rPr lang="tr-TR" sz="1800" dirty="0" err="1"/>
              <a:t>viseral</a:t>
            </a:r>
            <a:r>
              <a:rPr lang="tr-TR" sz="1800" dirty="0"/>
              <a:t> plevra ve </a:t>
            </a:r>
            <a:r>
              <a:rPr lang="tr-TR" sz="1800" dirty="0" err="1"/>
              <a:t>parankime</a:t>
            </a:r>
            <a:r>
              <a:rPr lang="tr-TR" sz="1800" dirty="0"/>
              <a:t> </a:t>
            </a:r>
            <a:r>
              <a:rPr lang="tr-TR" sz="1800" dirty="0" smtClean="0"/>
              <a:t>yerleşirler</a:t>
            </a:r>
            <a:endParaRPr lang="en-US" sz="1800" dirty="0"/>
          </a:p>
        </p:txBody>
      </p:sp>
    </p:spTree>
    <p:extLst>
      <p:ext uri="{BB962C8B-B14F-4D97-AF65-F5344CB8AC3E}">
        <p14:creationId xmlns="" xmlns:p14="http://schemas.microsoft.com/office/powerpoint/2010/main" val="265713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0"/>
            <a:ext cx="6934200" cy="715963"/>
          </a:xfrm>
        </p:spPr>
        <p:txBody>
          <a:bodyPr/>
          <a:lstStyle/>
          <a:p>
            <a:r>
              <a:rPr lang="tr-TR" sz="4000" dirty="0" smtClean="0">
                <a:solidFill>
                  <a:schemeClr val="tx1"/>
                </a:solidFill>
              </a:rPr>
              <a:t>SİLİKOZ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556792"/>
            <a:ext cx="6934200" cy="5112568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tr-TR" sz="1800" dirty="0"/>
              <a:t>Kömür işçisi </a:t>
            </a:r>
            <a:r>
              <a:rPr lang="tr-TR" sz="1800" dirty="0" err="1" smtClean="0"/>
              <a:t>pnömokonyozundan</a:t>
            </a:r>
            <a:r>
              <a:rPr lang="tr-TR" sz="1800" dirty="0" smtClean="0"/>
              <a:t> </a:t>
            </a:r>
            <a:r>
              <a:rPr lang="tr-TR" sz="1800" dirty="0"/>
              <a:t>farklı olarak bu nodüller daha </a:t>
            </a:r>
            <a:r>
              <a:rPr lang="tr-TR" sz="1800" dirty="0" err="1"/>
              <a:t>fibrotiktir</a:t>
            </a:r>
            <a:r>
              <a:rPr lang="tr-TR" sz="1800" dirty="0"/>
              <a:t> ve hücreden daha </a:t>
            </a:r>
            <a:r>
              <a:rPr lang="tr-TR" sz="1800" dirty="0" smtClean="0"/>
              <a:t>fakirdir</a:t>
            </a:r>
          </a:p>
          <a:p>
            <a:pPr>
              <a:lnSpc>
                <a:spcPct val="200000"/>
              </a:lnSpc>
            </a:pPr>
            <a:r>
              <a:rPr lang="tr-TR" sz="1800" dirty="0" smtClean="0"/>
              <a:t>Renkler </a:t>
            </a:r>
            <a:r>
              <a:rPr lang="tr-TR" sz="1800" dirty="0"/>
              <a:t>kömür içeriklerine göre açık renkten siyaha kadar </a:t>
            </a:r>
            <a:r>
              <a:rPr lang="tr-TR" sz="1800" dirty="0" smtClean="0"/>
              <a:t>değişebilir</a:t>
            </a:r>
          </a:p>
          <a:p>
            <a:pPr>
              <a:lnSpc>
                <a:spcPct val="200000"/>
              </a:lnSpc>
            </a:pPr>
            <a:r>
              <a:rPr lang="tr-TR" sz="1800" dirty="0" smtClean="0"/>
              <a:t>Nodüller </a:t>
            </a:r>
            <a:r>
              <a:rPr lang="tr-TR" sz="1800" dirty="0"/>
              <a:t>birbirleriyle birleşme eğilimi gösterirler ve bazen bu </a:t>
            </a:r>
            <a:r>
              <a:rPr lang="tr-TR" sz="1800" dirty="0" err="1"/>
              <a:t>konglomere</a:t>
            </a:r>
            <a:r>
              <a:rPr lang="tr-TR" sz="1800" dirty="0"/>
              <a:t> kitlelerin ortalarında </a:t>
            </a:r>
            <a:r>
              <a:rPr lang="tr-TR" sz="1800" dirty="0" err="1"/>
              <a:t>iskemik</a:t>
            </a:r>
            <a:r>
              <a:rPr lang="tr-TR" sz="1800" dirty="0"/>
              <a:t> nekroza ya da tüberküloza bağlı </a:t>
            </a:r>
            <a:r>
              <a:rPr lang="tr-TR" sz="1800" dirty="0" err="1"/>
              <a:t>kaviteler</a:t>
            </a:r>
            <a:r>
              <a:rPr lang="tr-TR" sz="1800" dirty="0"/>
              <a:t> </a:t>
            </a:r>
            <a:r>
              <a:rPr lang="tr-TR" sz="1800" dirty="0" smtClean="0"/>
              <a:t>gelişebilir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711" y="-99393"/>
            <a:ext cx="2778785" cy="1800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6525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0"/>
            <a:ext cx="6934200" cy="715963"/>
          </a:xfrm>
        </p:spPr>
        <p:txBody>
          <a:bodyPr/>
          <a:lstStyle/>
          <a:p>
            <a:r>
              <a:rPr lang="tr-TR" sz="4000" dirty="0" smtClean="0">
                <a:solidFill>
                  <a:schemeClr val="tx1"/>
                </a:solidFill>
              </a:rPr>
              <a:t>SİLİKOZ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556792"/>
            <a:ext cx="6934200" cy="5112568"/>
          </a:xfrm>
        </p:spPr>
        <p:txBody>
          <a:bodyPr>
            <a:noAutofit/>
          </a:bodyPr>
          <a:lstStyle/>
          <a:p>
            <a:pPr>
              <a:lnSpc>
                <a:spcPct val="250000"/>
              </a:lnSpc>
            </a:pPr>
            <a:r>
              <a:rPr lang="tr-TR" sz="1800" dirty="0" smtClean="0"/>
              <a:t>Benzer </a:t>
            </a:r>
            <a:r>
              <a:rPr lang="tr-TR" sz="1800" dirty="0"/>
              <a:t>lezyonlara </a:t>
            </a:r>
            <a:r>
              <a:rPr lang="tr-TR" sz="1800" dirty="0" err="1"/>
              <a:t>hiler</a:t>
            </a:r>
            <a:r>
              <a:rPr lang="tr-TR" sz="1800" dirty="0"/>
              <a:t> ve </a:t>
            </a:r>
            <a:r>
              <a:rPr lang="tr-TR" sz="1800" dirty="0" err="1"/>
              <a:t>mediyastinal</a:t>
            </a:r>
            <a:r>
              <a:rPr lang="tr-TR" sz="1800" dirty="0"/>
              <a:t> lenf bezlerinde de rastlanabilir lenf bezleri radyolojik olarak yumurta kabuğu kalsifikasyonunu oluşturacak biçimde </a:t>
            </a:r>
            <a:r>
              <a:rPr lang="tr-TR" sz="1800" dirty="0" err="1"/>
              <a:t>periferik</a:t>
            </a:r>
            <a:r>
              <a:rPr lang="tr-TR" sz="1800" dirty="0"/>
              <a:t> bölgelerden itibaren </a:t>
            </a:r>
            <a:r>
              <a:rPr lang="tr-TR" sz="1800" dirty="0" err="1"/>
              <a:t>kalsifiye</a:t>
            </a:r>
            <a:r>
              <a:rPr lang="tr-TR" sz="1800" dirty="0"/>
              <a:t> hale </a:t>
            </a:r>
            <a:r>
              <a:rPr lang="tr-TR" sz="1800" dirty="0" smtClean="0"/>
              <a:t>gelebilirler</a:t>
            </a:r>
            <a:endParaRPr lang="tr-TR" sz="1800" dirty="0"/>
          </a:p>
          <a:p>
            <a:pPr>
              <a:lnSpc>
                <a:spcPct val="250000"/>
              </a:lnSpc>
            </a:pPr>
            <a:r>
              <a:rPr lang="tr-TR" sz="1800" dirty="0" smtClean="0"/>
              <a:t>Silikoz </a:t>
            </a:r>
            <a:r>
              <a:rPr lang="tr-TR" sz="1800" dirty="0" err="1"/>
              <a:t>ilerlerledikçe</a:t>
            </a:r>
            <a:r>
              <a:rPr lang="tr-TR" sz="1800" dirty="0"/>
              <a:t> ise lezyonların gittikçe büyümesi ile basit form ilerleyerek ve nodüllerin birleşmesiyle </a:t>
            </a:r>
            <a:r>
              <a:rPr lang="tr-TR" sz="1800" dirty="0" err="1"/>
              <a:t>progresif</a:t>
            </a:r>
            <a:r>
              <a:rPr lang="tr-TR" sz="1800" dirty="0"/>
              <a:t> masif </a:t>
            </a:r>
            <a:r>
              <a:rPr lang="tr-TR" sz="1800" dirty="0" err="1"/>
              <a:t>fibroz</a:t>
            </a:r>
            <a:r>
              <a:rPr lang="tr-TR" sz="1800" dirty="0"/>
              <a:t> (PMF) ya da masif </a:t>
            </a:r>
            <a:r>
              <a:rPr lang="tr-TR" sz="1800" dirty="0" err="1"/>
              <a:t>pulmoner</a:t>
            </a:r>
            <a:r>
              <a:rPr lang="tr-TR" sz="1800" dirty="0"/>
              <a:t> </a:t>
            </a:r>
            <a:r>
              <a:rPr lang="tr-TR" sz="1800" dirty="0" err="1"/>
              <a:t>fibroz</a:t>
            </a:r>
            <a:r>
              <a:rPr lang="tr-TR" sz="1800" dirty="0"/>
              <a:t> (MPF) </a:t>
            </a:r>
            <a:r>
              <a:rPr lang="tr-TR" sz="1800" dirty="0" smtClean="0"/>
              <a:t>gelişir</a:t>
            </a:r>
            <a:endParaRPr lang="en-US" sz="1800" dirty="0"/>
          </a:p>
        </p:txBody>
      </p:sp>
    </p:spTree>
    <p:extLst>
      <p:ext uri="{BB962C8B-B14F-4D97-AF65-F5344CB8AC3E}">
        <p14:creationId xmlns="" xmlns:p14="http://schemas.microsoft.com/office/powerpoint/2010/main" val="41799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b="1" smtClean="0"/>
              <a:t>SİLİKOZ-Sınıflama</a:t>
            </a:r>
          </a:p>
        </p:txBody>
      </p:sp>
      <p:graphicFrame>
        <p:nvGraphicFramePr>
          <p:cNvPr id="2" name="Diyagram 1"/>
          <p:cNvGraphicFramePr/>
          <p:nvPr/>
        </p:nvGraphicFramePr>
        <p:xfrm>
          <a:off x="1042988" y="1628775"/>
          <a:ext cx="6985000" cy="4391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231651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699792" y="701774"/>
            <a:ext cx="6934200" cy="715963"/>
          </a:xfrm>
        </p:spPr>
        <p:txBody>
          <a:bodyPr/>
          <a:lstStyle/>
          <a:p>
            <a:r>
              <a:rPr lang="tr-TR" sz="4000" dirty="0" smtClean="0">
                <a:solidFill>
                  <a:schemeClr val="tx1"/>
                </a:solidFill>
              </a:rPr>
              <a:t>AKUT SİLİKOZ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1802297" y="1988840"/>
            <a:ext cx="6934200" cy="5112568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tr-TR" sz="1800" dirty="0"/>
              <a:t>Bu tabloya </a:t>
            </a:r>
            <a:r>
              <a:rPr lang="tr-TR" sz="1800" dirty="0" err="1"/>
              <a:t>silikoproteinozis</a:t>
            </a:r>
            <a:r>
              <a:rPr lang="tr-TR" sz="1800" dirty="0"/>
              <a:t> ya da </a:t>
            </a:r>
            <a:r>
              <a:rPr lang="tr-TR" sz="1800" dirty="0" err="1"/>
              <a:t>alveoloproteinozis</a:t>
            </a:r>
            <a:r>
              <a:rPr lang="tr-TR" sz="1800" dirty="0"/>
              <a:t> adı da </a:t>
            </a:r>
            <a:r>
              <a:rPr lang="tr-TR" sz="1800" dirty="0" smtClean="0"/>
              <a:t>verilir</a:t>
            </a:r>
          </a:p>
          <a:p>
            <a:pPr>
              <a:lnSpc>
                <a:spcPct val="200000"/>
              </a:lnSpc>
            </a:pPr>
            <a:r>
              <a:rPr lang="tr-TR" sz="1800" dirty="0" smtClean="0"/>
              <a:t>Yüksek </a:t>
            </a:r>
            <a:r>
              <a:rPr lang="tr-TR" sz="1800" dirty="0" err="1"/>
              <a:t>kuvartz</a:t>
            </a:r>
            <a:r>
              <a:rPr lang="tr-TR" sz="1800" dirty="0"/>
              <a:t> içeren ince kristalin silikaya yoğun biçimde </a:t>
            </a:r>
            <a:r>
              <a:rPr lang="tr-TR" sz="1800" dirty="0" err="1"/>
              <a:t>maruziyete</a:t>
            </a:r>
            <a:r>
              <a:rPr lang="tr-TR" sz="1800" dirty="0"/>
              <a:t> bağlı olarak birkaç ay içerisinde ortaya </a:t>
            </a:r>
            <a:r>
              <a:rPr lang="tr-TR" sz="1800" dirty="0" smtClean="0"/>
              <a:t>çıkar</a:t>
            </a:r>
          </a:p>
          <a:p>
            <a:pPr>
              <a:lnSpc>
                <a:spcPct val="200000"/>
              </a:lnSpc>
            </a:pPr>
            <a:r>
              <a:rPr lang="tr-TR" sz="1800" dirty="0" smtClean="0"/>
              <a:t>Akciğer </a:t>
            </a:r>
            <a:r>
              <a:rPr lang="tr-TR" sz="1800" dirty="0" err="1"/>
              <a:t>grafisinde</a:t>
            </a:r>
            <a:r>
              <a:rPr lang="tr-TR" sz="1800" dirty="0"/>
              <a:t> özellikle alt </a:t>
            </a:r>
            <a:r>
              <a:rPr lang="tr-TR" sz="1800" dirty="0" err="1"/>
              <a:t>zonlarda</a:t>
            </a:r>
            <a:r>
              <a:rPr lang="tr-TR" sz="1800" dirty="0"/>
              <a:t> </a:t>
            </a:r>
            <a:r>
              <a:rPr lang="tr-TR" sz="1800" dirty="0" err="1"/>
              <a:t>asiner</a:t>
            </a:r>
            <a:r>
              <a:rPr lang="tr-TR" sz="1800" dirty="0"/>
              <a:t> </a:t>
            </a:r>
            <a:r>
              <a:rPr lang="tr-TR" sz="1800" dirty="0" err="1"/>
              <a:t>infiltrasyonlar</a:t>
            </a:r>
            <a:r>
              <a:rPr lang="tr-TR" sz="1800" dirty="0"/>
              <a:t> vardır ve alveoller PAS pozitif boyanan proteinden zengin bir madde ile </a:t>
            </a:r>
            <a:r>
              <a:rPr lang="tr-TR" sz="1800" dirty="0" smtClean="0"/>
              <a:t>doludur</a:t>
            </a:r>
          </a:p>
          <a:p>
            <a:pPr>
              <a:lnSpc>
                <a:spcPct val="200000"/>
              </a:lnSpc>
            </a:pPr>
            <a:r>
              <a:rPr lang="tr-TR" sz="1800" dirty="0" smtClean="0"/>
              <a:t> </a:t>
            </a:r>
            <a:r>
              <a:rPr lang="tr-TR" sz="1800" dirty="0"/>
              <a:t>Bu maddenin </a:t>
            </a:r>
            <a:r>
              <a:rPr lang="tr-TR" sz="1800" dirty="0" err="1"/>
              <a:t>tipII</a:t>
            </a:r>
            <a:r>
              <a:rPr lang="tr-TR" sz="1800" dirty="0"/>
              <a:t> </a:t>
            </a:r>
            <a:r>
              <a:rPr lang="tr-TR" sz="1800" dirty="0" err="1"/>
              <a:t>alveoler</a:t>
            </a:r>
            <a:r>
              <a:rPr lang="tr-TR" sz="1800" dirty="0"/>
              <a:t> hücreler tarafından salgılandığı </a:t>
            </a:r>
            <a:r>
              <a:rPr lang="tr-TR" sz="1800" dirty="0" smtClean="0"/>
              <a:t>saptanmıştır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-16896"/>
            <a:ext cx="2880320" cy="2159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5737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0"/>
            <a:ext cx="6934200" cy="715963"/>
          </a:xfrm>
        </p:spPr>
        <p:txBody>
          <a:bodyPr/>
          <a:lstStyle/>
          <a:p>
            <a:r>
              <a:rPr lang="tr-TR" sz="4000" dirty="0" smtClean="0">
                <a:solidFill>
                  <a:schemeClr val="tx1"/>
                </a:solidFill>
              </a:rPr>
              <a:t>AKUT SİLİKOZ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556792"/>
            <a:ext cx="6934200" cy="5112568"/>
          </a:xfrm>
        </p:spPr>
        <p:txBody>
          <a:bodyPr>
            <a:noAutofit/>
          </a:bodyPr>
          <a:lstStyle/>
          <a:p>
            <a:pPr>
              <a:lnSpc>
                <a:spcPct val="250000"/>
              </a:lnSpc>
            </a:pPr>
            <a:r>
              <a:rPr lang="tr-TR" sz="1800" dirty="0"/>
              <a:t> Son yayınlarda </a:t>
            </a:r>
            <a:r>
              <a:rPr lang="tr-TR" sz="1800" dirty="0" err="1"/>
              <a:t>patogenezde</a:t>
            </a:r>
            <a:r>
              <a:rPr lang="tr-TR" sz="1800" dirty="0"/>
              <a:t> tıpkı </a:t>
            </a:r>
            <a:r>
              <a:rPr lang="tr-TR" sz="1800" dirty="0" err="1"/>
              <a:t>pulmoner</a:t>
            </a:r>
            <a:r>
              <a:rPr lang="tr-TR" sz="1800" dirty="0"/>
              <a:t> </a:t>
            </a:r>
            <a:r>
              <a:rPr lang="tr-TR" sz="1800" dirty="0" err="1"/>
              <a:t>alveoler</a:t>
            </a:r>
            <a:r>
              <a:rPr lang="tr-TR" sz="1800" dirty="0"/>
              <a:t> </a:t>
            </a:r>
            <a:r>
              <a:rPr lang="tr-TR" sz="1800" dirty="0" err="1"/>
              <a:t>proteinoziste</a:t>
            </a:r>
            <a:r>
              <a:rPr lang="tr-TR" sz="1800" dirty="0"/>
              <a:t> olduğu gibi GM-CSF eksikliğinin rolü olabileceği bildirilmektedir</a:t>
            </a:r>
          </a:p>
          <a:p>
            <a:pPr>
              <a:lnSpc>
                <a:spcPct val="250000"/>
              </a:lnSpc>
            </a:pPr>
            <a:r>
              <a:rPr lang="tr-TR" sz="1800" dirty="0"/>
              <a:t>Hastalık hızlı seyirlidir ve çoğunlukla </a:t>
            </a:r>
            <a:r>
              <a:rPr lang="tr-TR" sz="1800" dirty="0" err="1"/>
              <a:t>fataldir</a:t>
            </a:r>
            <a:r>
              <a:rPr lang="tr-TR" sz="1800" dirty="0"/>
              <a:t>. Tek tedavisi bu </a:t>
            </a:r>
            <a:r>
              <a:rPr lang="tr-TR" sz="1800" dirty="0" err="1"/>
              <a:t>meaddenin</a:t>
            </a:r>
            <a:r>
              <a:rPr lang="tr-TR" sz="1800" dirty="0"/>
              <a:t> alveol içinden yıkanmasına dayanan total akciğer </a:t>
            </a:r>
            <a:r>
              <a:rPr lang="tr-TR" sz="1800" dirty="0" smtClean="0"/>
              <a:t>lavajıdır</a:t>
            </a:r>
            <a:endParaRPr lang="en-US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983593" cy="278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7380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smtClean="0"/>
              <a:t>Trapötik BAL</a:t>
            </a:r>
          </a:p>
        </p:txBody>
      </p:sp>
      <p:pic>
        <p:nvPicPr>
          <p:cNvPr id="62468" name="Picture 4" descr="ABD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623344"/>
            <a:ext cx="4038600" cy="3028950"/>
          </a:xfrm>
        </p:spPr>
      </p:pic>
      <p:pic>
        <p:nvPicPr>
          <p:cNvPr id="62467" name="Picture 3" descr="ABD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8200" y="2623344"/>
            <a:ext cx="4038600" cy="3028950"/>
          </a:xfrm>
        </p:spPr>
      </p:pic>
    </p:spTree>
    <p:extLst>
      <p:ext uri="{BB962C8B-B14F-4D97-AF65-F5344CB8AC3E}">
        <p14:creationId xmlns="" xmlns:p14="http://schemas.microsoft.com/office/powerpoint/2010/main" val="118052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0"/>
            <a:ext cx="6934200" cy="715963"/>
          </a:xfrm>
        </p:spPr>
        <p:txBody>
          <a:bodyPr/>
          <a:lstStyle/>
          <a:p>
            <a:r>
              <a:rPr lang="tr-TR" sz="4000" dirty="0" smtClean="0">
                <a:solidFill>
                  <a:schemeClr val="tx1"/>
                </a:solidFill>
              </a:rPr>
              <a:t>Mesleksel Akciğer Hastalıkları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981200"/>
            <a:ext cx="6934200" cy="3536032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tr-TR" altLang="ko-KR" sz="1800" dirty="0">
                <a:latin typeface="Verdana" pitchFamily="34" charset="0"/>
                <a:ea typeface="굴림" charset="-127"/>
              </a:rPr>
              <a:t>Mesleğe veya çevresel </a:t>
            </a:r>
            <a:r>
              <a:rPr lang="tr-TR" altLang="ko-KR" sz="1800" dirty="0" err="1">
                <a:latin typeface="Verdana" pitchFamily="34" charset="0"/>
                <a:ea typeface="굴림" charset="-127"/>
              </a:rPr>
              <a:t>maruziyete</a:t>
            </a:r>
            <a:r>
              <a:rPr lang="tr-TR" altLang="ko-KR" sz="1800" dirty="0">
                <a:latin typeface="Verdana" pitchFamily="34" charset="0"/>
                <a:ea typeface="굴림" charset="-127"/>
              </a:rPr>
              <a:t> ikincil olarak geliş </a:t>
            </a:r>
            <a:r>
              <a:rPr lang="tr-TR" altLang="ko-KR" sz="1800" dirty="0" err="1">
                <a:latin typeface="Verdana" pitchFamily="34" charset="0"/>
                <a:ea typeface="굴림" charset="-127"/>
              </a:rPr>
              <a:t>miş</a:t>
            </a:r>
            <a:r>
              <a:rPr lang="tr-TR" altLang="ko-KR" sz="1800" dirty="0">
                <a:latin typeface="Verdana" pitchFamily="34" charset="0"/>
                <a:ea typeface="굴림" charset="-127"/>
              </a:rPr>
              <a:t> akciğer hastalıklarına verilen genel bir </a:t>
            </a:r>
            <a:r>
              <a:rPr lang="tr-TR" altLang="ko-KR" sz="1800" dirty="0" smtClean="0">
                <a:latin typeface="Verdana" pitchFamily="34" charset="0"/>
                <a:ea typeface="굴림" charset="-127"/>
              </a:rPr>
              <a:t>isimdir</a:t>
            </a:r>
          </a:p>
          <a:p>
            <a:pPr>
              <a:lnSpc>
                <a:spcPct val="200000"/>
              </a:lnSpc>
            </a:pPr>
            <a:r>
              <a:rPr lang="tr-TR" altLang="ko-KR" sz="1800" dirty="0" smtClean="0">
                <a:latin typeface="Verdana" pitchFamily="34" charset="0"/>
                <a:ea typeface="굴림" charset="-127"/>
              </a:rPr>
              <a:t>Meslek </a:t>
            </a:r>
            <a:r>
              <a:rPr lang="tr-TR" altLang="ko-KR" sz="1800" dirty="0">
                <a:latin typeface="Verdana" pitchFamily="34" charset="0"/>
                <a:ea typeface="굴림" charset="-127"/>
              </a:rPr>
              <a:t>hastalıkları dört temel grup içinde tanımlanır ve </a:t>
            </a:r>
            <a:r>
              <a:rPr lang="tr-TR" altLang="ko-KR" sz="1800" dirty="0" smtClean="0">
                <a:latin typeface="Verdana" pitchFamily="34" charset="0"/>
                <a:ea typeface="굴림" charset="-127"/>
              </a:rPr>
              <a:t>incelenir</a:t>
            </a:r>
          </a:p>
          <a:p>
            <a:pPr>
              <a:lnSpc>
                <a:spcPct val="200000"/>
              </a:lnSpc>
            </a:pPr>
            <a:r>
              <a:rPr lang="tr-TR" altLang="ko-KR" sz="1800" dirty="0" smtClean="0">
                <a:latin typeface="Verdana" pitchFamily="34" charset="0"/>
                <a:ea typeface="굴림" charset="-127"/>
              </a:rPr>
              <a:t> </a:t>
            </a:r>
            <a:r>
              <a:rPr lang="tr-TR" altLang="ko-KR" sz="1800" dirty="0">
                <a:latin typeface="Verdana" pitchFamily="34" charset="0"/>
                <a:ea typeface="굴림" charset="-127"/>
              </a:rPr>
              <a:t>Bu grupta göğüs </a:t>
            </a:r>
            <a:r>
              <a:rPr lang="tr-TR" altLang="ko-KR" sz="1800" dirty="0" smtClean="0">
                <a:latin typeface="Verdana" pitchFamily="34" charset="0"/>
                <a:ea typeface="굴림" charset="-127"/>
              </a:rPr>
              <a:t>hastalıkları </a:t>
            </a:r>
            <a:r>
              <a:rPr lang="tr-TR" altLang="ko-KR" sz="1800" dirty="0">
                <a:latin typeface="Verdana" pitchFamily="34" charset="0"/>
                <a:ea typeface="굴림" charset="-127"/>
              </a:rPr>
              <a:t>içinde en önemli grubu </a:t>
            </a:r>
            <a:r>
              <a:rPr lang="tr-TR" altLang="ko-KR" sz="1800" dirty="0" err="1">
                <a:latin typeface="Verdana" pitchFamily="34" charset="0"/>
                <a:ea typeface="굴림" charset="-127"/>
              </a:rPr>
              <a:t>pnömokonyozlar</a:t>
            </a:r>
            <a:r>
              <a:rPr lang="tr-TR" altLang="ko-KR" sz="1800" dirty="0">
                <a:latin typeface="Verdana" pitchFamily="34" charset="0"/>
                <a:ea typeface="굴림" charset="-127"/>
              </a:rPr>
              <a:t>  </a:t>
            </a:r>
            <a:r>
              <a:rPr lang="tr-TR" altLang="ko-KR" sz="1800" dirty="0" smtClean="0">
                <a:latin typeface="Verdana" pitchFamily="34" charset="0"/>
                <a:ea typeface="굴림" charset="-127"/>
              </a:rPr>
              <a:t>oluşturur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0"/>
            <a:ext cx="6934200" cy="715963"/>
          </a:xfrm>
        </p:spPr>
        <p:txBody>
          <a:bodyPr/>
          <a:lstStyle/>
          <a:p>
            <a:r>
              <a:rPr lang="tr-TR" sz="4000" dirty="0" smtClean="0">
                <a:solidFill>
                  <a:schemeClr val="tx1"/>
                </a:solidFill>
              </a:rPr>
              <a:t>SİLİKOZ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556792"/>
            <a:ext cx="6934200" cy="5112568"/>
          </a:xfrm>
        </p:spPr>
        <p:txBody>
          <a:bodyPr>
            <a:no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tr-TR" sz="1800" b="1" dirty="0" err="1"/>
              <a:t>Akselere</a:t>
            </a:r>
            <a:r>
              <a:rPr lang="tr-TR" sz="1800" b="1" dirty="0"/>
              <a:t> </a:t>
            </a:r>
            <a:r>
              <a:rPr lang="tr-TR" sz="1800" b="1" dirty="0" smtClean="0"/>
              <a:t>Silikoz</a:t>
            </a:r>
            <a:r>
              <a:rPr lang="tr-TR" sz="1800" dirty="0" smtClean="0"/>
              <a:t> </a:t>
            </a:r>
          </a:p>
          <a:p>
            <a:pPr>
              <a:lnSpc>
                <a:spcPct val="200000"/>
              </a:lnSpc>
            </a:pPr>
            <a:r>
              <a:rPr lang="tr-TR" sz="1800" dirty="0" smtClean="0"/>
              <a:t>Bu </a:t>
            </a:r>
            <a:r>
              <a:rPr lang="tr-TR" sz="1800" dirty="0"/>
              <a:t>hastalarda klinik belirtiler 5 ila 15 yıl arasında ortaya çıkar. </a:t>
            </a:r>
            <a:endParaRPr lang="en-US" sz="1800" dirty="0"/>
          </a:p>
          <a:p>
            <a:pPr marL="0" indent="0">
              <a:lnSpc>
                <a:spcPct val="200000"/>
              </a:lnSpc>
              <a:buNone/>
            </a:pPr>
            <a:r>
              <a:rPr lang="tr-TR" sz="1800" b="1" dirty="0"/>
              <a:t>Kronik </a:t>
            </a:r>
            <a:r>
              <a:rPr lang="tr-TR" sz="1800" b="1" dirty="0" smtClean="0"/>
              <a:t>Silikoz</a:t>
            </a:r>
            <a:endParaRPr lang="tr-TR" sz="1800" dirty="0" smtClean="0"/>
          </a:p>
          <a:p>
            <a:pPr>
              <a:lnSpc>
                <a:spcPct val="200000"/>
              </a:lnSpc>
            </a:pPr>
            <a:r>
              <a:rPr lang="tr-TR" sz="1800" dirty="0" smtClean="0"/>
              <a:t>Bu </a:t>
            </a:r>
            <a:r>
              <a:rPr lang="tr-TR" sz="1800" dirty="0"/>
              <a:t>hastalarda da belirtiler klasik olarak </a:t>
            </a:r>
            <a:r>
              <a:rPr lang="tr-TR" sz="1800" dirty="0" err="1"/>
              <a:t>maruziyetten</a:t>
            </a:r>
            <a:r>
              <a:rPr lang="tr-TR" sz="1800" dirty="0"/>
              <a:t> 15 yıl sonra ya daha geç ortaya </a:t>
            </a:r>
            <a:r>
              <a:rPr lang="tr-TR" sz="1800" dirty="0" smtClean="0"/>
              <a:t>çıkar</a:t>
            </a:r>
          </a:p>
          <a:p>
            <a:pPr>
              <a:lnSpc>
                <a:spcPct val="200000"/>
              </a:lnSpc>
            </a:pPr>
            <a:r>
              <a:rPr lang="tr-TR" sz="1800" dirty="0" smtClean="0"/>
              <a:t>Çoğunlukla </a:t>
            </a:r>
            <a:r>
              <a:rPr lang="tr-TR" sz="1800" dirty="0"/>
              <a:t>PMF ile </a:t>
            </a:r>
            <a:r>
              <a:rPr lang="tr-TR" sz="1800" dirty="0" smtClean="0"/>
              <a:t>birliktedir</a:t>
            </a:r>
          </a:p>
          <a:p>
            <a:pPr>
              <a:lnSpc>
                <a:spcPct val="200000"/>
              </a:lnSpc>
            </a:pPr>
            <a:r>
              <a:rPr lang="tr-TR" sz="1800" dirty="0" smtClean="0"/>
              <a:t>Belli </a:t>
            </a:r>
            <a:r>
              <a:rPr lang="tr-TR" sz="1800" dirty="0"/>
              <a:t>başlı semptom nefes darlığıdır. Özellikle yoğun silika </a:t>
            </a:r>
            <a:r>
              <a:rPr lang="tr-TR" sz="1800" dirty="0" err="1"/>
              <a:t>maruziyetinde</a:t>
            </a:r>
            <a:r>
              <a:rPr lang="tr-TR" sz="1800" dirty="0"/>
              <a:t> ileri evre </a:t>
            </a:r>
            <a:r>
              <a:rPr lang="tr-TR" sz="1800" dirty="0" err="1"/>
              <a:t>balpeteği</a:t>
            </a:r>
            <a:r>
              <a:rPr lang="tr-TR" sz="1800" dirty="0"/>
              <a:t> akciğeri </a:t>
            </a:r>
            <a:r>
              <a:rPr lang="tr-TR" sz="1800" dirty="0" smtClean="0"/>
              <a:t>gelişebilir</a:t>
            </a:r>
            <a:endParaRPr lang="en-US" sz="1800" dirty="0"/>
          </a:p>
        </p:txBody>
      </p:sp>
      <p:pic>
        <p:nvPicPr>
          <p:cNvPr id="4" name="3 İçerik Yer Tutucusu" descr="295571-1346776-301760-301862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2687" y="0"/>
            <a:ext cx="3468687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22119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0"/>
            <a:ext cx="6934200" cy="715963"/>
          </a:xfrm>
        </p:spPr>
        <p:txBody>
          <a:bodyPr/>
          <a:lstStyle/>
          <a:p>
            <a:r>
              <a:rPr lang="tr-TR" sz="4000" dirty="0" err="1" smtClean="0">
                <a:solidFill>
                  <a:schemeClr val="tx1"/>
                </a:solidFill>
              </a:rPr>
              <a:t>Tb</a:t>
            </a:r>
            <a:r>
              <a:rPr lang="tr-TR" sz="4000" dirty="0" smtClean="0">
                <a:solidFill>
                  <a:schemeClr val="tx1"/>
                </a:solidFill>
              </a:rPr>
              <a:t> ve SİLİKOZ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556792"/>
            <a:ext cx="6934200" cy="5112568"/>
          </a:xfrm>
        </p:spPr>
        <p:txBody>
          <a:bodyPr>
            <a:noAutofit/>
          </a:bodyPr>
          <a:lstStyle/>
          <a:p>
            <a:pPr>
              <a:lnSpc>
                <a:spcPct val="250000"/>
              </a:lnSpc>
            </a:pPr>
            <a:r>
              <a:rPr lang="tr-TR" sz="1800" dirty="0" err="1" smtClean="0"/>
              <a:t>Silikozis</a:t>
            </a:r>
            <a:r>
              <a:rPr lang="tr-TR" sz="1800" dirty="0" smtClean="0"/>
              <a:t> </a:t>
            </a:r>
            <a:r>
              <a:rPr lang="tr-TR" sz="1800" dirty="0"/>
              <a:t>tüberküloz hastalığının ortaya çıkışını kolaylaştırıyor gibi </a:t>
            </a:r>
            <a:r>
              <a:rPr lang="tr-TR" sz="1800" dirty="0" smtClean="0"/>
              <a:t>gözükmektedir</a:t>
            </a:r>
          </a:p>
          <a:p>
            <a:pPr>
              <a:lnSpc>
                <a:spcPct val="250000"/>
              </a:lnSpc>
            </a:pPr>
            <a:r>
              <a:rPr lang="tr-TR" sz="1800" dirty="0" smtClean="0"/>
              <a:t>Tüberkülozun </a:t>
            </a:r>
            <a:r>
              <a:rPr lang="tr-TR" sz="1800" dirty="0"/>
              <a:t>ağır formları </a:t>
            </a:r>
            <a:r>
              <a:rPr lang="tr-TR" sz="1800" dirty="0" err="1"/>
              <a:t>silikozislilerde</a:t>
            </a:r>
            <a:r>
              <a:rPr lang="tr-TR" sz="1800" dirty="0"/>
              <a:t> daha sık </a:t>
            </a:r>
            <a:r>
              <a:rPr lang="tr-TR" sz="1800" dirty="0" smtClean="0"/>
              <a:t>(yaklaşık 30 kat daha fazla) görülmektedir</a:t>
            </a:r>
          </a:p>
          <a:p>
            <a:pPr>
              <a:lnSpc>
                <a:spcPct val="250000"/>
              </a:lnSpc>
            </a:pPr>
            <a:r>
              <a:rPr lang="tr-TR" sz="1800" dirty="0" smtClean="0"/>
              <a:t>PPD </a:t>
            </a:r>
            <a:r>
              <a:rPr lang="tr-TR" sz="1800" dirty="0"/>
              <a:t>pozitif olanlarda INH </a:t>
            </a:r>
            <a:r>
              <a:rPr lang="tr-TR" sz="1800" dirty="0" err="1"/>
              <a:t>profilaksisi</a:t>
            </a:r>
            <a:r>
              <a:rPr lang="tr-TR" sz="1800" dirty="0"/>
              <a:t> verilmeli eğer hastalık tedavi edilecekse tedavi süresi 9 aya kadar </a:t>
            </a:r>
            <a:r>
              <a:rPr lang="tr-TR" sz="1800" dirty="0" smtClean="0"/>
              <a:t>uzatılmalıdır </a:t>
            </a:r>
            <a:endParaRPr lang="en-US" sz="1800" dirty="0"/>
          </a:p>
          <a:p>
            <a:pPr marL="0" indent="0">
              <a:lnSpc>
                <a:spcPct val="200000"/>
              </a:lnSpc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="" xmlns:p14="http://schemas.microsoft.com/office/powerpoint/2010/main" val="144181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dirty="0" smtClean="0"/>
              <a:t>Polarize ışık</a:t>
            </a:r>
            <a:endParaRPr lang="tr-TR" dirty="0"/>
          </a:p>
        </p:txBody>
      </p:sp>
      <p:pic>
        <p:nvPicPr>
          <p:cNvPr id="44035" name="3 İçerik Yer Tutucusu" descr="72275-508B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42938" y="1785938"/>
            <a:ext cx="4900612" cy="3500437"/>
          </a:xfrm>
        </p:spPr>
      </p:pic>
      <p:pic>
        <p:nvPicPr>
          <p:cNvPr id="5" name="3 İçerik Yer Tutucusu" descr="72275-508D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5" y="2428875"/>
            <a:ext cx="4900613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6972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71500" y="428625"/>
            <a:ext cx="4884738" cy="3214688"/>
          </a:xfrm>
          <a:noFill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8" y="2928938"/>
            <a:ext cx="5095875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4417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0"/>
            <a:ext cx="6934200" cy="715963"/>
          </a:xfrm>
        </p:spPr>
        <p:txBody>
          <a:bodyPr>
            <a:normAutofit/>
          </a:bodyPr>
          <a:lstStyle/>
          <a:p>
            <a:r>
              <a:rPr lang="tr-TR" sz="4000" b="1" dirty="0" smtClean="0"/>
              <a:t>KÖMÜR </a:t>
            </a:r>
            <a:r>
              <a:rPr lang="tr-TR" sz="4000" b="1" dirty="0"/>
              <a:t>İŞÇİSİ PNÖMOKONYOZU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556792"/>
            <a:ext cx="6934200" cy="511256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800" dirty="0"/>
          </a:p>
          <a:p>
            <a:pPr>
              <a:lnSpc>
                <a:spcPct val="200000"/>
              </a:lnSpc>
            </a:pPr>
            <a:r>
              <a:rPr lang="tr-TR" sz="1800" dirty="0"/>
              <a:t>Kömür işçisi </a:t>
            </a:r>
            <a:r>
              <a:rPr lang="tr-TR" sz="1800" dirty="0" err="1"/>
              <a:t>pnömokonyozu</a:t>
            </a:r>
            <a:r>
              <a:rPr lang="tr-TR" sz="1800" dirty="0"/>
              <a:t> (KİP) kömür tozu </a:t>
            </a:r>
            <a:r>
              <a:rPr lang="tr-TR" sz="1800" dirty="0" err="1"/>
              <a:t>inhalasyonuna</a:t>
            </a:r>
            <a:r>
              <a:rPr lang="tr-TR" sz="1800" dirty="0"/>
              <a:t> bağlı olarak ortaya çıkan solunum sistemi </a:t>
            </a:r>
            <a:r>
              <a:rPr lang="tr-TR" sz="1800" dirty="0" smtClean="0"/>
              <a:t>hastalığıdır</a:t>
            </a:r>
            <a:endParaRPr lang="en-US" sz="1800" dirty="0"/>
          </a:p>
          <a:p>
            <a:pPr marL="0" indent="0">
              <a:lnSpc>
                <a:spcPct val="200000"/>
              </a:lnSpc>
              <a:buNone/>
            </a:pPr>
            <a:r>
              <a:rPr lang="tr-TR" sz="1800" b="1" dirty="0"/>
              <a:t>KİP </a:t>
            </a:r>
            <a:r>
              <a:rPr lang="tr-TR" sz="1800" b="1" dirty="0" smtClean="0"/>
              <a:t>Sıklığı</a:t>
            </a:r>
            <a:endParaRPr lang="en-US" sz="1800" dirty="0"/>
          </a:p>
          <a:p>
            <a:pPr>
              <a:lnSpc>
                <a:spcPct val="200000"/>
              </a:lnSpc>
            </a:pPr>
            <a:r>
              <a:rPr lang="tr-TR" sz="1800" dirty="0"/>
              <a:t>Son yıllarda özellikle toz kontrol sistemlerinin etkin bir biçimde yerleştirilmesiyle KİP sıklığı %30’lardan % 3-5 düzeyine </a:t>
            </a:r>
            <a:r>
              <a:rPr lang="tr-TR" sz="1800" dirty="0" smtClean="0"/>
              <a:t>çekilmiştir</a:t>
            </a:r>
          </a:p>
          <a:p>
            <a:pPr>
              <a:lnSpc>
                <a:spcPct val="200000"/>
              </a:lnSpc>
            </a:pPr>
            <a:r>
              <a:rPr lang="tr-TR" sz="1800" dirty="0" smtClean="0"/>
              <a:t>Ülkemizde </a:t>
            </a:r>
            <a:r>
              <a:rPr lang="tr-TR" sz="1800" dirty="0"/>
              <a:t>SSK hastanelerinde tanı konulan meslek hastalığı olgularının %15,6’sını KİP olguları </a:t>
            </a:r>
            <a:r>
              <a:rPr lang="tr-TR" sz="1800" dirty="0" smtClean="0"/>
              <a:t>oluşturmaktaydı</a:t>
            </a:r>
            <a:endParaRPr lang="en-US" sz="1800" dirty="0"/>
          </a:p>
        </p:txBody>
      </p:sp>
    </p:spTree>
    <p:extLst>
      <p:ext uri="{BB962C8B-B14F-4D97-AF65-F5344CB8AC3E}">
        <p14:creationId xmlns="" xmlns:p14="http://schemas.microsoft.com/office/powerpoint/2010/main" val="269558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0"/>
            <a:ext cx="6934200" cy="715963"/>
          </a:xfrm>
        </p:spPr>
        <p:txBody>
          <a:bodyPr>
            <a:normAutofit fontScale="90000"/>
          </a:bodyPr>
          <a:lstStyle/>
          <a:p>
            <a:r>
              <a:rPr lang="tr-TR" sz="4000" b="1" dirty="0" smtClean="0"/>
              <a:t>KÖMÜR </a:t>
            </a:r>
            <a:r>
              <a:rPr lang="tr-TR" sz="4000" b="1" dirty="0"/>
              <a:t>İŞÇİSİ </a:t>
            </a:r>
            <a:r>
              <a:rPr lang="tr-TR" sz="4000" b="1" dirty="0" smtClean="0"/>
              <a:t>PNÖMOKONYOZU-</a:t>
            </a:r>
            <a:r>
              <a:rPr lang="tr-TR" sz="4000" b="1" dirty="0" err="1" smtClean="0"/>
              <a:t>Patogenez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1763688" y="1556792"/>
            <a:ext cx="7380312" cy="5112568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tr-TR" sz="1800" dirty="0" smtClean="0"/>
              <a:t>KİP </a:t>
            </a:r>
            <a:r>
              <a:rPr lang="tr-TR" sz="1800" dirty="0"/>
              <a:t>başlangıç evresi akciğerin üst loblarında yoğunlaşan </a:t>
            </a:r>
            <a:r>
              <a:rPr lang="tr-TR" sz="1800" dirty="0" err="1"/>
              <a:t>maküllerle</a:t>
            </a:r>
            <a:r>
              <a:rPr lang="tr-TR" sz="1800" dirty="0"/>
              <a:t> </a:t>
            </a:r>
            <a:r>
              <a:rPr lang="tr-TR" sz="1800" dirty="0" smtClean="0"/>
              <a:t>karakterizedir</a:t>
            </a:r>
          </a:p>
          <a:p>
            <a:pPr>
              <a:lnSpc>
                <a:spcPct val="200000"/>
              </a:lnSpc>
            </a:pPr>
            <a:r>
              <a:rPr lang="tr-TR" sz="1800" dirty="0" smtClean="0"/>
              <a:t>Kömür </a:t>
            </a:r>
            <a:r>
              <a:rPr lang="tr-TR" sz="1800" dirty="0" err="1"/>
              <a:t>makülleri</a:t>
            </a:r>
            <a:r>
              <a:rPr lang="tr-TR" sz="1800" dirty="0"/>
              <a:t> kömürle yüklü </a:t>
            </a:r>
            <a:r>
              <a:rPr lang="tr-TR" sz="1800" dirty="0" err="1"/>
              <a:t>makrofajları</a:t>
            </a:r>
            <a:r>
              <a:rPr lang="tr-TR" sz="1800" dirty="0"/>
              <a:t> ve </a:t>
            </a:r>
            <a:r>
              <a:rPr lang="tr-TR" sz="1800" dirty="0" err="1"/>
              <a:t>retikülin</a:t>
            </a:r>
            <a:r>
              <a:rPr lang="tr-TR" sz="1800" dirty="0"/>
              <a:t> ve biraz da </a:t>
            </a:r>
            <a:r>
              <a:rPr lang="tr-TR" sz="1800" dirty="0" err="1"/>
              <a:t>kollajenden</a:t>
            </a:r>
            <a:r>
              <a:rPr lang="tr-TR" sz="1800" dirty="0"/>
              <a:t> meydana gelen ince bir ağdan meydana </a:t>
            </a:r>
            <a:r>
              <a:rPr lang="tr-TR" sz="1800" dirty="0" smtClean="0"/>
              <a:t>gelmiştir </a:t>
            </a:r>
            <a:r>
              <a:rPr lang="tr-TR" sz="1800" dirty="0"/>
              <a:t>Bu </a:t>
            </a:r>
            <a:r>
              <a:rPr lang="tr-TR" sz="1800" dirty="0" err="1"/>
              <a:t>maküller</a:t>
            </a:r>
            <a:r>
              <a:rPr lang="tr-TR" sz="1800" dirty="0"/>
              <a:t> 1-5 cm çapındadır, solunumsal </a:t>
            </a:r>
            <a:r>
              <a:rPr lang="tr-TR" sz="1800" dirty="0" err="1"/>
              <a:t>bronşiollerin</a:t>
            </a:r>
            <a:r>
              <a:rPr lang="tr-TR" sz="1800" dirty="0"/>
              <a:t> çatallanma bölgelerinde yer alır ve </a:t>
            </a:r>
            <a:r>
              <a:rPr lang="tr-TR" sz="1800" dirty="0" err="1"/>
              <a:t>fokal</a:t>
            </a:r>
            <a:r>
              <a:rPr lang="tr-TR" sz="1800" dirty="0"/>
              <a:t> amfizem ile birlikte </a:t>
            </a:r>
            <a:r>
              <a:rPr lang="tr-TR" sz="1800" dirty="0" smtClean="0"/>
              <a:t>görülebilir</a:t>
            </a:r>
          </a:p>
          <a:p>
            <a:pPr>
              <a:lnSpc>
                <a:spcPct val="200000"/>
              </a:lnSpc>
            </a:pPr>
            <a:r>
              <a:rPr lang="tr-TR" sz="1800" dirty="0" smtClean="0"/>
              <a:t>  </a:t>
            </a:r>
            <a:r>
              <a:rPr lang="tr-TR" sz="1800" dirty="0" err="1"/>
              <a:t>Maruziyet</a:t>
            </a:r>
            <a:r>
              <a:rPr lang="tr-TR" sz="1800" dirty="0"/>
              <a:t> arttıkça </a:t>
            </a:r>
            <a:r>
              <a:rPr lang="tr-TR" sz="1800" dirty="0" err="1"/>
              <a:t>fibröz</a:t>
            </a:r>
            <a:r>
              <a:rPr lang="tr-TR" sz="1800" dirty="0"/>
              <a:t> materyalden oluşmuş kömür </a:t>
            </a:r>
            <a:r>
              <a:rPr lang="tr-TR" sz="1800" dirty="0" err="1"/>
              <a:t>makülleri</a:t>
            </a:r>
            <a:r>
              <a:rPr lang="tr-TR" sz="1800" dirty="0"/>
              <a:t> bir araya toplandıklarında komplike KİP </a:t>
            </a:r>
            <a:r>
              <a:rPr lang="tr-TR" sz="1800" dirty="0" smtClean="0"/>
              <a:t>ve PMF </a:t>
            </a:r>
            <a:r>
              <a:rPr lang="tr-TR" sz="1800" dirty="0"/>
              <a:t>olarak </a:t>
            </a:r>
            <a:r>
              <a:rPr lang="tr-TR" sz="1800" dirty="0" smtClean="0"/>
              <a:t>adlandırılmaktadır</a:t>
            </a:r>
            <a:endParaRPr lang="en-US" sz="1800" dirty="0"/>
          </a:p>
          <a:p>
            <a:pPr>
              <a:lnSpc>
                <a:spcPct val="200000"/>
              </a:lnSpc>
            </a:pPr>
            <a:endParaRPr lang="en-US" sz="1800" dirty="0"/>
          </a:p>
        </p:txBody>
      </p:sp>
    </p:spTree>
    <p:extLst>
      <p:ext uri="{BB962C8B-B14F-4D97-AF65-F5344CB8AC3E}">
        <p14:creationId xmlns="" xmlns:p14="http://schemas.microsoft.com/office/powerpoint/2010/main" val="13157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20258" cy="3970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095488"/>
            <a:ext cx="5707913" cy="3730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85064"/>
            <a:ext cx="6612061" cy="4800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-99392"/>
            <a:ext cx="6113322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3371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dirty="0" smtClean="0"/>
              <a:t>KİP</a:t>
            </a:r>
            <a:endParaRPr lang="tr-TR" dirty="0"/>
          </a:p>
        </p:txBody>
      </p:sp>
      <p:graphicFrame>
        <p:nvGraphicFramePr>
          <p:cNvPr id="5" name="4 Diyagram"/>
          <p:cNvGraphicFramePr/>
          <p:nvPr/>
        </p:nvGraphicFramePr>
        <p:xfrm>
          <a:off x="457200" y="1600200"/>
          <a:ext cx="8229600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75857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3898900" cy="11398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b="1" smtClean="0"/>
              <a:t/>
            </a:r>
            <a:br>
              <a:rPr lang="tr-TR" b="1" smtClean="0"/>
            </a:br>
            <a:r>
              <a:rPr lang="tr-TR" b="1" smtClean="0"/>
              <a:t/>
            </a:r>
            <a:br>
              <a:rPr lang="tr-TR" b="1" smtClean="0"/>
            </a:br>
            <a:r>
              <a:rPr lang="tr-TR" b="1" smtClean="0"/>
              <a:t/>
            </a:r>
            <a:br>
              <a:rPr lang="tr-TR" b="1" smtClean="0"/>
            </a:br>
            <a:r>
              <a:rPr lang="tr-TR" b="1" smtClean="0"/>
              <a:t>KİP</a:t>
            </a:r>
            <a:br>
              <a:rPr lang="tr-TR" b="1" smtClean="0"/>
            </a:br>
            <a:r>
              <a:rPr lang="tr-TR" b="1" smtClean="0"/>
              <a:t>MORTALİTE-MORBİDİTE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endParaRPr lang="tr-TR" sz="2800" smtClean="0"/>
          </a:p>
          <a:p>
            <a:pPr eaLnBrk="1" hangingPunct="1">
              <a:defRPr/>
            </a:pPr>
            <a:endParaRPr lang="tr-TR" sz="2800" smtClean="0"/>
          </a:p>
          <a:p>
            <a:pPr eaLnBrk="1" hangingPunct="1">
              <a:defRPr/>
            </a:pPr>
            <a:endParaRPr lang="tr-TR" sz="2800" smtClean="0"/>
          </a:p>
          <a:p>
            <a:pPr eaLnBrk="1" hangingPunct="1">
              <a:defRPr/>
            </a:pPr>
            <a:endParaRPr lang="tr-TR" sz="2800" smtClean="0"/>
          </a:p>
          <a:p>
            <a:pPr eaLnBrk="1" hangingPunct="1">
              <a:defRPr/>
            </a:pPr>
            <a:endParaRPr lang="tr-TR" sz="2800" smtClean="0"/>
          </a:p>
          <a:p>
            <a:pPr eaLnBrk="1" hangingPunct="1">
              <a:defRPr/>
            </a:pPr>
            <a:r>
              <a:rPr lang="tr-TR" sz="2800" smtClean="0"/>
              <a:t>Kömür tozunun tipi- ekspozisyon süresi</a:t>
            </a:r>
          </a:p>
          <a:p>
            <a:pPr eaLnBrk="1" hangingPunct="1">
              <a:defRPr/>
            </a:pPr>
            <a:r>
              <a:rPr lang="tr-TR" sz="2800" smtClean="0"/>
              <a:t>İleri yaş hastalığı </a:t>
            </a:r>
          </a:p>
        </p:txBody>
      </p:sp>
      <p:pic>
        <p:nvPicPr>
          <p:cNvPr id="67588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476250"/>
            <a:ext cx="3671888" cy="3313113"/>
          </a:xfrm>
        </p:spPr>
      </p:pic>
      <p:pic>
        <p:nvPicPr>
          <p:cNvPr id="67589" name="Picture 5" descr="68-772-gse1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500563" y="3656013"/>
            <a:ext cx="3816350" cy="3201987"/>
          </a:xfrm>
        </p:spPr>
      </p:pic>
    </p:spTree>
    <p:extLst>
      <p:ext uri="{BB962C8B-B14F-4D97-AF65-F5344CB8AC3E}">
        <p14:creationId xmlns="" xmlns:p14="http://schemas.microsoft.com/office/powerpoint/2010/main" val="47711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7813"/>
            <a:ext cx="8329613" cy="15081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r-TR" b="1" dirty="0" smtClean="0"/>
              <a:t>KÖMÜR İŞÇİSİ PNÖMOKONYOZU (KİP)-</a:t>
            </a:r>
            <a:r>
              <a:rPr lang="tr-TR" b="1" dirty="0" err="1" smtClean="0"/>
              <a:t>Gross</a:t>
            </a:r>
            <a:r>
              <a:rPr lang="tr-TR" b="1" dirty="0" smtClean="0"/>
              <a:t> görünüm </a:t>
            </a:r>
            <a:endParaRPr lang="tr-TR" dirty="0"/>
          </a:p>
        </p:txBody>
      </p:sp>
      <p:pic>
        <p:nvPicPr>
          <p:cNvPr id="68612" name="4 İçerik Yer Tutucusu" descr="Resim3.jpg"/>
          <p:cNvPicPr>
            <a:picLocks noGrp="1" noChangeAspect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14875" y="2071688"/>
            <a:ext cx="3529013" cy="3781425"/>
          </a:xfrm>
        </p:spPr>
      </p:pic>
      <p:pic>
        <p:nvPicPr>
          <p:cNvPr id="68611" name="4 İçerik Yer Tutucusu" descr="Resim2.jpg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2071688"/>
            <a:ext cx="3576638" cy="3870325"/>
          </a:xfrm>
        </p:spPr>
      </p:pic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1527175" y="5949950"/>
            <a:ext cx="758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tr-TR" sz="1800" b="1">
                <a:solidFill>
                  <a:prstClr val="black"/>
                </a:solidFill>
                <a:cs typeface="Arial" charset="0"/>
              </a:rPr>
              <a:t>KİP</a:t>
            </a:r>
          </a:p>
        </p:txBody>
      </p:sp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6215063" y="6072188"/>
            <a:ext cx="666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tr-TR" sz="1800" b="1">
                <a:solidFill>
                  <a:prstClr val="black"/>
                </a:solidFill>
                <a:cs typeface="Arial" charset="0"/>
              </a:rPr>
              <a:t>PMF</a:t>
            </a:r>
          </a:p>
        </p:txBody>
      </p:sp>
    </p:spTree>
    <p:extLst>
      <p:ext uri="{BB962C8B-B14F-4D97-AF65-F5344CB8AC3E}">
        <p14:creationId xmlns="" xmlns:p14="http://schemas.microsoft.com/office/powerpoint/2010/main" val="162231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0"/>
            <a:ext cx="6934200" cy="715963"/>
          </a:xfrm>
        </p:spPr>
        <p:txBody>
          <a:bodyPr/>
          <a:lstStyle/>
          <a:p>
            <a:r>
              <a:rPr lang="tr-TR" sz="4000" dirty="0" smtClean="0">
                <a:solidFill>
                  <a:schemeClr val="tx1"/>
                </a:solidFill>
              </a:rPr>
              <a:t>Mesleksel Akciğer Hastalıkları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981200"/>
            <a:ext cx="6934200" cy="353603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200000"/>
              </a:lnSpc>
            </a:pPr>
            <a:r>
              <a:rPr lang="tr-TR" altLang="ko-KR" sz="1800" dirty="0">
                <a:latin typeface="Verdana" pitchFamily="34" charset="0"/>
                <a:ea typeface="굴림" charset="-127"/>
              </a:rPr>
              <a:t>A) </a:t>
            </a:r>
            <a:r>
              <a:rPr lang="tr-TR" altLang="ko-KR" sz="1800" dirty="0" err="1">
                <a:latin typeface="Verdana" pitchFamily="34" charset="0"/>
                <a:ea typeface="굴림" charset="-127"/>
              </a:rPr>
              <a:t>Pnömokonyozlar</a:t>
            </a:r>
            <a:endParaRPr lang="tr-TR" altLang="ko-KR" sz="1800" dirty="0">
              <a:latin typeface="Verdana" pitchFamily="34" charset="0"/>
              <a:ea typeface="굴림" charset="-127"/>
            </a:endParaRPr>
          </a:p>
          <a:p>
            <a:pPr>
              <a:lnSpc>
                <a:spcPct val="200000"/>
              </a:lnSpc>
            </a:pPr>
            <a:endParaRPr lang="tr-TR" altLang="ko-KR" sz="1800" dirty="0">
              <a:latin typeface="Verdana" pitchFamily="34" charset="0"/>
              <a:ea typeface="굴림" charset="-127"/>
            </a:endParaRPr>
          </a:p>
          <a:p>
            <a:pPr>
              <a:lnSpc>
                <a:spcPct val="200000"/>
              </a:lnSpc>
            </a:pPr>
            <a:r>
              <a:rPr lang="tr-TR" altLang="ko-KR" sz="1800" dirty="0">
                <a:latin typeface="Verdana" pitchFamily="34" charset="0"/>
                <a:ea typeface="굴림" charset="-127"/>
              </a:rPr>
              <a:t>B) Mesleki Hava yolu Hastalıkları</a:t>
            </a:r>
          </a:p>
          <a:p>
            <a:pPr>
              <a:lnSpc>
                <a:spcPct val="200000"/>
              </a:lnSpc>
            </a:pPr>
            <a:endParaRPr lang="tr-TR" altLang="ko-KR" sz="1800" dirty="0">
              <a:latin typeface="Verdana" pitchFamily="34" charset="0"/>
              <a:ea typeface="굴림" charset="-127"/>
            </a:endParaRPr>
          </a:p>
          <a:p>
            <a:pPr>
              <a:lnSpc>
                <a:spcPct val="200000"/>
              </a:lnSpc>
            </a:pPr>
            <a:r>
              <a:rPr lang="tr-TR" altLang="ko-KR" sz="1800" dirty="0">
                <a:latin typeface="Verdana" pitchFamily="34" charset="0"/>
                <a:ea typeface="굴림" charset="-127"/>
              </a:rPr>
              <a:t>C) </a:t>
            </a:r>
            <a:r>
              <a:rPr lang="tr-TR" altLang="ko-KR" sz="1800" dirty="0" err="1">
                <a:latin typeface="Verdana" pitchFamily="34" charset="0"/>
                <a:ea typeface="굴림" charset="-127"/>
              </a:rPr>
              <a:t>Hipersensitivite</a:t>
            </a:r>
            <a:r>
              <a:rPr lang="tr-TR" altLang="ko-KR" sz="1800" dirty="0">
                <a:latin typeface="Verdana" pitchFamily="34" charset="0"/>
                <a:ea typeface="굴림" charset="-127"/>
              </a:rPr>
              <a:t> </a:t>
            </a:r>
            <a:r>
              <a:rPr lang="tr-TR" altLang="ko-KR" sz="1800" dirty="0" err="1">
                <a:latin typeface="Verdana" pitchFamily="34" charset="0"/>
                <a:ea typeface="굴림" charset="-127"/>
              </a:rPr>
              <a:t>pnömonisi</a:t>
            </a:r>
            <a:endParaRPr lang="tr-TR" altLang="ko-KR" sz="1800" dirty="0">
              <a:latin typeface="Verdana" pitchFamily="34" charset="0"/>
              <a:ea typeface="굴림" charset="-127"/>
            </a:endParaRPr>
          </a:p>
          <a:p>
            <a:pPr>
              <a:lnSpc>
                <a:spcPct val="200000"/>
              </a:lnSpc>
            </a:pPr>
            <a:endParaRPr lang="tr-TR" altLang="ko-KR" sz="1800" dirty="0">
              <a:latin typeface="Verdana" pitchFamily="34" charset="0"/>
              <a:ea typeface="굴림" charset="-127"/>
            </a:endParaRPr>
          </a:p>
          <a:p>
            <a:pPr>
              <a:lnSpc>
                <a:spcPct val="200000"/>
              </a:lnSpc>
            </a:pPr>
            <a:r>
              <a:rPr lang="tr-TR" altLang="ko-KR" sz="1800" dirty="0">
                <a:latin typeface="Verdana" pitchFamily="34" charset="0"/>
                <a:ea typeface="굴림" charset="-127"/>
              </a:rPr>
              <a:t>D) Akut </a:t>
            </a:r>
            <a:r>
              <a:rPr lang="tr-TR" altLang="ko-KR" sz="1800" dirty="0" err="1">
                <a:latin typeface="Verdana" pitchFamily="34" charset="0"/>
                <a:ea typeface="굴림" charset="-127"/>
              </a:rPr>
              <a:t>Toksik</a:t>
            </a:r>
            <a:r>
              <a:rPr lang="tr-TR" altLang="ko-KR" sz="1800" dirty="0">
                <a:latin typeface="Verdana" pitchFamily="34" charset="0"/>
                <a:ea typeface="굴림" charset="-127"/>
              </a:rPr>
              <a:t> </a:t>
            </a:r>
            <a:r>
              <a:rPr lang="tr-TR" altLang="ko-KR" sz="1800" dirty="0" err="1">
                <a:latin typeface="Verdana" pitchFamily="34" charset="0"/>
                <a:ea typeface="굴림" charset="-127"/>
              </a:rPr>
              <a:t>İnhalasyon</a:t>
            </a:r>
            <a:r>
              <a:rPr lang="tr-TR" altLang="ko-KR" sz="1800" dirty="0">
                <a:latin typeface="Verdana" pitchFamily="34" charset="0"/>
                <a:ea typeface="굴림" charset="-127"/>
              </a:rPr>
              <a:t> sendromları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567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85800" y="1219200"/>
            <a:ext cx="7924800" cy="2971800"/>
            <a:chOff x="-3" y="-3"/>
            <a:chExt cx="2490" cy="1618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0" y="0"/>
              <a:ext cx="2484" cy="1612"/>
              <a:chOff x="0" y="0"/>
              <a:chExt cx="2484" cy="1612"/>
            </a:xfrm>
          </p:grpSpPr>
          <p:grpSp>
            <p:nvGrpSpPr>
              <p:cNvPr id="4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594" cy="403"/>
                <a:chOff x="0" y="0"/>
                <a:chExt cx="594" cy="403"/>
              </a:xfrm>
            </p:grpSpPr>
            <p:sp>
              <p:nvSpPr>
                <p:cNvPr id="48171" name="Rectangle 5"/>
                <p:cNvSpPr>
                  <a:spLocks noChangeArrowheads="1"/>
                </p:cNvSpPr>
                <p:nvPr/>
              </p:nvSpPr>
              <p:spPr bwMode="auto">
                <a:xfrm>
                  <a:off x="28" y="0"/>
                  <a:ext cx="538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bIns="0"/>
                <a:lstStyle/>
                <a:p>
                  <a:pPr algn="just"/>
                  <a:r>
                    <a:rPr lang="tr-TR" dirty="0">
                      <a:solidFill>
                        <a:srgbClr val="002060"/>
                      </a:solidFill>
                      <a:cs typeface="Times New Roman" pitchFamily="18" charset="0"/>
                    </a:rPr>
                    <a:t>Büyüklük</a:t>
                  </a:r>
                </a:p>
                <a:p>
                  <a:pPr algn="just" eaLnBrk="0" hangingPunct="0"/>
                  <a:endParaRPr lang="tr-TR" dirty="0">
                    <a:solidFill>
                      <a:srgbClr val="002060"/>
                    </a:solidFill>
                    <a:cs typeface="Arial" charset="0"/>
                  </a:endParaRPr>
                </a:p>
              </p:txBody>
            </p:sp>
            <p:sp>
              <p:nvSpPr>
                <p:cNvPr id="48172" name="Rectangle 6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594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l"/>
                  <a:endParaRPr lang="tr-TR" sz="4000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5" name="Group 7"/>
              <p:cNvGrpSpPr>
                <a:grpSpLocks/>
              </p:cNvGrpSpPr>
              <p:nvPr/>
            </p:nvGrpSpPr>
            <p:grpSpPr bwMode="auto">
              <a:xfrm>
                <a:off x="594" y="0"/>
                <a:ext cx="870" cy="403"/>
                <a:chOff x="594" y="0"/>
                <a:chExt cx="870" cy="403"/>
              </a:xfrm>
            </p:grpSpPr>
            <p:sp>
              <p:nvSpPr>
                <p:cNvPr id="48169" name="Rectangle 8"/>
                <p:cNvSpPr>
                  <a:spLocks noChangeArrowheads="1"/>
                </p:cNvSpPr>
                <p:nvPr/>
              </p:nvSpPr>
              <p:spPr bwMode="auto">
                <a:xfrm>
                  <a:off x="622" y="0"/>
                  <a:ext cx="814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tr-TR" sz="2800" b="1">
                      <a:solidFill>
                        <a:prstClr val="black"/>
                      </a:solidFill>
                      <a:cs typeface="Times New Roman" pitchFamily="18" charset="0"/>
                    </a:rPr>
                    <a:t>Yuva</a:t>
                  </a:r>
                  <a:r>
                    <a:rPr lang="tr-TR" sz="2800">
                      <a:solidFill>
                        <a:prstClr val="black"/>
                      </a:solidFill>
                      <a:cs typeface="Times New Roman" pitchFamily="18" charset="0"/>
                    </a:rPr>
                    <a:t>r</a:t>
                  </a:r>
                  <a:r>
                    <a:rPr lang="tr-TR" sz="2800" b="1">
                      <a:solidFill>
                        <a:prstClr val="black"/>
                      </a:solidFill>
                      <a:cs typeface="Times New Roman" pitchFamily="18" charset="0"/>
                    </a:rPr>
                    <a:t>lak(çap)</a:t>
                  </a:r>
                  <a:endParaRPr lang="tr-TR" sz="2800" b="1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48170" name="Rectangle 9"/>
                <p:cNvSpPr>
                  <a:spLocks noChangeArrowheads="1"/>
                </p:cNvSpPr>
                <p:nvPr/>
              </p:nvSpPr>
              <p:spPr bwMode="auto">
                <a:xfrm>
                  <a:off x="594" y="0"/>
                  <a:ext cx="870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l"/>
                  <a:endParaRPr lang="tr-TR" sz="4000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6" name="Group 10"/>
              <p:cNvGrpSpPr>
                <a:grpSpLocks/>
              </p:cNvGrpSpPr>
              <p:nvPr/>
            </p:nvGrpSpPr>
            <p:grpSpPr bwMode="auto">
              <a:xfrm>
                <a:off x="1464" y="0"/>
                <a:ext cx="1020" cy="403"/>
                <a:chOff x="1464" y="0"/>
                <a:chExt cx="1020" cy="403"/>
              </a:xfrm>
            </p:grpSpPr>
            <p:sp>
              <p:nvSpPr>
                <p:cNvPr id="48167" name="Rectangle 11"/>
                <p:cNvSpPr>
                  <a:spLocks noChangeArrowheads="1"/>
                </p:cNvSpPr>
                <p:nvPr/>
              </p:nvSpPr>
              <p:spPr bwMode="auto">
                <a:xfrm>
                  <a:off x="1492" y="0"/>
                  <a:ext cx="964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tr-TR" b="1">
                      <a:solidFill>
                        <a:prstClr val="black"/>
                      </a:solidFill>
                      <a:cs typeface="Times New Roman" pitchFamily="18" charset="0"/>
                    </a:rPr>
                    <a:t>Düzensiz(genişlik)</a:t>
                  </a:r>
                  <a:endParaRPr lang="tr-TR" b="1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48168" name="Rectangle 12"/>
                <p:cNvSpPr>
                  <a:spLocks noChangeArrowheads="1"/>
                </p:cNvSpPr>
                <p:nvPr/>
              </p:nvSpPr>
              <p:spPr bwMode="auto">
                <a:xfrm>
                  <a:off x="1464" y="0"/>
                  <a:ext cx="1020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l"/>
                  <a:endParaRPr lang="tr-TR" sz="4000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7" name="Group 13"/>
              <p:cNvGrpSpPr>
                <a:grpSpLocks/>
              </p:cNvGrpSpPr>
              <p:nvPr/>
            </p:nvGrpSpPr>
            <p:grpSpPr bwMode="auto">
              <a:xfrm>
                <a:off x="0" y="403"/>
                <a:ext cx="594" cy="403"/>
                <a:chOff x="0" y="403"/>
                <a:chExt cx="594" cy="403"/>
              </a:xfrm>
            </p:grpSpPr>
            <p:sp>
              <p:nvSpPr>
                <p:cNvPr id="48165" name="Rectangle 14"/>
                <p:cNvSpPr>
                  <a:spLocks noChangeArrowheads="1"/>
                </p:cNvSpPr>
                <p:nvPr/>
              </p:nvSpPr>
              <p:spPr bwMode="auto">
                <a:xfrm>
                  <a:off x="28" y="403"/>
                  <a:ext cx="538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/>
                  <a:r>
                    <a:rPr lang="tr-TR" dirty="0">
                      <a:solidFill>
                        <a:srgbClr val="002060"/>
                      </a:solidFill>
                      <a:latin typeface="Comic Sans MS" pitchFamily="66" charset="0"/>
                      <a:cs typeface="Times New Roman" pitchFamily="18" charset="0"/>
                    </a:rPr>
                    <a:t>0-1.5 mm</a:t>
                  </a:r>
                </a:p>
                <a:p>
                  <a:pPr algn="just" eaLnBrk="0" hangingPunct="0"/>
                  <a:endParaRPr lang="tr-TR" dirty="0">
                    <a:solidFill>
                      <a:srgbClr val="85DFD0"/>
                    </a:solidFill>
                    <a:latin typeface="Comic Sans MS" pitchFamily="66" charset="0"/>
                    <a:cs typeface="Arial" charset="0"/>
                  </a:endParaRPr>
                </a:p>
              </p:txBody>
            </p:sp>
            <p:sp>
              <p:nvSpPr>
                <p:cNvPr id="48166" name="Rectangle 15"/>
                <p:cNvSpPr>
                  <a:spLocks noChangeArrowheads="1"/>
                </p:cNvSpPr>
                <p:nvPr/>
              </p:nvSpPr>
              <p:spPr bwMode="auto">
                <a:xfrm>
                  <a:off x="0" y="403"/>
                  <a:ext cx="594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l"/>
                  <a:endParaRPr lang="tr-TR" sz="4000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8" name="Group 16"/>
              <p:cNvGrpSpPr>
                <a:grpSpLocks/>
              </p:cNvGrpSpPr>
              <p:nvPr/>
            </p:nvGrpSpPr>
            <p:grpSpPr bwMode="auto">
              <a:xfrm>
                <a:off x="594" y="403"/>
                <a:ext cx="870" cy="403"/>
                <a:chOff x="594" y="403"/>
                <a:chExt cx="870" cy="403"/>
              </a:xfrm>
            </p:grpSpPr>
            <p:sp>
              <p:nvSpPr>
                <p:cNvPr id="48163" name="Rectangle 17"/>
                <p:cNvSpPr>
                  <a:spLocks noChangeArrowheads="1"/>
                </p:cNvSpPr>
                <p:nvPr/>
              </p:nvSpPr>
              <p:spPr bwMode="auto">
                <a:xfrm>
                  <a:off x="622" y="403"/>
                  <a:ext cx="814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tr-TR" sz="3600" b="1">
                      <a:solidFill>
                        <a:prstClr val="black"/>
                      </a:solidFill>
                      <a:latin typeface="Comic Sans MS" pitchFamily="66" charset="0"/>
                      <a:cs typeface="Times New Roman" pitchFamily="18" charset="0"/>
                    </a:rPr>
                    <a:t>p</a:t>
                  </a:r>
                </a:p>
                <a:p>
                  <a:pPr eaLnBrk="0" hangingPunct="0"/>
                  <a:endParaRPr lang="tr-TR" sz="3600" b="1">
                    <a:solidFill>
                      <a:prstClr val="black"/>
                    </a:solidFill>
                    <a:latin typeface="Comic Sans MS" pitchFamily="66" charset="0"/>
                    <a:cs typeface="Arial" charset="0"/>
                  </a:endParaRPr>
                </a:p>
              </p:txBody>
            </p:sp>
            <p:sp>
              <p:nvSpPr>
                <p:cNvPr id="48164" name="Rectangle 18"/>
                <p:cNvSpPr>
                  <a:spLocks noChangeArrowheads="1"/>
                </p:cNvSpPr>
                <p:nvPr/>
              </p:nvSpPr>
              <p:spPr bwMode="auto">
                <a:xfrm>
                  <a:off x="594" y="403"/>
                  <a:ext cx="870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l"/>
                  <a:endParaRPr lang="tr-TR" sz="4000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9" name="Group 19"/>
              <p:cNvGrpSpPr>
                <a:grpSpLocks/>
              </p:cNvGrpSpPr>
              <p:nvPr/>
            </p:nvGrpSpPr>
            <p:grpSpPr bwMode="auto">
              <a:xfrm>
                <a:off x="1464" y="403"/>
                <a:ext cx="1020" cy="403"/>
                <a:chOff x="1464" y="403"/>
                <a:chExt cx="1020" cy="403"/>
              </a:xfrm>
            </p:grpSpPr>
            <p:sp>
              <p:nvSpPr>
                <p:cNvPr id="48161" name="Rectangle 20"/>
                <p:cNvSpPr>
                  <a:spLocks noChangeArrowheads="1"/>
                </p:cNvSpPr>
                <p:nvPr/>
              </p:nvSpPr>
              <p:spPr bwMode="auto">
                <a:xfrm>
                  <a:off x="1492" y="403"/>
                  <a:ext cx="964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tr-TR" sz="3600" b="1">
                      <a:solidFill>
                        <a:srgbClr val="04617B"/>
                      </a:solidFill>
                      <a:latin typeface="Comic Sans MS" pitchFamily="66" charset="0"/>
                      <a:cs typeface="Times New Roman" pitchFamily="18" charset="0"/>
                    </a:rPr>
                    <a:t>s</a:t>
                  </a:r>
                  <a:endParaRPr lang="tr-TR" sz="3600" b="1">
                    <a:solidFill>
                      <a:srgbClr val="04617B"/>
                    </a:solidFill>
                    <a:latin typeface="Comic Sans MS" pitchFamily="66" charset="0"/>
                    <a:cs typeface="Arial" charset="0"/>
                  </a:endParaRPr>
                </a:p>
              </p:txBody>
            </p:sp>
            <p:sp>
              <p:nvSpPr>
                <p:cNvPr id="48162" name="Rectangle 21"/>
                <p:cNvSpPr>
                  <a:spLocks noChangeArrowheads="1"/>
                </p:cNvSpPr>
                <p:nvPr/>
              </p:nvSpPr>
              <p:spPr bwMode="auto">
                <a:xfrm>
                  <a:off x="1464" y="403"/>
                  <a:ext cx="1020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l"/>
                  <a:endParaRPr lang="tr-TR" sz="4000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0" name="Group 22"/>
              <p:cNvGrpSpPr>
                <a:grpSpLocks/>
              </p:cNvGrpSpPr>
              <p:nvPr/>
            </p:nvGrpSpPr>
            <p:grpSpPr bwMode="auto">
              <a:xfrm>
                <a:off x="0" y="806"/>
                <a:ext cx="594" cy="403"/>
                <a:chOff x="0" y="806"/>
                <a:chExt cx="594" cy="403"/>
              </a:xfrm>
            </p:grpSpPr>
            <p:sp>
              <p:nvSpPr>
                <p:cNvPr id="48159" name="Rectangle 23"/>
                <p:cNvSpPr>
                  <a:spLocks noChangeArrowheads="1"/>
                </p:cNvSpPr>
                <p:nvPr/>
              </p:nvSpPr>
              <p:spPr bwMode="auto">
                <a:xfrm>
                  <a:off x="28" y="806"/>
                  <a:ext cx="538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/>
                  <a:r>
                    <a:rPr lang="tr-TR" dirty="0">
                      <a:solidFill>
                        <a:srgbClr val="002060"/>
                      </a:solidFill>
                      <a:latin typeface="Comic Sans MS" pitchFamily="66" charset="0"/>
                      <a:cs typeface="Times New Roman" pitchFamily="18" charset="0"/>
                    </a:rPr>
                    <a:t>1.5-3 mm</a:t>
                  </a:r>
                </a:p>
                <a:p>
                  <a:pPr algn="just" eaLnBrk="0" hangingPunct="0"/>
                  <a:endParaRPr lang="tr-TR" dirty="0">
                    <a:solidFill>
                      <a:srgbClr val="85DFD0"/>
                    </a:solidFill>
                    <a:latin typeface="Comic Sans MS" pitchFamily="66" charset="0"/>
                    <a:cs typeface="Arial" charset="0"/>
                  </a:endParaRPr>
                </a:p>
              </p:txBody>
            </p:sp>
            <p:sp>
              <p:nvSpPr>
                <p:cNvPr id="48160" name="Rectangle 24"/>
                <p:cNvSpPr>
                  <a:spLocks noChangeArrowheads="1"/>
                </p:cNvSpPr>
                <p:nvPr/>
              </p:nvSpPr>
              <p:spPr bwMode="auto">
                <a:xfrm>
                  <a:off x="0" y="806"/>
                  <a:ext cx="594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l"/>
                  <a:endParaRPr lang="tr-TR" sz="4000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1" name="Group 25"/>
              <p:cNvGrpSpPr>
                <a:grpSpLocks/>
              </p:cNvGrpSpPr>
              <p:nvPr/>
            </p:nvGrpSpPr>
            <p:grpSpPr bwMode="auto">
              <a:xfrm>
                <a:off x="594" y="806"/>
                <a:ext cx="870" cy="403"/>
                <a:chOff x="594" y="806"/>
                <a:chExt cx="870" cy="403"/>
              </a:xfrm>
            </p:grpSpPr>
            <p:sp>
              <p:nvSpPr>
                <p:cNvPr id="48157" name="Rectangle 26"/>
                <p:cNvSpPr>
                  <a:spLocks noChangeArrowheads="1"/>
                </p:cNvSpPr>
                <p:nvPr/>
              </p:nvSpPr>
              <p:spPr bwMode="auto">
                <a:xfrm>
                  <a:off x="622" y="806"/>
                  <a:ext cx="814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tr-TR" sz="3600" b="1">
                      <a:solidFill>
                        <a:prstClr val="black"/>
                      </a:solidFill>
                      <a:latin typeface="Comic Sans MS" pitchFamily="66" charset="0"/>
                      <a:cs typeface="Times New Roman" pitchFamily="18" charset="0"/>
                    </a:rPr>
                    <a:t>q</a:t>
                  </a:r>
                </a:p>
                <a:p>
                  <a:pPr eaLnBrk="0" hangingPunct="0"/>
                  <a:endParaRPr lang="tr-TR" sz="3600" b="1">
                    <a:solidFill>
                      <a:prstClr val="black"/>
                    </a:solidFill>
                    <a:latin typeface="Comic Sans MS" pitchFamily="66" charset="0"/>
                    <a:cs typeface="Arial" charset="0"/>
                  </a:endParaRPr>
                </a:p>
              </p:txBody>
            </p:sp>
            <p:sp>
              <p:nvSpPr>
                <p:cNvPr id="48158" name="Rectangle 27"/>
                <p:cNvSpPr>
                  <a:spLocks noChangeArrowheads="1"/>
                </p:cNvSpPr>
                <p:nvPr/>
              </p:nvSpPr>
              <p:spPr bwMode="auto">
                <a:xfrm>
                  <a:off x="594" y="806"/>
                  <a:ext cx="870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l"/>
                  <a:endParaRPr lang="tr-TR" sz="4000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2" name="Group 28"/>
              <p:cNvGrpSpPr>
                <a:grpSpLocks/>
              </p:cNvGrpSpPr>
              <p:nvPr/>
            </p:nvGrpSpPr>
            <p:grpSpPr bwMode="auto">
              <a:xfrm>
                <a:off x="1464" y="806"/>
                <a:ext cx="1020" cy="403"/>
                <a:chOff x="1464" y="806"/>
                <a:chExt cx="1020" cy="403"/>
              </a:xfrm>
            </p:grpSpPr>
            <p:sp>
              <p:nvSpPr>
                <p:cNvPr id="48155" name="Rectangle 29"/>
                <p:cNvSpPr>
                  <a:spLocks noChangeArrowheads="1"/>
                </p:cNvSpPr>
                <p:nvPr/>
              </p:nvSpPr>
              <p:spPr bwMode="auto">
                <a:xfrm>
                  <a:off x="1492" y="806"/>
                  <a:ext cx="964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tr-TR" sz="3600">
                      <a:solidFill>
                        <a:srgbClr val="04617B"/>
                      </a:solidFill>
                      <a:latin typeface="Comic Sans MS" pitchFamily="66" charset="0"/>
                      <a:cs typeface="Times New Roman" pitchFamily="18" charset="0"/>
                    </a:rPr>
                    <a:t>t</a:t>
                  </a:r>
                </a:p>
                <a:p>
                  <a:pPr eaLnBrk="0" hangingPunct="0"/>
                  <a:endParaRPr lang="tr-TR" sz="3600">
                    <a:solidFill>
                      <a:srgbClr val="04617B"/>
                    </a:solidFill>
                    <a:latin typeface="Comic Sans MS" pitchFamily="66" charset="0"/>
                    <a:cs typeface="Arial" charset="0"/>
                  </a:endParaRPr>
                </a:p>
              </p:txBody>
            </p:sp>
            <p:sp>
              <p:nvSpPr>
                <p:cNvPr id="48156" name="Rectangle 30"/>
                <p:cNvSpPr>
                  <a:spLocks noChangeArrowheads="1"/>
                </p:cNvSpPr>
                <p:nvPr/>
              </p:nvSpPr>
              <p:spPr bwMode="auto">
                <a:xfrm>
                  <a:off x="1464" y="806"/>
                  <a:ext cx="1020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l"/>
                  <a:endParaRPr lang="tr-TR" sz="4000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3" name="Group 31"/>
              <p:cNvGrpSpPr>
                <a:grpSpLocks/>
              </p:cNvGrpSpPr>
              <p:nvPr/>
            </p:nvGrpSpPr>
            <p:grpSpPr bwMode="auto">
              <a:xfrm>
                <a:off x="0" y="1209"/>
                <a:ext cx="594" cy="403"/>
                <a:chOff x="0" y="1209"/>
                <a:chExt cx="594" cy="403"/>
              </a:xfrm>
            </p:grpSpPr>
            <p:sp>
              <p:nvSpPr>
                <p:cNvPr id="48153" name="Rectangle 32"/>
                <p:cNvSpPr>
                  <a:spLocks noChangeArrowheads="1"/>
                </p:cNvSpPr>
                <p:nvPr/>
              </p:nvSpPr>
              <p:spPr bwMode="auto">
                <a:xfrm>
                  <a:off x="28" y="1209"/>
                  <a:ext cx="538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/>
                  <a:r>
                    <a:rPr lang="tr-TR" dirty="0">
                      <a:solidFill>
                        <a:srgbClr val="002060"/>
                      </a:solidFill>
                      <a:latin typeface="Comic Sans MS" pitchFamily="66" charset="0"/>
                      <a:cs typeface="Times New Roman" pitchFamily="18" charset="0"/>
                    </a:rPr>
                    <a:t>3-10 mm</a:t>
                  </a:r>
                  <a:endParaRPr lang="tr-TR" dirty="0">
                    <a:solidFill>
                      <a:srgbClr val="002060"/>
                    </a:solidFill>
                    <a:latin typeface="Comic Sans MS" pitchFamily="66" charset="0"/>
                    <a:cs typeface="Arial" charset="0"/>
                  </a:endParaRPr>
                </a:p>
              </p:txBody>
            </p:sp>
            <p:sp>
              <p:nvSpPr>
                <p:cNvPr id="48154" name="Rectangle 33"/>
                <p:cNvSpPr>
                  <a:spLocks noChangeArrowheads="1"/>
                </p:cNvSpPr>
                <p:nvPr/>
              </p:nvSpPr>
              <p:spPr bwMode="auto">
                <a:xfrm>
                  <a:off x="0" y="1209"/>
                  <a:ext cx="594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l"/>
                  <a:endParaRPr lang="tr-TR" sz="4000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4" name="Group 34"/>
              <p:cNvGrpSpPr>
                <a:grpSpLocks/>
              </p:cNvGrpSpPr>
              <p:nvPr/>
            </p:nvGrpSpPr>
            <p:grpSpPr bwMode="auto">
              <a:xfrm>
                <a:off x="594" y="1209"/>
                <a:ext cx="870" cy="403"/>
                <a:chOff x="594" y="1209"/>
                <a:chExt cx="870" cy="403"/>
              </a:xfrm>
            </p:grpSpPr>
            <p:sp>
              <p:nvSpPr>
                <p:cNvPr id="48151" name="Rectangle 35"/>
                <p:cNvSpPr>
                  <a:spLocks noChangeArrowheads="1"/>
                </p:cNvSpPr>
                <p:nvPr/>
              </p:nvSpPr>
              <p:spPr bwMode="auto">
                <a:xfrm>
                  <a:off x="622" y="1209"/>
                  <a:ext cx="814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tr-TR" sz="3600">
                      <a:solidFill>
                        <a:prstClr val="black"/>
                      </a:solidFill>
                      <a:latin typeface="Comic Sans MS" pitchFamily="66" charset="0"/>
                      <a:cs typeface="Times New Roman" pitchFamily="18" charset="0"/>
                    </a:rPr>
                    <a:t>r</a:t>
                  </a:r>
                </a:p>
                <a:p>
                  <a:pPr eaLnBrk="0" hangingPunct="0"/>
                  <a:endParaRPr lang="tr-TR" sz="3600">
                    <a:solidFill>
                      <a:prstClr val="black"/>
                    </a:solidFill>
                    <a:latin typeface="Comic Sans MS" pitchFamily="66" charset="0"/>
                    <a:cs typeface="Arial" charset="0"/>
                  </a:endParaRPr>
                </a:p>
              </p:txBody>
            </p:sp>
            <p:sp>
              <p:nvSpPr>
                <p:cNvPr id="48152" name="Rectangle 36"/>
                <p:cNvSpPr>
                  <a:spLocks noChangeArrowheads="1"/>
                </p:cNvSpPr>
                <p:nvPr/>
              </p:nvSpPr>
              <p:spPr bwMode="auto">
                <a:xfrm>
                  <a:off x="594" y="1209"/>
                  <a:ext cx="870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l"/>
                  <a:endParaRPr lang="tr-TR" sz="4000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15" name="Group 37"/>
              <p:cNvGrpSpPr>
                <a:grpSpLocks/>
              </p:cNvGrpSpPr>
              <p:nvPr/>
            </p:nvGrpSpPr>
            <p:grpSpPr bwMode="auto">
              <a:xfrm>
                <a:off x="1464" y="1209"/>
                <a:ext cx="1020" cy="403"/>
                <a:chOff x="1464" y="1209"/>
                <a:chExt cx="1020" cy="403"/>
              </a:xfrm>
            </p:grpSpPr>
            <p:sp>
              <p:nvSpPr>
                <p:cNvPr id="48149" name="Rectangle 38"/>
                <p:cNvSpPr>
                  <a:spLocks noChangeArrowheads="1"/>
                </p:cNvSpPr>
                <p:nvPr/>
              </p:nvSpPr>
              <p:spPr bwMode="auto">
                <a:xfrm>
                  <a:off x="1492" y="1209"/>
                  <a:ext cx="964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tr-TR" sz="3600">
                      <a:solidFill>
                        <a:srgbClr val="04617B"/>
                      </a:solidFill>
                      <a:latin typeface="Comic Sans MS" pitchFamily="66" charset="0"/>
                      <a:cs typeface="Times New Roman" pitchFamily="18" charset="0"/>
                    </a:rPr>
                    <a:t>u</a:t>
                  </a:r>
                </a:p>
                <a:p>
                  <a:pPr eaLnBrk="0" hangingPunct="0"/>
                  <a:endParaRPr lang="tr-TR" sz="3600">
                    <a:solidFill>
                      <a:srgbClr val="04617B"/>
                    </a:solidFill>
                    <a:latin typeface="Comic Sans MS" pitchFamily="66" charset="0"/>
                    <a:cs typeface="Arial" charset="0"/>
                  </a:endParaRPr>
                </a:p>
              </p:txBody>
            </p:sp>
            <p:sp>
              <p:nvSpPr>
                <p:cNvPr id="48150" name="Rectangle 39"/>
                <p:cNvSpPr>
                  <a:spLocks noChangeArrowheads="1"/>
                </p:cNvSpPr>
                <p:nvPr/>
              </p:nvSpPr>
              <p:spPr bwMode="auto">
                <a:xfrm>
                  <a:off x="1464" y="1209"/>
                  <a:ext cx="1020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l"/>
                  <a:endParaRPr lang="tr-TR" sz="4000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</p:grpSp>
        </p:grpSp>
        <p:sp>
          <p:nvSpPr>
            <p:cNvPr id="48136" name="Rectangle 40"/>
            <p:cNvSpPr>
              <a:spLocks noChangeArrowheads="1"/>
            </p:cNvSpPr>
            <p:nvPr/>
          </p:nvSpPr>
          <p:spPr bwMode="auto">
            <a:xfrm>
              <a:off x="-3" y="-3"/>
              <a:ext cx="2490" cy="1618"/>
            </a:xfrm>
            <a:prstGeom prst="rect">
              <a:avLst/>
            </a:prstGeom>
            <a:noFill/>
            <a:ln w="11112">
              <a:solidFill>
                <a:srgbClr val="A0A0A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tr-TR" sz="4000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48131" name="Rectangle 41"/>
          <p:cNvSpPr>
            <a:spLocks noChangeArrowheads="1"/>
          </p:cNvSpPr>
          <p:nvPr/>
        </p:nvSpPr>
        <p:spPr bwMode="auto">
          <a:xfrm>
            <a:off x="857250" y="285750"/>
            <a:ext cx="74676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tr-TR" sz="3600" b="1">
                <a:solidFill>
                  <a:srgbClr val="000099"/>
                </a:solidFill>
                <a:latin typeface="Comic Sans MS" pitchFamily="66" charset="0"/>
                <a:cs typeface="Arial" charset="0"/>
              </a:rPr>
              <a:t>RADYOLOJİ</a:t>
            </a:r>
          </a:p>
        </p:txBody>
      </p:sp>
      <p:sp>
        <p:nvSpPr>
          <p:cNvPr id="48132" name="Rectangle 42"/>
          <p:cNvSpPr>
            <a:spLocks noChangeArrowheads="1"/>
          </p:cNvSpPr>
          <p:nvPr/>
        </p:nvSpPr>
        <p:spPr bwMode="auto">
          <a:xfrm>
            <a:off x="5943600" y="4876800"/>
            <a:ext cx="30480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tr-TR" sz="40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38635" name="Rectangle 43"/>
          <p:cNvSpPr>
            <a:spLocks noChangeArrowheads="1"/>
          </p:cNvSpPr>
          <p:nvPr/>
        </p:nvSpPr>
        <p:spPr bwMode="auto">
          <a:xfrm>
            <a:off x="6096000" y="4953000"/>
            <a:ext cx="2819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85DFD0"/>
              </a:buClr>
              <a:buSzPct val="75000"/>
              <a:buFont typeface="Wingdings" pitchFamily="2" charset="2"/>
              <a:buNone/>
              <a:defRPr/>
            </a:pPr>
            <a:r>
              <a:rPr lang="tr-TR" sz="360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A, B, C</a:t>
            </a:r>
            <a:endParaRPr lang="tr-TR" sz="3200">
              <a:solidFill>
                <a:srgbClr val="000099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charset="0"/>
            </a:endParaRPr>
          </a:p>
        </p:txBody>
      </p:sp>
      <p:sp>
        <p:nvSpPr>
          <p:cNvPr id="238636" name="AutoShape 44"/>
          <p:cNvSpPr>
            <a:spLocks noChangeArrowheads="1"/>
          </p:cNvSpPr>
          <p:nvPr/>
        </p:nvSpPr>
        <p:spPr bwMode="auto">
          <a:xfrm>
            <a:off x="539750" y="4437063"/>
            <a:ext cx="4876800" cy="1828800"/>
          </a:xfrm>
          <a:prstGeom prst="right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tr-TR" dirty="0" err="1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Parankimal</a:t>
            </a:r>
            <a:r>
              <a:rPr lang="tr-TR" dirty="0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 büyük </a:t>
            </a:r>
            <a:r>
              <a:rPr lang="tr-TR" dirty="0" err="1">
                <a:solidFill>
                  <a:prstClr val="black"/>
                </a:solidFill>
                <a:latin typeface="Comic Sans MS" pitchFamily="66" charset="0"/>
                <a:cs typeface="Arial" charset="0"/>
              </a:rPr>
              <a:t>opasiteler</a:t>
            </a:r>
            <a:endParaRPr lang="tr-TR" dirty="0">
              <a:solidFill>
                <a:prstClr val="black"/>
              </a:solidFill>
              <a:latin typeface="Comic Sans MS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36425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8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8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8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8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635" grpId="0" autoUpdateAnimBg="0"/>
      <p:bldP spid="238636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b="1" dirty="0" smtClean="0"/>
              <a:t>RADYOLOJİ</a:t>
            </a:r>
          </a:p>
        </p:txBody>
      </p:sp>
      <p:sp>
        <p:nvSpPr>
          <p:cNvPr id="2396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tr-TR" dirty="0" smtClean="0"/>
              <a:t>PA </a:t>
            </a:r>
            <a:r>
              <a:rPr lang="tr-TR" dirty="0" err="1" smtClean="0"/>
              <a:t>grafide</a:t>
            </a:r>
            <a:r>
              <a:rPr lang="tr-TR" dirty="0" smtClean="0"/>
              <a:t> saptanan, çapı 1 cm’den büyük olan herhangi bir nodül komplike KİP ya da PMF olarak adlandırılır. Buna göre alt </a:t>
            </a:r>
            <a:r>
              <a:rPr lang="tr-TR" dirty="0" err="1" smtClean="0"/>
              <a:t>katagoriler</a:t>
            </a:r>
            <a:r>
              <a:rPr lang="tr-TR" dirty="0" smtClean="0"/>
              <a:t> aşağıdaki gibidir: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tr-TR" b="1" dirty="0" smtClean="0"/>
              <a:t>A</a:t>
            </a:r>
            <a:r>
              <a:rPr lang="tr-TR" dirty="0" smtClean="0"/>
              <a:t> – Çapı 1-5 cm olan herhangi bir </a:t>
            </a:r>
            <a:r>
              <a:rPr lang="tr-TR" dirty="0" err="1" smtClean="0"/>
              <a:t>opasite</a:t>
            </a:r>
            <a:endParaRPr lang="tr-TR" dirty="0" smtClean="0"/>
          </a:p>
          <a:p>
            <a:pPr lvl="1" eaLnBrk="1" hangingPunct="1">
              <a:lnSpc>
                <a:spcPct val="150000"/>
              </a:lnSpc>
              <a:defRPr/>
            </a:pPr>
            <a:r>
              <a:rPr lang="tr-TR" b="1" dirty="0" smtClean="0"/>
              <a:t>B</a:t>
            </a:r>
            <a:r>
              <a:rPr lang="tr-TR" dirty="0" smtClean="0"/>
              <a:t> – Çapı 5 cm’den büyük, akciğerin 1/3’ünden küçük  (ya da sağ üst lob alanından küçük)herhangi bir </a:t>
            </a:r>
            <a:r>
              <a:rPr lang="tr-TR" dirty="0" err="1" smtClean="0"/>
              <a:t>opasite</a:t>
            </a:r>
            <a:endParaRPr lang="tr-TR" dirty="0" smtClean="0"/>
          </a:p>
          <a:p>
            <a:pPr lvl="1" eaLnBrk="1" hangingPunct="1">
              <a:lnSpc>
                <a:spcPct val="150000"/>
              </a:lnSpc>
              <a:defRPr/>
            </a:pPr>
            <a:r>
              <a:rPr lang="tr-TR" b="1" dirty="0" smtClean="0"/>
              <a:t>C</a:t>
            </a:r>
            <a:r>
              <a:rPr lang="tr-TR" dirty="0" smtClean="0"/>
              <a:t> – Toplam çapı akciğerin 1/3’ünü (ya da sağ üst lob alanını) aşan bir yada daha fazla </a:t>
            </a:r>
            <a:r>
              <a:rPr lang="tr-TR" dirty="0" err="1" smtClean="0"/>
              <a:t>opasite</a:t>
            </a:r>
            <a:r>
              <a:rPr lang="tr-TR" dirty="0" smtClean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endParaRPr lang="tr-TR" dirty="0" smtClean="0"/>
          </a:p>
        </p:txBody>
      </p:sp>
    </p:spTree>
    <p:extLst>
      <p:ext uri="{BB962C8B-B14F-4D97-AF65-F5344CB8AC3E}">
        <p14:creationId xmlns="" xmlns:p14="http://schemas.microsoft.com/office/powerpoint/2010/main" val="64612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b="1" dirty="0" smtClean="0"/>
              <a:t>Sınıflama</a:t>
            </a:r>
          </a:p>
        </p:txBody>
      </p:sp>
      <p:pic>
        <p:nvPicPr>
          <p:cNvPr id="49155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92725" y="1341438"/>
            <a:ext cx="2339975" cy="4149725"/>
          </a:xfrm>
        </p:spPr>
      </p:pic>
      <p:pic>
        <p:nvPicPr>
          <p:cNvPr id="49156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55650" y="1484313"/>
            <a:ext cx="2447925" cy="3960812"/>
          </a:xfrm>
        </p:spPr>
      </p:pic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1527175" y="5387975"/>
            <a:ext cx="6229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tr-TR" sz="1800" b="1">
                <a:solidFill>
                  <a:prstClr val="black"/>
                </a:solidFill>
                <a:latin typeface="Verdana" pitchFamily="34" charset="0"/>
                <a:cs typeface="Arial" charset="0"/>
              </a:rPr>
              <a:t>Basit                                           Komplike (PMF)</a:t>
            </a:r>
          </a:p>
        </p:txBody>
      </p:sp>
    </p:spTree>
    <p:extLst>
      <p:ext uri="{BB962C8B-B14F-4D97-AF65-F5344CB8AC3E}">
        <p14:creationId xmlns="" xmlns:p14="http://schemas.microsoft.com/office/powerpoint/2010/main" val="336862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1295400" y="1714500"/>
            <a:ext cx="5991225" cy="36433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tr-TR" b="1" u="sng">
                <a:solidFill>
                  <a:prstClr val="black"/>
                </a:solidFill>
                <a:cs typeface="Times New Roman" pitchFamily="18" charset="0"/>
              </a:rPr>
              <a:t>Küçük opasitelerin yoğunluk kategorileri</a:t>
            </a:r>
            <a:endParaRPr lang="tr-TR" b="1">
              <a:solidFill>
                <a:prstClr val="black"/>
              </a:solidFill>
              <a:cs typeface="Arial" charset="0"/>
            </a:endParaRPr>
          </a:p>
          <a:p>
            <a:r>
              <a:rPr lang="tr-TR" b="1">
                <a:solidFill>
                  <a:prstClr val="black"/>
                </a:solidFill>
                <a:cs typeface="Arial" charset="0"/>
              </a:rPr>
              <a:t>0.</a:t>
            </a:r>
            <a:r>
              <a:rPr lang="tr-TR" b="1">
                <a:solidFill>
                  <a:prstClr val="black"/>
                </a:solidFill>
                <a:cs typeface="Times New Roman" pitchFamily="18" charset="0"/>
              </a:rPr>
              <a:t> Kategori:  	0/-     0/0	</a:t>
            </a:r>
            <a:r>
              <a:rPr lang="tr-TR" b="1">
                <a:solidFill>
                  <a:prstClr val="black"/>
                </a:solidFill>
                <a:cs typeface="Arial" charset="0"/>
              </a:rPr>
              <a:t> </a:t>
            </a:r>
            <a:r>
              <a:rPr lang="tr-TR" b="1">
                <a:solidFill>
                  <a:prstClr val="black"/>
                </a:solidFill>
                <a:cs typeface="Times New Roman" pitchFamily="18" charset="0"/>
              </a:rPr>
              <a:t>0/1</a:t>
            </a:r>
          </a:p>
          <a:p>
            <a:r>
              <a:rPr lang="tr-TR" b="1" u="sng">
                <a:solidFill>
                  <a:prstClr val="black"/>
                </a:solidFill>
                <a:cs typeface="Arial" charset="0"/>
              </a:rPr>
              <a:t>1.</a:t>
            </a:r>
            <a:r>
              <a:rPr lang="tr-TR" b="1" u="sng">
                <a:solidFill>
                  <a:prstClr val="black"/>
                </a:solidFill>
                <a:cs typeface="Times New Roman" pitchFamily="18" charset="0"/>
              </a:rPr>
              <a:t> Kategori:		1/0	1/1	1/2</a:t>
            </a:r>
          </a:p>
          <a:p>
            <a:r>
              <a:rPr lang="tr-TR" b="1">
                <a:solidFill>
                  <a:prstClr val="black"/>
                </a:solidFill>
                <a:cs typeface="Arial" charset="0"/>
              </a:rPr>
              <a:t>2.</a:t>
            </a:r>
            <a:r>
              <a:rPr lang="tr-TR" b="1">
                <a:solidFill>
                  <a:prstClr val="black"/>
                </a:solidFill>
                <a:cs typeface="Times New Roman" pitchFamily="18" charset="0"/>
              </a:rPr>
              <a:t> Kategori		2/1	2/2	2/3</a:t>
            </a:r>
          </a:p>
          <a:p>
            <a:r>
              <a:rPr lang="tr-TR" b="1">
                <a:solidFill>
                  <a:prstClr val="black"/>
                </a:solidFill>
                <a:cs typeface="Arial" charset="0"/>
              </a:rPr>
              <a:t>   3. </a:t>
            </a:r>
            <a:r>
              <a:rPr lang="tr-TR" b="1">
                <a:solidFill>
                  <a:prstClr val="black"/>
                </a:solidFill>
                <a:cs typeface="Times New Roman" pitchFamily="18" charset="0"/>
              </a:rPr>
              <a:t>Kategori              3/2</a:t>
            </a:r>
            <a:r>
              <a:rPr lang="tr-TR" b="1">
                <a:solidFill>
                  <a:prstClr val="black"/>
                </a:solidFill>
                <a:cs typeface="Arial" charset="0"/>
              </a:rPr>
              <a:t>     </a:t>
            </a:r>
            <a:r>
              <a:rPr lang="tr-TR" b="1">
                <a:solidFill>
                  <a:prstClr val="black"/>
                </a:solidFill>
                <a:cs typeface="Times New Roman" pitchFamily="18" charset="0"/>
              </a:rPr>
              <a:t>3/3</a:t>
            </a:r>
            <a:r>
              <a:rPr lang="tr-TR" b="1">
                <a:solidFill>
                  <a:prstClr val="black"/>
                </a:solidFill>
                <a:cs typeface="Arial" charset="0"/>
              </a:rPr>
              <a:t>       </a:t>
            </a:r>
            <a:r>
              <a:rPr lang="tr-TR" b="1">
                <a:solidFill>
                  <a:prstClr val="black"/>
                </a:solidFill>
                <a:cs typeface="Times New Roman" pitchFamily="18" charset="0"/>
              </a:rPr>
              <a:t>3/+	</a:t>
            </a:r>
            <a:endParaRPr lang="tr-TR" b="1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277813"/>
            <a:ext cx="8229600" cy="11398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tr-TR" sz="4400" b="1" kern="0" dirty="0">
                <a:solidFill>
                  <a:srgbClr val="04617B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  <a:cs typeface="Arial" charset="0"/>
              </a:rPr>
              <a:t>PROFÜZYON</a:t>
            </a:r>
          </a:p>
        </p:txBody>
      </p:sp>
    </p:spTree>
    <p:extLst>
      <p:ext uri="{BB962C8B-B14F-4D97-AF65-F5344CB8AC3E}">
        <p14:creationId xmlns="" xmlns:p14="http://schemas.microsoft.com/office/powerpoint/2010/main" val="5157995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b="1" dirty="0" smtClean="0"/>
              <a:t>Radyoloji</a:t>
            </a:r>
          </a:p>
        </p:txBody>
      </p:sp>
      <p:pic>
        <p:nvPicPr>
          <p:cNvPr id="522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1999" y="1772816"/>
            <a:ext cx="4385147" cy="4104456"/>
          </a:xfrm>
        </p:spPr>
      </p:pic>
      <p:pic>
        <p:nvPicPr>
          <p:cNvPr id="52227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1773238"/>
            <a:ext cx="4114800" cy="4357687"/>
          </a:xfrm>
        </p:spPr>
      </p:pic>
    </p:spTree>
    <p:extLst>
      <p:ext uri="{BB962C8B-B14F-4D97-AF65-F5344CB8AC3E}">
        <p14:creationId xmlns="" xmlns:p14="http://schemas.microsoft.com/office/powerpoint/2010/main" val="265791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b="1" dirty="0" smtClean="0"/>
              <a:t>RADYOLOJİ</a:t>
            </a:r>
          </a:p>
        </p:txBody>
      </p:sp>
      <p:pic>
        <p:nvPicPr>
          <p:cNvPr id="3077" name="Picture 5" descr="stag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716463" y="1773238"/>
            <a:ext cx="4427537" cy="3816350"/>
          </a:xfrm>
        </p:spPr>
      </p:pic>
      <p:graphicFrame>
        <p:nvGraphicFramePr>
          <p:cNvPr id="3074" name="Object 3"/>
          <p:cNvGraphicFramePr>
            <a:graphicFrameLocks noGrp="1" noChangeAspect="1"/>
          </p:cNvGraphicFramePr>
          <p:nvPr>
            <p:ph sz="half" idx="2"/>
          </p:nvPr>
        </p:nvGraphicFramePr>
        <p:xfrm>
          <a:off x="755650" y="1766888"/>
          <a:ext cx="3700463" cy="3395662"/>
        </p:xfrm>
        <a:graphic>
          <a:graphicData uri="http://schemas.openxmlformats.org/presentationml/2006/ole">
            <p:oleObj spid="_x0000_s4118" name="Bit Eşlem Resmi" r:id="rId5" imgW="3352381" imgH="3076190" progId="PBrush">
              <p:embed/>
            </p:oleObj>
          </a:graphicData>
        </a:graphic>
      </p:graphicFrame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995738" y="5805488"/>
            <a:ext cx="15128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tr-TR" sz="1800" b="1">
                <a:solidFill>
                  <a:prstClr val="black"/>
                </a:solidFill>
                <a:cs typeface="Arial" charset="0"/>
              </a:rPr>
              <a:t>Basit KİP</a:t>
            </a: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4643438" y="5229225"/>
            <a:ext cx="4500562" cy="43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tr-TR" sz="400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571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b="1" dirty="0" smtClean="0"/>
              <a:t>RADYOLOJİ</a:t>
            </a:r>
          </a:p>
        </p:txBody>
      </p:sp>
      <p:pic>
        <p:nvPicPr>
          <p:cNvPr id="70659" name="Picture 3" descr="Cwp-stage II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b="7365"/>
          <a:stretch>
            <a:fillRect/>
          </a:stretch>
        </p:blipFill>
        <p:spPr>
          <a:xfrm>
            <a:off x="0" y="1219200"/>
            <a:ext cx="4643438" cy="3505200"/>
          </a:xfrm>
        </p:spPr>
      </p:pic>
      <p:pic>
        <p:nvPicPr>
          <p:cNvPr id="70660" name="Picture 4" descr="cwp-complicated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b="7390"/>
          <a:stretch>
            <a:fillRect/>
          </a:stretch>
        </p:blipFill>
        <p:spPr>
          <a:xfrm>
            <a:off x="4067175" y="1090613"/>
            <a:ext cx="4752975" cy="3562350"/>
          </a:xfrm>
        </p:spPr>
      </p:pic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684213" y="5084763"/>
            <a:ext cx="8137525" cy="5048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tr-TR" sz="1800" b="1">
                <a:solidFill>
                  <a:prstClr val="black"/>
                </a:solidFill>
                <a:cs typeface="Arial" charset="0"/>
              </a:rPr>
              <a:t>Komplike KİP=PMF</a:t>
            </a:r>
          </a:p>
        </p:txBody>
      </p:sp>
    </p:spTree>
    <p:extLst>
      <p:ext uri="{BB962C8B-B14F-4D97-AF65-F5344CB8AC3E}">
        <p14:creationId xmlns="" xmlns:p14="http://schemas.microsoft.com/office/powerpoint/2010/main" val="68982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tr-TR" b="1" dirty="0" smtClean="0"/>
              <a:t>RADYOLOJİ</a:t>
            </a:r>
          </a:p>
        </p:txBody>
      </p:sp>
      <p:pic>
        <p:nvPicPr>
          <p:cNvPr id="71685" name="Picture 5" descr="cwp-more complicated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16463" y="1196975"/>
            <a:ext cx="3832225" cy="4394200"/>
          </a:xfrm>
        </p:spPr>
      </p:pic>
      <p:pic>
        <p:nvPicPr>
          <p:cNvPr id="71683" name="Picture 3" descr="cwp-complicated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-612775" y="1441450"/>
            <a:ext cx="5040313" cy="4076700"/>
          </a:xfrm>
        </p:spPr>
      </p:pic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2051050" y="5516563"/>
            <a:ext cx="4679950" cy="936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tr-TR" b="1">
                <a:solidFill>
                  <a:prstClr val="black"/>
                </a:solidFill>
                <a:cs typeface="Arial" charset="0"/>
              </a:rPr>
              <a:t>PMF</a:t>
            </a: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179512" y="5157191"/>
            <a:ext cx="8424936" cy="43398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tr-TR" sz="400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038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DSCN1016-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71563" y="52388"/>
            <a:ext cx="6500812" cy="6805612"/>
          </a:xfrm>
          <a:noFill/>
        </p:spPr>
      </p:pic>
    </p:spTree>
    <p:extLst>
      <p:ext uri="{BB962C8B-B14F-4D97-AF65-F5344CB8AC3E}">
        <p14:creationId xmlns="" xmlns:p14="http://schemas.microsoft.com/office/powerpoint/2010/main" val="174871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pic>
        <p:nvPicPr>
          <p:cNvPr id="55299" name="Picture 2" descr="DSCN1012-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12863" y="0"/>
            <a:ext cx="6473825" cy="6919913"/>
          </a:xfrm>
          <a:noFill/>
        </p:spPr>
      </p:pic>
    </p:spTree>
    <p:extLst>
      <p:ext uri="{BB962C8B-B14F-4D97-AF65-F5344CB8AC3E}">
        <p14:creationId xmlns="" xmlns:p14="http://schemas.microsoft.com/office/powerpoint/2010/main" val="34688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0"/>
            <a:ext cx="6934200" cy="715963"/>
          </a:xfrm>
        </p:spPr>
        <p:txBody>
          <a:bodyPr/>
          <a:lstStyle/>
          <a:p>
            <a:r>
              <a:rPr lang="tr-TR" sz="4000" dirty="0" smtClean="0">
                <a:solidFill>
                  <a:schemeClr val="tx1"/>
                </a:solidFill>
              </a:rPr>
              <a:t>PNÖMOKONYOZ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981200"/>
            <a:ext cx="6934200" cy="3536032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tr-TR" altLang="ko-KR" sz="1800" dirty="0" smtClean="0">
                <a:latin typeface="Verdana" pitchFamily="34" charset="0"/>
                <a:ea typeface="굴림" charset="-127"/>
              </a:rPr>
              <a:t>İnorganik </a:t>
            </a:r>
            <a:r>
              <a:rPr lang="tr-TR" altLang="ko-KR" sz="1800" dirty="0">
                <a:latin typeface="Verdana" pitchFamily="34" charset="0"/>
                <a:ea typeface="굴림" charset="-127"/>
              </a:rPr>
              <a:t>tozların solunmasıyla akciğer dokusunda oluşan </a:t>
            </a:r>
            <a:r>
              <a:rPr lang="tr-TR" altLang="ko-KR" sz="1800" dirty="0" err="1">
                <a:latin typeface="Verdana" pitchFamily="34" charset="0"/>
                <a:ea typeface="굴림" charset="-127"/>
              </a:rPr>
              <a:t>granülomatöz</a:t>
            </a:r>
            <a:r>
              <a:rPr lang="tr-TR" altLang="ko-KR" sz="1800" dirty="0">
                <a:latin typeface="Verdana" pitchFamily="34" charset="0"/>
                <a:ea typeface="굴림" charset="-127"/>
              </a:rPr>
              <a:t> ya da </a:t>
            </a:r>
            <a:r>
              <a:rPr lang="tr-TR" altLang="ko-KR" sz="1800" dirty="0" err="1" smtClean="0">
                <a:latin typeface="Verdana" pitchFamily="34" charset="0"/>
                <a:ea typeface="굴림" charset="-127"/>
              </a:rPr>
              <a:t>fibrojenik</a:t>
            </a:r>
            <a:r>
              <a:rPr lang="tr-TR" altLang="ko-KR" sz="1800" dirty="0" smtClean="0">
                <a:latin typeface="Verdana" pitchFamily="34" charset="0"/>
                <a:ea typeface="굴림" charset="-127"/>
              </a:rPr>
              <a:t> yanıta </a:t>
            </a:r>
            <a:r>
              <a:rPr lang="tr-TR" altLang="ko-KR" sz="1800" dirty="0">
                <a:latin typeface="Verdana" pitchFamily="34" charset="0"/>
                <a:ea typeface="굴림" charset="-127"/>
              </a:rPr>
              <a:t>verilen </a:t>
            </a:r>
            <a:r>
              <a:rPr lang="tr-TR" altLang="ko-KR" sz="1800" dirty="0" smtClean="0">
                <a:latin typeface="Verdana" pitchFamily="34" charset="0"/>
                <a:ea typeface="굴림" charset="-127"/>
              </a:rPr>
              <a:t>isim</a:t>
            </a:r>
          </a:p>
          <a:p>
            <a:pPr>
              <a:lnSpc>
                <a:spcPct val="200000"/>
              </a:lnSpc>
            </a:pPr>
            <a:r>
              <a:rPr lang="tr-TR" altLang="ko-KR" sz="1800" dirty="0" smtClean="0">
                <a:latin typeface="Verdana" pitchFamily="34" charset="0"/>
                <a:ea typeface="굴림" charset="-127"/>
              </a:rPr>
              <a:t>Kesin </a:t>
            </a:r>
            <a:r>
              <a:rPr lang="tr-TR" altLang="ko-KR" sz="1800" dirty="0">
                <a:latin typeface="Verdana" pitchFamily="34" charset="0"/>
                <a:ea typeface="굴림" charset="-127"/>
              </a:rPr>
              <a:t>tanı 1500 iş günü </a:t>
            </a:r>
            <a:r>
              <a:rPr lang="tr-TR" altLang="ko-KR" sz="1800" dirty="0" err="1">
                <a:latin typeface="Verdana" pitchFamily="34" charset="0"/>
                <a:ea typeface="굴림" charset="-127"/>
              </a:rPr>
              <a:t>maruziyeti</a:t>
            </a:r>
            <a:r>
              <a:rPr lang="tr-TR" altLang="ko-KR" sz="1800" dirty="0">
                <a:latin typeface="Verdana" pitchFamily="34" charset="0"/>
                <a:ea typeface="굴림" charset="-127"/>
              </a:rPr>
              <a:t> ve akciğer radyolojisi </a:t>
            </a:r>
            <a:r>
              <a:rPr lang="tr-TR" altLang="ko-KR" sz="1800" dirty="0" smtClean="0">
                <a:latin typeface="Verdana" pitchFamily="34" charset="0"/>
                <a:ea typeface="굴림" charset="-127"/>
              </a:rPr>
              <a:t>ile konur (ILO’nun standart filmlerine benzeştirilerek okunur)</a:t>
            </a:r>
          </a:p>
          <a:p>
            <a:pPr>
              <a:lnSpc>
                <a:spcPct val="200000"/>
              </a:lnSpc>
            </a:pPr>
            <a:r>
              <a:rPr lang="tr-TR" sz="1800" dirty="0" smtClean="0">
                <a:solidFill>
                  <a:schemeClr val="tx1"/>
                </a:solidFill>
                <a:latin typeface="Verdana" pitchFamily="34" charset="0"/>
                <a:ea typeface="굴림" charset="-127"/>
              </a:rPr>
              <a:t>SİLİKOZ en sık görülen </a:t>
            </a:r>
            <a:r>
              <a:rPr lang="tr-TR" sz="1800" dirty="0" err="1" smtClean="0">
                <a:solidFill>
                  <a:schemeClr val="tx1"/>
                </a:solidFill>
                <a:latin typeface="Verdana" pitchFamily="34" charset="0"/>
                <a:ea typeface="굴림" charset="-127"/>
              </a:rPr>
              <a:t>pnömokonyozdur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392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8" y="764704"/>
            <a:ext cx="9185417" cy="518457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8424936" cy="582882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78917"/>
            <a:ext cx="8182414" cy="345638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9305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69368"/>
            <a:ext cx="6926467" cy="568863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7687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4410439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908720"/>
            <a:ext cx="4698404" cy="467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798" y="1628800"/>
            <a:ext cx="4935775" cy="4912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1680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35696" y="836712"/>
            <a:ext cx="5235109" cy="5328592"/>
          </a:xfrm>
        </p:spPr>
      </p:pic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1763713" y="0"/>
            <a:ext cx="71612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/>
              <a:t>Egg-shell kalsifikasyon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80728"/>
            <a:ext cx="3808636" cy="508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1163638"/>
            <a:ext cx="5718175" cy="452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1770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7704" y="332656"/>
            <a:ext cx="6934200" cy="715963"/>
          </a:xfrm>
        </p:spPr>
        <p:txBody>
          <a:bodyPr>
            <a:normAutofit/>
          </a:bodyPr>
          <a:lstStyle/>
          <a:p>
            <a:r>
              <a:rPr lang="tr-TR" sz="4000" dirty="0" smtClean="0">
                <a:solidFill>
                  <a:schemeClr val="tx1"/>
                </a:solidFill>
              </a:rPr>
              <a:t>KLİNİK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1763688" y="1052736"/>
            <a:ext cx="7380312" cy="5112568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tr-TR" sz="1800" dirty="0" err="1"/>
              <a:t>Anamnezde</a:t>
            </a:r>
            <a:r>
              <a:rPr lang="tr-TR" sz="1800" dirty="0"/>
              <a:t> en az 5-10 yıl kömür tozu teması olması gerekmektedir</a:t>
            </a:r>
          </a:p>
          <a:p>
            <a:pPr>
              <a:lnSpc>
                <a:spcPct val="200000"/>
              </a:lnSpc>
            </a:pPr>
            <a:r>
              <a:rPr lang="tr-TR" sz="1800" dirty="0"/>
              <a:t> Basit KİP söz konusu olduğunda çoğu kez klinik bulunmamaktadır</a:t>
            </a:r>
          </a:p>
          <a:p>
            <a:pPr>
              <a:lnSpc>
                <a:spcPct val="200000"/>
              </a:lnSpc>
            </a:pPr>
            <a:r>
              <a:rPr lang="tr-TR" sz="1800" dirty="0"/>
              <a:t>Buna karşın PMF gelişen olgularda öksürük, balgam, nefes darlığı gibi bulgular tabloya hakim</a:t>
            </a:r>
          </a:p>
          <a:p>
            <a:pPr>
              <a:lnSpc>
                <a:spcPct val="200000"/>
              </a:lnSpc>
            </a:pPr>
            <a:r>
              <a:rPr lang="tr-TR" sz="1800" dirty="0"/>
              <a:t>Bu hastalarda lezyonların bronşa açılması sonucu </a:t>
            </a:r>
            <a:r>
              <a:rPr lang="tr-TR" sz="1800" dirty="0" err="1"/>
              <a:t>melanoptizi</a:t>
            </a:r>
            <a:r>
              <a:rPr lang="tr-TR" sz="1800" dirty="0"/>
              <a:t> (siyah balgam) de gelişebilir </a:t>
            </a:r>
          </a:p>
          <a:p>
            <a:pPr>
              <a:lnSpc>
                <a:spcPct val="200000"/>
              </a:lnSpc>
            </a:pPr>
            <a:r>
              <a:rPr lang="tr-TR" sz="1800" dirty="0"/>
              <a:t>Solunum fonksiyon testleri: Hafif olgularda sadece küçük havayolu obstrüksiyonu saptanırken ağır olgularda </a:t>
            </a:r>
            <a:r>
              <a:rPr lang="tr-TR" sz="1800" dirty="0" err="1"/>
              <a:t>mikst</a:t>
            </a:r>
            <a:r>
              <a:rPr lang="tr-TR" sz="1800" dirty="0"/>
              <a:t> tip yani hem </a:t>
            </a:r>
            <a:r>
              <a:rPr lang="tr-TR" sz="1800" dirty="0" err="1"/>
              <a:t>obstrüktif</a:t>
            </a:r>
            <a:r>
              <a:rPr lang="tr-TR" sz="1800" dirty="0"/>
              <a:t> hem de </a:t>
            </a:r>
            <a:r>
              <a:rPr lang="tr-TR" sz="1800" dirty="0" err="1"/>
              <a:t>restriktif</a:t>
            </a:r>
            <a:r>
              <a:rPr lang="tr-TR" sz="1800" dirty="0"/>
              <a:t> </a:t>
            </a:r>
            <a:r>
              <a:rPr lang="tr-TR" sz="1800" dirty="0" err="1"/>
              <a:t>ventilatuar</a:t>
            </a:r>
            <a:r>
              <a:rPr lang="tr-TR" sz="1800" dirty="0"/>
              <a:t> bozukluk ve </a:t>
            </a:r>
            <a:r>
              <a:rPr lang="tr-TR" sz="1800" dirty="0" err="1"/>
              <a:t>diffüzyon</a:t>
            </a:r>
            <a:r>
              <a:rPr lang="tr-TR" sz="1800" dirty="0"/>
              <a:t> bozukluğu görülebilir</a:t>
            </a:r>
            <a:endParaRPr lang="en-US" sz="1800" dirty="0"/>
          </a:p>
          <a:p>
            <a:pPr>
              <a:lnSpc>
                <a:spcPct val="200000"/>
              </a:lnSpc>
            </a:pPr>
            <a:endParaRPr lang="en-US" sz="1800" dirty="0"/>
          </a:p>
        </p:txBody>
      </p:sp>
    </p:spTree>
    <p:extLst>
      <p:ext uri="{BB962C8B-B14F-4D97-AF65-F5344CB8AC3E}">
        <p14:creationId xmlns="" xmlns:p14="http://schemas.microsoft.com/office/powerpoint/2010/main" val="358423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0"/>
            <a:ext cx="6934200" cy="715963"/>
          </a:xfrm>
        </p:spPr>
        <p:txBody>
          <a:bodyPr>
            <a:normAutofit fontScale="90000"/>
          </a:bodyPr>
          <a:lstStyle/>
          <a:p>
            <a:r>
              <a:rPr lang="tr-TR" sz="4000" b="1" dirty="0" err="1" smtClean="0"/>
              <a:t>Caplan</a:t>
            </a:r>
            <a:r>
              <a:rPr lang="tr-TR" sz="4000" b="1" dirty="0" smtClean="0"/>
              <a:t> </a:t>
            </a:r>
            <a:r>
              <a:rPr lang="tr-TR" sz="4000" b="1" dirty="0"/>
              <a:t>Sendromu 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1763688" y="1556792"/>
            <a:ext cx="7380312" cy="5112568"/>
          </a:xfrm>
        </p:spPr>
        <p:txBody>
          <a:bodyPr>
            <a:noAutofit/>
          </a:bodyPr>
          <a:lstStyle/>
          <a:p>
            <a:pPr>
              <a:lnSpc>
                <a:spcPct val="250000"/>
              </a:lnSpc>
            </a:pPr>
            <a:r>
              <a:rPr lang="tr-TR" sz="1800" dirty="0" smtClean="0"/>
              <a:t>İlk </a:t>
            </a:r>
            <a:r>
              <a:rPr lang="tr-TR" sz="1800" dirty="0"/>
              <a:t>olarak 1953’te </a:t>
            </a:r>
            <a:r>
              <a:rPr lang="tr-TR" sz="1800" dirty="0" err="1"/>
              <a:t>Caplan</a:t>
            </a:r>
            <a:r>
              <a:rPr lang="tr-TR" sz="1800" dirty="0"/>
              <a:t> tarafından tanımlanmış bu sendromda kömür işçisi </a:t>
            </a:r>
            <a:r>
              <a:rPr lang="tr-TR" sz="1800" dirty="0" err="1"/>
              <a:t>pnömokonyozu</a:t>
            </a:r>
            <a:r>
              <a:rPr lang="tr-TR" sz="1800" dirty="0"/>
              <a:t> olan kişilerde </a:t>
            </a:r>
            <a:r>
              <a:rPr lang="tr-TR" sz="1800" dirty="0" err="1"/>
              <a:t>romatoid</a:t>
            </a:r>
            <a:r>
              <a:rPr lang="tr-TR" sz="1800" dirty="0"/>
              <a:t> </a:t>
            </a:r>
            <a:r>
              <a:rPr lang="tr-TR" sz="1800" dirty="0" err="1"/>
              <a:t>artrit</a:t>
            </a:r>
            <a:r>
              <a:rPr lang="tr-TR" sz="1800" dirty="0"/>
              <a:t> birlikte </a:t>
            </a:r>
            <a:r>
              <a:rPr lang="tr-TR" sz="1800" dirty="0" smtClean="0"/>
              <a:t>görülmektedir</a:t>
            </a:r>
          </a:p>
          <a:p>
            <a:pPr>
              <a:lnSpc>
                <a:spcPct val="250000"/>
              </a:lnSpc>
            </a:pPr>
            <a:r>
              <a:rPr lang="tr-TR" sz="1800" dirty="0" smtClean="0"/>
              <a:t> </a:t>
            </a:r>
            <a:r>
              <a:rPr lang="tr-TR" sz="1800" dirty="0"/>
              <a:t>Bu hastaların akciğer </a:t>
            </a:r>
            <a:r>
              <a:rPr lang="tr-TR" sz="1800" dirty="0" err="1"/>
              <a:t>grafilerindeki</a:t>
            </a:r>
            <a:r>
              <a:rPr lang="tr-TR" sz="1800" dirty="0"/>
              <a:t> </a:t>
            </a:r>
            <a:r>
              <a:rPr lang="tr-TR" sz="1800" dirty="0" err="1"/>
              <a:t>romatoid</a:t>
            </a:r>
            <a:r>
              <a:rPr lang="tr-TR" sz="1800" dirty="0"/>
              <a:t> nodülleri </a:t>
            </a:r>
            <a:r>
              <a:rPr lang="tr-TR" sz="1800" dirty="0" err="1"/>
              <a:t>pnömokonyoza</a:t>
            </a:r>
            <a:r>
              <a:rPr lang="tr-TR" sz="1800" dirty="0"/>
              <a:t> ait lezyonlardan ayırt etmek oldukça </a:t>
            </a:r>
            <a:r>
              <a:rPr lang="tr-TR" sz="1800" dirty="0" smtClean="0"/>
              <a:t>güçtür</a:t>
            </a:r>
          </a:p>
          <a:p>
            <a:pPr>
              <a:lnSpc>
                <a:spcPct val="250000"/>
              </a:lnSpc>
            </a:pPr>
            <a:r>
              <a:rPr lang="tr-TR" sz="1800" dirty="0" err="1" smtClean="0"/>
              <a:t>Caplan</a:t>
            </a:r>
            <a:r>
              <a:rPr lang="tr-TR" sz="1800" dirty="0" smtClean="0"/>
              <a:t> </a:t>
            </a:r>
            <a:r>
              <a:rPr lang="tr-TR" sz="1800" dirty="0"/>
              <a:t>sendromu aynı zamanda diğer inorganik toz hastalıkları ile birlikte görülen </a:t>
            </a:r>
            <a:r>
              <a:rPr lang="tr-TR" sz="1800" dirty="0" err="1"/>
              <a:t>romatoid</a:t>
            </a:r>
            <a:r>
              <a:rPr lang="tr-TR" sz="1800" dirty="0"/>
              <a:t> </a:t>
            </a:r>
            <a:r>
              <a:rPr lang="tr-TR" sz="1800" dirty="0" err="1"/>
              <a:t>artrit</a:t>
            </a:r>
            <a:r>
              <a:rPr lang="tr-TR" sz="1800" dirty="0"/>
              <a:t> olgularını belirtmek için de </a:t>
            </a:r>
            <a:r>
              <a:rPr lang="tr-TR" sz="1800" dirty="0" smtClean="0"/>
              <a:t>kullanılır</a:t>
            </a:r>
            <a:endParaRPr lang="en-US" sz="1800" dirty="0"/>
          </a:p>
        </p:txBody>
      </p:sp>
    </p:spTree>
    <p:extLst>
      <p:ext uri="{BB962C8B-B14F-4D97-AF65-F5344CB8AC3E}">
        <p14:creationId xmlns="" xmlns:p14="http://schemas.microsoft.com/office/powerpoint/2010/main" val="371655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0"/>
            <a:ext cx="6934200" cy="715963"/>
          </a:xfrm>
        </p:spPr>
        <p:txBody>
          <a:bodyPr>
            <a:normAutofit fontScale="90000"/>
          </a:bodyPr>
          <a:lstStyle/>
          <a:p>
            <a:r>
              <a:rPr lang="tr-TR" sz="4000" b="1" dirty="0" smtClean="0"/>
              <a:t>ASBESTOZ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1763688" y="1556792"/>
            <a:ext cx="7380312" cy="5112568"/>
          </a:xfrm>
        </p:spPr>
        <p:txBody>
          <a:bodyPr>
            <a:noAutofit/>
          </a:bodyPr>
          <a:lstStyle/>
          <a:p>
            <a:pPr>
              <a:lnSpc>
                <a:spcPct val="250000"/>
              </a:lnSpc>
            </a:pPr>
            <a:r>
              <a:rPr lang="tr-TR" sz="1800" dirty="0" smtClean="0"/>
              <a:t>Amyant </a:t>
            </a:r>
            <a:r>
              <a:rPr lang="tr-TR" sz="1800" dirty="0"/>
              <a:t>da denilen asbest lifi kristal yapısına sahip kompleks bir sodyum, demir, magnezyum silikat </a:t>
            </a:r>
            <a:r>
              <a:rPr lang="tr-TR" sz="1800" dirty="0" smtClean="0"/>
              <a:t>bileşiğidir</a:t>
            </a:r>
          </a:p>
          <a:p>
            <a:pPr>
              <a:lnSpc>
                <a:spcPct val="250000"/>
              </a:lnSpc>
            </a:pPr>
            <a:r>
              <a:rPr lang="tr-TR" sz="1800" dirty="0" smtClean="0"/>
              <a:t>Isıya</a:t>
            </a:r>
            <a:r>
              <a:rPr lang="tr-TR" sz="1800" dirty="0"/>
              <a:t>, sürtünmeye son derece dayanıklı olduğu gibi aynı zamanda kolayca şekil verilebilir bir </a:t>
            </a:r>
            <a:r>
              <a:rPr lang="tr-TR" sz="1800" dirty="0" smtClean="0"/>
              <a:t>maddedir</a:t>
            </a:r>
          </a:p>
          <a:p>
            <a:pPr>
              <a:lnSpc>
                <a:spcPct val="250000"/>
              </a:lnSpc>
            </a:pPr>
            <a:r>
              <a:rPr lang="tr-TR" sz="1800" dirty="0" smtClean="0"/>
              <a:t>Bu </a:t>
            </a:r>
            <a:r>
              <a:rPr lang="tr-TR" sz="1800" dirty="0"/>
              <a:t>özelliklerinden dolayı 5000’den fazla iş kolunda </a:t>
            </a:r>
            <a:r>
              <a:rPr lang="tr-TR" sz="1800" dirty="0" smtClean="0"/>
              <a:t>kullanılabilmektedir</a:t>
            </a:r>
            <a:endParaRPr lang="en-US" sz="1800" dirty="0"/>
          </a:p>
        </p:txBody>
      </p:sp>
    </p:spTree>
    <p:extLst>
      <p:ext uri="{BB962C8B-B14F-4D97-AF65-F5344CB8AC3E}">
        <p14:creationId xmlns="" xmlns:p14="http://schemas.microsoft.com/office/powerpoint/2010/main" val="156769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0"/>
            <a:ext cx="6934200" cy="715963"/>
          </a:xfrm>
        </p:spPr>
        <p:txBody>
          <a:bodyPr>
            <a:normAutofit fontScale="90000"/>
          </a:bodyPr>
          <a:lstStyle/>
          <a:p>
            <a:r>
              <a:rPr lang="tr-TR" sz="4000" b="1" dirty="0" smtClean="0"/>
              <a:t>ASBESTOZ-PATOGENEZ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1731665" y="908720"/>
            <a:ext cx="7380312" cy="5112568"/>
          </a:xfrm>
        </p:spPr>
        <p:txBody>
          <a:bodyPr>
            <a:noAutofit/>
          </a:bodyPr>
          <a:lstStyle/>
          <a:p>
            <a:pPr>
              <a:lnSpc>
                <a:spcPct val="250000"/>
              </a:lnSpc>
            </a:pPr>
            <a:r>
              <a:rPr lang="tr-TR" sz="1800" dirty="0"/>
              <a:t>Asbeste genelde uzun süreli ve yüksek dozda maruz kalan kişilerde görülen </a:t>
            </a:r>
            <a:r>
              <a:rPr lang="tr-TR" sz="1800" dirty="0" err="1"/>
              <a:t>interstisyel</a:t>
            </a:r>
            <a:r>
              <a:rPr lang="tr-TR" sz="1800" dirty="0"/>
              <a:t> akciğer </a:t>
            </a:r>
            <a:r>
              <a:rPr lang="tr-TR" sz="1800" dirty="0" err="1" smtClean="0"/>
              <a:t>fibrozudur</a:t>
            </a:r>
            <a:endParaRPr lang="tr-TR" sz="1800" dirty="0" smtClean="0"/>
          </a:p>
          <a:p>
            <a:pPr>
              <a:lnSpc>
                <a:spcPct val="250000"/>
              </a:lnSpc>
            </a:pPr>
            <a:r>
              <a:rPr lang="tr-TR" sz="1800" dirty="0" smtClean="0"/>
              <a:t>Genellikle </a:t>
            </a:r>
            <a:r>
              <a:rPr lang="tr-TR" sz="1800" dirty="0" err="1"/>
              <a:t>maruziyet</a:t>
            </a:r>
            <a:r>
              <a:rPr lang="tr-TR" sz="1800" dirty="0"/>
              <a:t> süresi 20 yıldan </a:t>
            </a:r>
            <a:r>
              <a:rPr lang="tr-TR" sz="1800" dirty="0" smtClean="0"/>
              <a:t>fazladır</a:t>
            </a:r>
          </a:p>
          <a:p>
            <a:pPr>
              <a:lnSpc>
                <a:spcPct val="250000"/>
              </a:lnSpc>
            </a:pPr>
            <a:r>
              <a:rPr lang="tr-TR" sz="1800" dirty="0" smtClean="0"/>
              <a:t> </a:t>
            </a:r>
            <a:r>
              <a:rPr lang="tr-TR" sz="1800" dirty="0" err="1"/>
              <a:t>Maruziyetten</a:t>
            </a:r>
            <a:r>
              <a:rPr lang="tr-TR" sz="1800" dirty="0"/>
              <a:t> sonra akciğer belirtilerinin ortaya çıkması için gereken süre temasın yoğunluğuna ve süresine bağlı olarak </a:t>
            </a:r>
            <a:r>
              <a:rPr lang="tr-TR" sz="1800" dirty="0" smtClean="0"/>
              <a:t>değişebilir</a:t>
            </a:r>
          </a:p>
          <a:p>
            <a:pPr>
              <a:lnSpc>
                <a:spcPct val="250000"/>
              </a:lnSpc>
            </a:pPr>
            <a:r>
              <a:rPr lang="tr-TR" sz="1800" dirty="0" smtClean="0"/>
              <a:t> </a:t>
            </a:r>
            <a:r>
              <a:rPr lang="tr-TR" sz="1800" dirty="0"/>
              <a:t>Asbest lifleri aerodinamik özellikleri </a:t>
            </a:r>
            <a:r>
              <a:rPr lang="tr-TR" sz="1800" dirty="0" err="1"/>
              <a:t>aracılığıya</a:t>
            </a:r>
            <a:r>
              <a:rPr lang="tr-TR" sz="1800" dirty="0"/>
              <a:t> </a:t>
            </a:r>
            <a:r>
              <a:rPr lang="tr-TR" sz="1800" dirty="0" err="1"/>
              <a:t>asinüslere</a:t>
            </a:r>
            <a:r>
              <a:rPr lang="tr-TR" sz="1800" dirty="0"/>
              <a:t> kadar </a:t>
            </a:r>
            <a:r>
              <a:rPr lang="tr-TR" sz="1800" dirty="0" smtClean="0"/>
              <a:t>ulaşabilir</a:t>
            </a:r>
            <a:endParaRPr lang="en-US" sz="1800" dirty="0"/>
          </a:p>
        </p:txBody>
      </p:sp>
    </p:spTree>
    <p:extLst>
      <p:ext uri="{BB962C8B-B14F-4D97-AF65-F5344CB8AC3E}">
        <p14:creationId xmlns="" xmlns:p14="http://schemas.microsoft.com/office/powerpoint/2010/main" val="56708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0"/>
            <a:ext cx="6934200" cy="715963"/>
          </a:xfrm>
        </p:spPr>
        <p:txBody>
          <a:bodyPr>
            <a:normAutofit fontScale="90000"/>
          </a:bodyPr>
          <a:lstStyle/>
          <a:p>
            <a:r>
              <a:rPr lang="tr-TR" sz="4000" b="1" dirty="0" smtClean="0"/>
              <a:t>ASBESTOZ-PATOGENEZ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1731665" y="908720"/>
            <a:ext cx="7380312" cy="5112568"/>
          </a:xfrm>
        </p:spPr>
        <p:txBody>
          <a:bodyPr>
            <a:noAutofit/>
          </a:bodyPr>
          <a:lstStyle/>
          <a:p>
            <a:pPr>
              <a:lnSpc>
                <a:spcPct val="250000"/>
              </a:lnSpc>
            </a:pPr>
            <a:r>
              <a:rPr lang="tr-TR" sz="1800" dirty="0" err="1" smtClean="0"/>
              <a:t>Krizotil</a:t>
            </a:r>
            <a:r>
              <a:rPr lang="tr-TR" sz="1800" dirty="0" smtClean="0"/>
              <a:t> </a:t>
            </a:r>
            <a:r>
              <a:rPr lang="tr-TR" sz="1800" dirty="0"/>
              <a:t>asbest amfibole göre daha kolay </a:t>
            </a:r>
            <a:r>
              <a:rPr lang="tr-TR" sz="1800" dirty="0" err="1"/>
              <a:t>inhale</a:t>
            </a:r>
            <a:r>
              <a:rPr lang="tr-TR" sz="1800" dirty="0"/>
              <a:t> </a:t>
            </a:r>
            <a:r>
              <a:rPr lang="tr-TR" sz="1800" dirty="0" smtClean="0"/>
              <a:t>edilmektedir</a:t>
            </a:r>
          </a:p>
          <a:p>
            <a:pPr>
              <a:lnSpc>
                <a:spcPct val="250000"/>
              </a:lnSpc>
            </a:pPr>
            <a:r>
              <a:rPr lang="tr-TR" sz="1800" dirty="0" smtClean="0"/>
              <a:t> </a:t>
            </a:r>
            <a:r>
              <a:rPr lang="tr-TR" sz="1800" dirty="0"/>
              <a:t>Buna karşın kolay kırıldığı için küçük parçacıklar daha kolay ve etkin olarak </a:t>
            </a:r>
            <a:r>
              <a:rPr lang="tr-TR" sz="1800" dirty="0" err="1"/>
              <a:t>alveoler</a:t>
            </a:r>
            <a:r>
              <a:rPr lang="tr-TR" sz="1800" dirty="0"/>
              <a:t> </a:t>
            </a:r>
            <a:r>
              <a:rPr lang="tr-TR" sz="1800" dirty="0" err="1"/>
              <a:t>makrofajlar</a:t>
            </a:r>
            <a:r>
              <a:rPr lang="tr-TR" sz="1800" dirty="0"/>
              <a:t> tarafından fagosite edilir </a:t>
            </a:r>
            <a:r>
              <a:rPr lang="tr-TR" sz="1800" dirty="0" smtClean="0"/>
              <a:t> ve </a:t>
            </a:r>
            <a:r>
              <a:rPr lang="tr-TR" sz="1800" dirty="0" err="1"/>
              <a:t>interstisyumdan</a:t>
            </a:r>
            <a:r>
              <a:rPr lang="tr-TR" sz="1800" dirty="0"/>
              <a:t> </a:t>
            </a:r>
            <a:r>
              <a:rPr lang="tr-TR" sz="1800" dirty="0" smtClean="0"/>
              <a:t>uzaklaştırılabilir</a:t>
            </a:r>
          </a:p>
          <a:p>
            <a:pPr>
              <a:lnSpc>
                <a:spcPct val="250000"/>
              </a:lnSpc>
            </a:pPr>
            <a:r>
              <a:rPr lang="tr-TR" sz="1800" dirty="0" smtClean="0"/>
              <a:t>Buna </a:t>
            </a:r>
            <a:r>
              <a:rPr lang="tr-TR" sz="1800" dirty="0"/>
              <a:t>karşın daha kalıcı olan lifler </a:t>
            </a:r>
            <a:r>
              <a:rPr lang="tr-TR" sz="1800" dirty="0" err="1"/>
              <a:t>interstisyum</a:t>
            </a:r>
            <a:r>
              <a:rPr lang="tr-TR" sz="1800" dirty="0"/>
              <a:t> ve alveol boşluklarına </a:t>
            </a:r>
            <a:r>
              <a:rPr lang="tr-TR" sz="1800" dirty="0" err="1"/>
              <a:t>inflamatuar</a:t>
            </a:r>
            <a:r>
              <a:rPr lang="tr-TR" sz="1800" dirty="0"/>
              <a:t> hücre birikimi </a:t>
            </a:r>
            <a:r>
              <a:rPr lang="tr-TR" sz="1800" dirty="0" err="1"/>
              <a:t>parankim</a:t>
            </a:r>
            <a:r>
              <a:rPr lang="tr-TR" sz="1800" dirty="0"/>
              <a:t> hasarının başlamasında temel rolü </a:t>
            </a:r>
            <a:r>
              <a:rPr lang="tr-TR" sz="1800" dirty="0" smtClean="0"/>
              <a:t>oynamaktadır</a:t>
            </a:r>
          </a:p>
          <a:p>
            <a:pPr marL="0" indent="0">
              <a:lnSpc>
                <a:spcPct val="250000"/>
              </a:lnSpc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="" xmlns:p14="http://schemas.microsoft.com/office/powerpoint/2010/main" val="224778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0"/>
            <a:ext cx="6934200" cy="715963"/>
          </a:xfrm>
        </p:spPr>
        <p:txBody>
          <a:bodyPr>
            <a:normAutofit fontScale="90000"/>
          </a:bodyPr>
          <a:lstStyle/>
          <a:p>
            <a:r>
              <a:rPr lang="tr-TR" sz="4000" b="1" dirty="0" smtClean="0"/>
              <a:t>ASBESTOZ-PATOGENEZ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1731665" y="908720"/>
            <a:ext cx="7380312" cy="5112568"/>
          </a:xfrm>
        </p:spPr>
        <p:txBody>
          <a:bodyPr>
            <a:noAutofit/>
          </a:bodyPr>
          <a:lstStyle/>
          <a:p>
            <a:pPr>
              <a:lnSpc>
                <a:spcPct val="250000"/>
              </a:lnSpc>
            </a:pPr>
            <a:r>
              <a:rPr lang="tr-TR" sz="1800" dirty="0"/>
              <a:t>Burada da diğer </a:t>
            </a:r>
            <a:r>
              <a:rPr lang="tr-TR" sz="1800" dirty="0" err="1"/>
              <a:t>pnömokonyozlarda</a:t>
            </a:r>
            <a:r>
              <a:rPr lang="tr-TR" sz="1800" dirty="0"/>
              <a:t> olduğu gibi </a:t>
            </a:r>
            <a:r>
              <a:rPr lang="tr-TR" sz="1800" dirty="0" err="1"/>
              <a:t>alveoler</a:t>
            </a:r>
            <a:r>
              <a:rPr lang="tr-TR" sz="1800" dirty="0"/>
              <a:t> </a:t>
            </a:r>
            <a:r>
              <a:rPr lang="tr-TR" sz="1800" dirty="0" err="1"/>
              <a:t>makrofajlar</a:t>
            </a:r>
            <a:r>
              <a:rPr lang="tr-TR" sz="1800" dirty="0"/>
              <a:t> olayları </a:t>
            </a:r>
            <a:r>
              <a:rPr lang="tr-TR" sz="1800" dirty="0" smtClean="0"/>
              <a:t>düzenler</a:t>
            </a:r>
          </a:p>
          <a:p>
            <a:pPr>
              <a:lnSpc>
                <a:spcPct val="250000"/>
              </a:lnSpc>
            </a:pPr>
            <a:r>
              <a:rPr lang="tr-TR" sz="1800" dirty="0" smtClean="0"/>
              <a:t>Akciğere </a:t>
            </a:r>
            <a:r>
              <a:rPr lang="tr-TR" sz="1800" dirty="0"/>
              <a:t>giren asbest liflerine karşı ilk reaksiyonu </a:t>
            </a:r>
            <a:r>
              <a:rPr lang="tr-TR" sz="1800" dirty="0" err="1"/>
              <a:t>alveoler</a:t>
            </a:r>
            <a:r>
              <a:rPr lang="tr-TR" sz="1800" dirty="0"/>
              <a:t> </a:t>
            </a:r>
            <a:r>
              <a:rPr lang="tr-TR" sz="1800" dirty="0" err="1"/>
              <a:t>makrofajlar</a:t>
            </a:r>
            <a:r>
              <a:rPr lang="tr-TR" sz="1800" dirty="0"/>
              <a:t> </a:t>
            </a:r>
            <a:r>
              <a:rPr lang="tr-TR" sz="1800" dirty="0" smtClean="0"/>
              <a:t>verir</a:t>
            </a:r>
          </a:p>
          <a:p>
            <a:pPr>
              <a:lnSpc>
                <a:spcPct val="250000"/>
              </a:lnSpc>
            </a:pPr>
            <a:r>
              <a:rPr lang="tr-TR" sz="1800" dirty="0" smtClean="0"/>
              <a:t> </a:t>
            </a:r>
            <a:r>
              <a:rPr lang="tr-TR" sz="1800" dirty="0"/>
              <a:t>Bunların salgıladıkları </a:t>
            </a:r>
            <a:r>
              <a:rPr lang="tr-TR" sz="1800" dirty="0" err="1"/>
              <a:t>sitokinler</a:t>
            </a:r>
            <a:r>
              <a:rPr lang="tr-TR" sz="1800" dirty="0"/>
              <a:t> diğer </a:t>
            </a:r>
            <a:r>
              <a:rPr lang="tr-TR" sz="1800" dirty="0" err="1"/>
              <a:t>inflamatuar</a:t>
            </a:r>
            <a:r>
              <a:rPr lang="tr-TR" sz="1800" dirty="0"/>
              <a:t> hücrelerin –lenfositlerin, </a:t>
            </a:r>
            <a:r>
              <a:rPr lang="tr-TR" sz="1800" dirty="0" err="1"/>
              <a:t>nötrofillerin</a:t>
            </a:r>
            <a:r>
              <a:rPr lang="tr-TR" sz="1800" dirty="0"/>
              <a:t>- olay yerine toplanmasını sağladığı gibi oluşturdukları serbest radikaller de hasarın ilerlemesinde rol </a:t>
            </a:r>
            <a:r>
              <a:rPr lang="tr-TR" sz="1800" dirty="0" smtClean="0"/>
              <a:t>oynamaktadır</a:t>
            </a:r>
            <a:endParaRPr lang="en-US" sz="1800" dirty="0"/>
          </a:p>
        </p:txBody>
      </p:sp>
    </p:spTree>
    <p:extLst>
      <p:ext uri="{BB962C8B-B14F-4D97-AF65-F5344CB8AC3E}">
        <p14:creationId xmlns="" xmlns:p14="http://schemas.microsoft.com/office/powerpoint/2010/main" val="231846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0"/>
            <a:ext cx="6934200" cy="715963"/>
          </a:xfrm>
        </p:spPr>
        <p:txBody>
          <a:bodyPr/>
          <a:lstStyle/>
          <a:p>
            <a:r>
              <a:rPr lang="tr-TR" sz="4000" dirty="0" smtClean="0">
                <a:solidFill>
                  <a:schemeClr val="tx1"/>
                </a:solidFill>
              </a:rPr>
              <a:t>PNÖMOKONYOZ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556792"/>
            <a:ext cx="6934200" cy="3960440"/>
          </a:xfrm>
        </p:spPr>
        <p:txBody>
          <a:bodyPr>
            <a:noAutofit/>
          </a:bodyPr>
          <a:lstStyle/>
          <a:p>
            <a:pPr>
              <a:lnSpc>
                <a:spcPct val="300000"/>
              </a:lnSpc>
            </a:pPr>
            <a:r>
              <a:rPr lang="tr-TR" altLang="ko-KR" sz="1400" dirty="0" err="1">
                <a:latin typeface="Verdana" pitchFamily="34" charset="0"/>
                <a:ea typeface="굴림" charset="-127"/>
              </a:rPr>
              <a:t>Patogenezde</a:t>
            </a:r>
            <a:r>
              <a:rPr lang="tr-TR" altLang="ko-KR" sz="1400" dirty="0">
                <a:latin typeface="Verdana" pitchFamily="34" charset="0"/>
                <a:ea typeface="굴림" charset="-127"/>
              </a:rPr>
              <a:t> </a:t>
            </a:r>
            <a:r>
              <a:rPr lang="tr-TR" altLang="ko-KR" sz="1400" dirty="0" err="1">
                <a:latin typeface="Verdana" pitchFamily="34" charset="0"/>
                <a:ea typeface="굴림" charset="-127"/>
              </a:rPr>
              <a:t>inhale</a:t>
            </a:r>
            <a:r>
              <a:rPr lang="tr-TR" altLang="ko-KR" sz="1400" dirty="0">
                <a:latin typeface="Verdana" pitchFamily="34" charset="0"/>
                <a:ea typeface="굴림" charset="-127"/>
              </a:rPr>
              <a:t> edilen minerallere karşı akciğerin </a:t>
            </a:r>
            <a:r>
              <a:rPr lang="tr-TR" altLang="ko-KR" sz="1400" dirty="0" smtClean="0">
                <a:latin typeface="Verdana" pitchFamily="34" charset="0"/>
                <a:ea typeface="굴림" charset="-127"/>
              </a:rPr>
              <a:t>vermiş olduğu </a:t>
            </a:r>
            <a:r>
              <a:rPr lang="tr-TR" altLang="ko-KR" sz="1400" dirty="0" err="1">
                <a:latin typeface="Verdana" pitchFamily="34" charset="0"/>
                <a:ea typeface="굴림" charset="-127"/>
              </a:rPr>
              <a:t>granülomatoz</a:t>
            </a:r>
            <a:r>
              <a:rPr lang="tr-TR" altLang="ko-KR" sz="1400" dirty="0">
                <a:latin typeface="Verdana" pitchFamily="34" charset="0"/>
                <a:ea typeface="굴림" charset="-127"/>
              </a:rPr>
              <a:t> ve </a:t>
            </a:r>
            <a:r>
              <a:rPr lang="tr-TR" altLang="ko-KR" sz="1400" dirty="0" err="1">
                <a:latin typeface="Verdana" pitchFamily="34" charset="0"/>
                <a:ea typeface="굴림" charset="-127"/>
              </a:rPr>
              <a:t>fibrotik</a:t>
            </a:r>
            <a:r>
              <a:rPr lang="tr-TR" altLang="ko-KR" sz="1400" dirty="0">
                <a:latin typeface="Verdana" pitchFamily="34" charset="0"/>
                <a:ea typeface="굴림" charset="-127"/>
              </a:rPr>
              <a:t> yanıt </a:t>
            </a:r>
            <a:r>
              <a:rPr lang="tr-TR" altLang="ko-KR" sz="1400" dirty="0" smtClean="0">
                <a:latin typeface="Verdana" pitchFamily="34" charset="0"/>
                <a:ea typeface="굴림" charset="-127"/>
              </a:rPr>
              <a:t>gözlenir</a:t>
            </a:r>
          </a:p>
          <a:p>
            <a:pPr>
              <a:lnSpc>
                <a:spcPct val="300000"/>
              </a:lnSpc>
            </a:pPr>
            <a:r>
              <a:rPr lang="tr-TR" altLang="ko-KR" sz="1400" dirty="0" smtClean="0">
                <a:latin typeface="Verdana" pitchFamily="34" charset="0"/>
                <a:ea typeface="굴림" charset="-127"/>
              </a:rPr>
              <a:t>Fizik </a:t>
            </a:r>
            <a:r>
              <a:rPr lang="tr-TR" altLang="ko-KR" sz="1400" dirty="0">
                <a:latin typeface="Verdana" pitchFamily="34" charset="0"/>
                <a:ea typeface="굴림" charset="-127"/>
              </a:rPr>
              <a:t>muayene bulguları ve </a:t>
            </a:r>
            <a:r>
              <a:rPr lang="tr-TR" altLang="ko-KR" sz="1400" dirty="0" err="1">
                <a:latin typeface="Verdana" pitchFamily="34" charset="0"/>
                <a:ea typeface="굴림" charset="-127"/>
              </a:rPr>
              <a:t>restriktif</a:t>
            </a:r>
            <a:r>
              <a:rPr lang="tr-TR" altLang="ko-KR" sz="1400" dirty="0">
                <a:latin typeface="Verdana" pitchFamily="34" charset="0"/>
                <a:ea typeface="굴림" charset="-127"/>
              </a:rPr>
              <a:t> ve/veya </a:t>
            </a:r>
            <a:r>
              <a:rPr lang="tr-TR" altLang="ko-KR" sz="1400" dirty="0" smtClean="0">
                <a:latin typeface="Verdana" pitchFamily="34" charset="0"/>
                <a:ea typeface="굴림" charset="-127"/>
              </a:rPr>
              <a:t>kombine </a:t>
            </a:r>
            <a:r>
              <a:rPr lang="tr-TR" altLang="ko-KR" sz="1400" dirty="0" err="1">
                <a:latin typeface="Verdana" pitchFamily="34" charset="0"/>
                <a:ea typeface="굴림" charset="-127"/>
              </a:rPr>
              <a:t>ventilatuar</a:t>
            </a:r>
            <a:r>
              <a:rPr lang="tr-TR" altLang="ko-KR" sz="1400" dirty="0">
                <a:latin typeface="Verdana" pitchFamily="34" charset="0"/>
                <a:ea typeface="굴림" charset="-127"/>
              </a:rPr>
              <a:t> fonksiyon bozukluğu tanıyı destekler.  </a:t>
            </a:r>
            <a:endParaRPr lang="tr-TR" altLang="ko-KR" sz="1400" dirty="0" smtClean="0">
              <a:latin typeface="Verdana" pitchFamily="34" charset="0"/>
              <a:ea typeface="굴림" charset="-127"/>
            </a:endParaRPr>
          </a:p>
          <a:p>
            <a:pPr>
              <a:lnSpc>
                <a:spcPct val="300000"/>
              </a:lnSpc>
            </a:pPr>
            <a:r>
              <a:rPr lang="tr-TR" altLang="ko-KR" sz="1400" dirty="0" err="1" smtClean="0">
                <a:latin typeface="Verdana" pitchFamily="34" charset="0"/>
                <a:ea typeface="굴림" charset="-127"/>
              </a:rPr>
              <a:t>Nodüler</a:t>
            </a:r>
            <a:r>
              <a:rPr lang="tr-TR" altLang="ko-KR" sz="1400" dirty="0" smtClean="0">
                <a:latin typeface="Verdana" pitchFamily="34" charset="0"/>
                <a:ea typeface="굴림" charset="-127"/>
              </a:rPr>
              <a:t> </a:t>
            </a:r>
            <a:r>
              <a:rPr lang="tr-TR" altLang="ko-KR" sz="1400" dirty="0">
                <a:latin typeface="Verdana" pitchFamily="34" charset="0"/>
                <a:ea typeface="굴림" charset="-127"/>
              </a:rPr>
              <a:t>safhada </a:t>
            </a:r>
            <a:r>
              <a:rPr lang="tr-TR" altLang="ko-KR" sz="1400" dirty="0" err="1">
                <a:latin typeface="Verdana" pitchFamily="34" charset="0"/>
                <a:ea typeface="굴림" charset="-127"/>
              </a:rPr>
              <a:t>pnömokonyozda</a:t>
            </a:r>
            <a:r>
              <a:rPr lang="tr-TR" altLang="ko-KR" sz="1400" dirty="0">
                <a:latin typeface="Verdana" pitchFamily="34" charset="0"/>
                <a:ea typeface="굴림" charset="-127"/>
              </a:rPr>
              <a:t> </a:t>
            </a:r>
            <a:r>
              <a:rPr lang="tr-TR" altLang="ko-KR" sz="1400" dirty="0" smtClean="0">
                <a:latin typeface="Verdana" pitchFamily="34" charset="0"/>
                <a:ea typeface="굴림" charset="-127"/>
              </a:rPr>
              <a:t> solunum </a:t>
            </a:r>
            <a:r>
              <a:rPr lang="tr-TR" altLang="ko-KR" sz="1400" dirty="0">
                <a:latin typeface="Verdana" pitchFamily="34" charset="0"/>
                <a:ea typeface="굴림" charset="-127"/>
              </a:rPr>
              <a:t>fonksiyonlarında düşüş olmaz ancak </a:t>
            </a:r>
            <a:r>
              <a:rPr lang="tr-TR" altLang="ko-KR" sz="1400" dirty="0" err="1">
                <a:latin typeface="Verdana" pitchFamily="34" charset="0"/>
                <a:ea typeface="굴림" charset="-127"/>
              </a:rPr>
              <a:t>progresif</a:t>
            </a:r>
            <a:r>
              <a:rPr lang="tr-TR" altLang="ko-KR" sz="1400" dirty="0">
                <a:latin typeface="Verdana" pitchFamily="34" charset="0"/>
                <a:ea typeface="굴림" charset="-127"/>
              </a:rPr>
              <a:t> masif </a:t>
            </a:r>
            <a:r>
              <a:rPr lang="tr-TR" altLang="ko-KR" sz="1400" dirty="0" err="1">
                <a:latin typeface="Verdana" pitchFamily="34" charset="0"/>
                <a:ea typeface="굴림" charset="-127"/>
              </a:rPr>
              <a:t>fibrozis</a:t>
            </a:r>
            <a:r>
              <a:rPr lang="tr-TR" altLang="ko-KR" sz="1400" dirty="0">
                <a:latin typeface="Verdana" pitchFamily="34" charset="0"/>
                <a:ea typeface="굴림" charset="-127"/>
              </a:rPr>
              <a:t> </a:t>
            </a:r>
            <a:r>
              <a:rPr lang="tr-TR" altLang="ko-KR" sz="1400" dirty="0" smtClean="0">
                <a:latin typeface="Verdana" pitchFamily="34" charset="0"/>
                <a:ea typeface="굴림" charset="-127"/>
              </a:rPr>
              <a:t>yani </a:t>
            </a:r>
            <a:r>
              <a:rPr lang="tr-TR" altLang="ko-KR" sz="1400" dirty="0" err="1" smtClean="0">
                <a:latin typeface="Verdana" pitchFamily="34" charset="0"/>
                <a:ea typeface="굴림" charset="-127"/>
              </a:rPr>
              <a:t>parankim</a:t>
            </a:r>
            <a:r>
              <a:rPr lang="tr-TR" altLang="ko-KR" sz="1400" dirty="0" smtClean="0">
                <a:latin typeface="Verdana" pitchFamily="34" charset="0"/>
                <a:ea typeface="굴림" charset="-127"/>
              </a:rPr>
              <a:t> </a:t>
            </a:r>
            <a:r>
              <a:rPr lang="tr-TR" altLang="ko-KR" sz="1400" dirty="0">
                <a:latin typeface="Verdana" pitchFamily="34" charset="0"/>
                <a:ea typeface="굴림" charset="-127"/>
              </a:rPr>
              <a:t>tutulumu </a:t>
            </a:r>
            <a:r>
              <a:rPr lang="tr-TR" altLang="ko-KR" sz="1400" dirty="0" smtClean="0">
                <a:latin typeface="Verdana" pitchFamily="34" charset="0"/>
                <a:ea typeface="굴림" charset="-127"/>
              </a:rPr>
              <a:t>olduğunda </a:t>
            </a:r>
            <a:r>
              <a:rPr lang="tr-TR" altLang="ko-KR" sz="1400" dirty="0">
                <a:latin typeface="Verdana" pitchFamily="34" charset="0"/>
                <a:ea typeface="굴림" charset="-127"/>
              </a:rPr>
              <a:t>solunum fonksiyonları </a:t>
            </a:r>
            <a:r>
              <a:rPr lang="tr-TR" altLang="ko-KR" sz="1400" dirty="0" smtClean="0">
                <a:latin typeface="Verdana" pitchFamily="34" charset="0"/>
                <a:ea typeface="굴림" charset="-127"/>
              </a:rPr>
              <a:t>etkilenir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630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smtClean="0"/>
              <a:t>Asbestoz Riskli Meslek Kolları</a:t>
            </a:r>
          </a:p>
        </p:txBody>
      </p:sp>
      <p:sp>
        <p:nvSpPr>
          <p:cNvPr id="24985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smtClean="0">
                <a:effectLst/>
              </a:rPr>
              <a:t>1) Metal kaplama isçileri (tersane isçileri de dahil)</a:t>
            </a:r>
          </a:p>
          <a:p>
            <a:pPr eaLnBrk="1" hangingPunct="1">
              <a:defRPr/>
            </a:pPr>
            <a:r>
              <a:rPr lang="tr-TR" smtClean="0">
                <a:effectLst/>
              </a:rPr>
              <a:t>2) Motorlu araç isçileri</a:t>
            </a:r>
          </a:p>
          <a:p>
            <a:pPr eaLnBrk="1" hangingPunct="1">
              <a:defRPr/>
            </a:pPr>
            <a:r>
              <a:rPr lang="tr-TR" smtClean="0">
                <a:effectLst/>
              </a:rPr>
              <a:t>3) Marangozlar</a:t>
            </a:r>
          </a:p>
          <a:p>
            <a:pPr eaLnBrk="1" hangingPunct="1">
              <a:defRPr/>
            </a:pPr>
            <a:r>
              <a:rPr lang="tr-TR" smtClean="0">
                <a:effectLst/>
              </a:rPr>
              <a:t>4) Elektrikçiler</a:t>
            </a:r>
          </a:p>
          <a:p>
            <a:pPr eaLnBrk="1" hangingPunct="1">
              <a:defRPr/>
            </a:pPr>
            <a:r>
              <a:rPr lang="tr-TR" smtClean="0">
                <a:effectLst/>
              </a:rPr>
              <a:t>5) Yapı isçileri</a:t>
            </a:r>
          </a:p>
          <a:p>
            <a:pPr eaLnBrk="1" hangingPunct="1">
              <a:defRPr/>
            </a:pPr>
            <a:r>
              <a:rPr lang="tr-TR" smtClean="0">
                <a:effectLst/>
              </a:rPr>
              <a:t>6) Kazan operatörleri</a:t>
            </a:r>
          </a:p>
          <a:p>
            <a:pPr eaLnBrk="1" hangingPunct="1">
              <a:defRPr/>
            </a:pPr>
            <a:endParaRPr lang="tr-TR" smtClean="0"/>
          </a:p>
        </p:txBody>
      </p:sp>
      <p:sp>
        <p:nvSpPr>
          <p:cNvPr id="249860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smtClean="0">
                <a:effectLst/>
              </a:rPr>
              <a:t>7) Mühendisler</a:t>
            </a:r>
          </a:p>
          <a:p>
            <a:pPr eaLnBrk="1" hangingPunct="1">
              <a:defRPr/>
            </a:pPr>
            <a:r>
              <a:rPr lang="tr-TR" smtClean="0">
                <a:effectLst/>
              </a:rPr>
              <a:t>8) Dökümcüler</a:t>
            </a:r>
          </a:p>
          <a:p>
            <a:pPr eaLnBrk="1" hangingPunct="1">
              <a:defRPr/>
            </a:pPr>
            <a:r>
              <a:rPr lang="tr-TR" smtClean="0">
                <a:effectLst/>
              </a:rPr>
              <a:t>9) Dok isçileri</a:t>
            </a:r>
          </a:p>
          <a:p>
            <a:pPr eaLnBrk="1" hangingPunct="1">
              <a:defRPr/>
            </a:pPr>
            <a:r>
              <a:rPr lang="tr-TR" smtClean="0">
                <a:effectLst/>
              </a:rPr>
              <a:t>10) Makine yedek parça operatörleri</a:t>
            </a:r>
          </a:p>
          <a:p>
            <a:pPr eaLnBrk="1" hangingPunct="1">
              <a:defRPr/>
            </a:pPr>
            <a:r>
              <a:rPr lang="tr-TR" smtClean="0">
                <a:effectLst/>
              </a:rPr>
              <a:t>11) Badanacılar ve dekoratörler</a:t>
            </a:r>
          </a:p>
          <a:p>
            <a:pPr eaLnBrk="1" hangingPunct="1">
              <a:defRPr/>
            </a:pPr>
            <a:endParaRPr lang="tr-TR" smtClean="0"/>
          </a:p>
        </p:txBody>
      </p:sp>
    </p:spTree>
    <p:extLst>
      <p:ext uri="{BB962C8B-B14F-4D97-AF65-F5344CB8AC3E}">
        <p14:creationId xmlns="" xmlns:p14="http://schemas.microsoft.com/office/powerpoint/2010/main" val="287722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692696"/>
            <a:ext cx="7996238" cy="35718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tr-TR" sz="3600" b="1" dirty="0" smtClean="0"/>
              <a:t>ASBESTOZ’A BAĞLI HASTALIKLAR</a:t>
            </a:r>
          </a:p>
        </p:txBody>
      </p:sp>
      <p:sp>
        <p:nvSpPr>
          <p:cNvPr id="2467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2689225"/>
            <a:ext cx="4035425" cy="29384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ü"/>
              <a:defRPr/>
            </a:pPr>
            <a:r>
              <a:rPr lang="tr-TR" smtClean="0"/>
              <a:t>Tekrarlayan plevral effüzyonlar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ü"/>
              <a:defRPr/>
            </a:pPr>
            <a:r>
              <a:rPr lang="tr-TR" smtClean="0"/>
              <a:t>Plevral kalınlaşma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ü"/>
              <a:defRPr/>
            </a:pPr>
            <a:r>
              <a:rPr lang="tr-TR" smtClean="0"/>
              <a:t>Plevral kalsifikasyonlar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ü"/>
              <a:defRPr/>
            </a:pPr>
            <a:r>
              <a:rPr lang="tr-TR" smtClean="0"/>
              <a:t>Rounded atelektazi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ü"/>
              <a:defRPr/>
            </a:pPr>
            <a:r>
              <a:rPr lang="tr-TR" smtClean="0"/>
              <a:t>Asbestozis</a:t>
            </a:r>
          </a:p>
        </p:txBody>
      </p:sp>
      <p:sp>
        <p:nvSpPr>
          <p:cNvPr id="246788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865688" y="3133725"/>
            <a:ext cx="3673475" cy="92233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ü"/>
              <a:defRPr/>
            </a:pPr>
            <a:r>
              <a:rPr lang="tr-TR" smtClean="0"/>
              <a:t>Mezotelyomalar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Char char="ü"/>
              <a:defRPr/>
            </a:pPr>
            <a:r>
              <a:rPr lang="tr-TR" smtClean="0"/>
              <a:t>Kanserler</a:t>
            </a:r>
          </a:p>
        </p:txBody>
      </p:sp>
      <p:sp>
        <p:nvSpPr>
          <p:cNvPr id="74757" name="AutoShape 5"/>
          <p:cNvSpPr>
            <a:spLocks noChangeArrowheads="1"/>
          </p:cNvSpPr>
          <p:nvPr/>
        </p:nvSpPr>
        <p:spPr bwMode="auto">
          <a:xfrm>
            <a:off x="609600" y="1295400"/>
            <a:ext cx="8229600" cy="1066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tr-TR" dirty="0">
                <a:solidFill>
                  <a:prstClr val="black"/>
                </a:solidFill>
                <a:cs typeface="Arial" charset="0"/>
              </a:rPr>
              <a:t>Özellikle beyaz </a:t>
            </a:r>
            <a:r>
              <a:rPr lang="tr-TR" dirty="0" err="1">
                <a:solidFill>
                  <a:prstClr val="black"/>
                </a:solidFill>
                <a:cs typeface="Arial" charset="0"/>
              </a:rPr>
              <a:t>asbestoz</a:t>
            </a:r>
            <a:r>
              <a:rPr lang="tr-TR" dirty="0">
                <a:solidFill>
                  <a:prstClr val="black"/>
                </a:solidFill>
                <a:cs typeface="Arial" charset="0"/>
              </a:rPr>
              <a:t> hala sanayide izolasyon </a:t>
            </a:r>
          </a:p>
          <a:p>
            <a:r>
              <a:rPr lang="tr-TR" dirty="0">
                <a:solidFill>
                  <a:prstClr val="black"/>
                </a:solidFill>
                <a:cs typeface="Arial" charset="0"/>
              </a:rPr>
              <a:t>malzemeleri başta olmak üzere bir çok iş kolunda...</a:t>
            </a:r>
          </a:p>
        </p:txBody>
      </p:sp>
    </p:spTree>
    <p:extLst>
      <p:ext uri="{BB962C8B-B14F-4D97-AF65-F5344CB8AC3E}">
        <p14:creationId xmlns="" xmlns:p14="http://schemas.microsoft.com/office/powerpoint/2010/main" val="17450678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6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6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6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6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787" grpId="0" autoUpdateAnimBg="0"/>
      <p:bldP spid="246788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tr-TR" sz="4000" b="1" dirty="0" smtClean="0"/>
              <a:t>ASBESTOZ(İS)</a:t>
            </a:r>
          </a:p>
        </p:txBody>
      </p:sp>
      <p:sp>
        <p:nvSpPr>
          <p:cNvPr id="247815" name="Rectangle 7"/>
          <p:cNvSpPr>
            <a:spLocks noGrp="1" noChangeArrowheads="1"/>
          </p:cNvSpPr>
          <p:nvPr>
            <p:ph idx="1"/>
          </p:nvPr>
        </p:nvSpPr>
        <p:spPr>
          <a:xfrm>
            <a:off x="681038" y="4516438"/>
            <a:ext cx="7929562" cy="1381125"/>
          </a:xfrm>
        </p:spPr>
        <p:txBody>
          <a:bodyPr/>
          <a:lstStyle/>
          <a:p>
            <a:pPr algn="just" eaLnBrk="1" hangingPunct="1">
              <a:buFont typeface="Wingdings" pitchFamily="2" charset="2"/>
              <a:buNone/>
              <a:defRPr/>
            </a:pPr>
            <a:r>
              <a:rPr lang="tr-TR" dirty="0" smtClean="0">
                <a:latin typeface="Comic Sans MS" pitchFamily="66" charset="0"/>
              </a:rPr>
              <a:t>- </a:t>
            </a:r>
            <a:r>
              <a:rPr lang="tr-TR" sz="2400" dirty="0" err="1" smtClean="0"/>
              <a:t>SFT’de</a:t>
            </a:r>
            <a:r>
              <a:rPr lang="tr-TR" sz="2400" dirty="0" smtClean="0"/>
              <a:t> erken  etkilenme, 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tr-TR" sz="2400" dirty="0" smtClean="0"/>
              <a:t>- Radyolojik </a:t>
            </a:r>
            <a:r>
              <a:rPr lang="tr-TR" sz="2400" dirty="0" err="1" smtClean="0"/>
              <a:t>parankimal</a:t>
            </a:r>
            <a:r>
              <a:rPr lang="tr-TR" sz="2400" dirty="0" smtClean="0"/>
              <a:t> ve </a:t>
            </a:r>
            <a:r>
              <a:rPr lang="tr-TR" sz="2400" dirty="0" err="1" smtClean="0"/>
              <a:t>plevral</a:t>
            </a:r>
            <a:r>
              <a:rPr lang="tr-TR" sz="2400" dirty="0" smtClean="0"/>
              <a:t> </a:t>
            </a:r>
            <a:r>
              <a:rPr lang="tr-TR" sz="2400" dirty="0" err="1" smtClean="0"/>
              <a:t>fibrozis</a:t>
            </a:r>
            <a:r>
              <a:rPr lang="tr-TR" sz="2400" dirty="0" smtClean="0"/>
              <a:t>, erkenden efor </a:t>
            </a:r>
            <a:r>
              <a:rPr lang="tr-TR" sz="2400" dirty="0" err="1" smtClean="0"/>
              <a:t>dispnesinin</a:t>
            </a:r>
            <a:r>
              <a:rPr lang="tr-TR" sz="2400" dirty="0" smtClean="0"/>
              <a:t> varlığı </a:t>
            </a:r>
          </a:p>
        </p:txBody>
      </p:sp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533400" y="1600200"/>
            <a:ext cx="8229600" cy="1676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tr-TR" sz="40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47812" name="Rectangle 4"/>
          <p:cNvSpPr>
            <a:spLocks noChangeArrowheads="1"/>
          </p:cNvSpPr>
          <p:nvPr/>
        </p:nvSpPr>
        <p:spPr bwMode="auto">
          <a:xfrm>
            <a:off x="762000" y="1600200"/>
            <a:ext cx="7772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>
              <a:spcBef>
                <a:spcPct val="20000"/>
              </a:spcBef>
              <a:buClr>
                <a:srgbClr val="E2D700"/>
              </a:buClr>
              <a:buSzPct val="75000"/>
              <a:buFont typeface="Wingdings" pitchFamily="2" charset="2"/>
              <a:buNone/>
              <a:defRPr/>
            </a:pPr>
            <a:r>
              <a:rPr lang="tr-TR" sz="3200" dirty="0">
                <a:solidFill>
                  <a:prstClr val="black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Comic Sans MS" pitchFamily="66" charset="0"/>
                <a:cs typeface="Arial" charset="0"/>
              </a:rPr>
              <a:t>- </a:t>
            </a:r>
            <a:r>
              <a:rPr lang="tr-TR" sz="2800" dirty="0">
                <a:solidFill>
                  <a:prstClr val="black"/>
                </a:solidFill>
                <a:effectLst>
                  <a:outerShdw blurRad="38100" dist="38100" dir="2700000" algn="tl">
                    <a:srgbClr val="010199"/>
                  </a:outerShdw>
                </a:effectLst>
                <a:cs typeface="Arial" charset="0"/>
              </a:rPr>
              <a:t>Korunma(çevresel, bireysel) </a:t>
            </a:r>
          </a:p>
          <a:p>
            <a:pPr marL="342900" indent="-342900" algn="just">
              <a:spcBef>
                <a:spcPct val="20000"/>
              </a:spcBef>
              <a:buClr>
                <a:srgbClr val="E2D700"/>
              </a:buClr>
              <a:buSzPct val="75000"/>
              <a:buFont typeface="Wingdings" pitchFamily="2" charset="2"/>
              <a:buNone/>
              <a:defRPr/>
            </a:pPr>
            <a:r>
              <a:rPr lang="tr-TR" sz="2800" dirty="0">
                <a:solidFill>
                  <a:prstClr val="black"/>
                </a:solidFill>
                <a:effectLst>
                  <a:outerShdw blurRad="38100" dist="38100" dir="2700000" algn="tl">
                    <a:srgbClr val="010199"/>
                  </a:outerShdw>
                </a:effectLst>
                <a:cs typeface="Arial" charset="0"/>
              </a:rPr>
              <a:t>- Erken tanı</a:t>
            </a:r>
          </a:p>
          <a:p>
            <a:pPr marL="342900" indent="-342900" algn="just">
              <a:spcBef>
                <a:spcPct val="20000"/>
              </a:spcBef>
              <a:buClr>
                <a:srgbClr val="E2D700"/>
              </a:buClr>
              <a:buSzPct val="75000"/>
              <a:buFont typeface="Wingdings" pitchFamily="2" charset="2"/>
              <a:buNone/>
              <a:defRPr/>
            </a:pPr>
            <a:r>
              <a:rPr lang="tr-TR" sz="2800" dirty="0">
                <a:solidFill>
                  <a:prstClr val="black"/>
                </a:solidFill>
                <a:effectLst>
                  <a:outerShdw blurRad="38100" dist="38100" dir="2700000" algn="tl">
                    <a:srgbClr val="010199"/>
                  </a:outerShdw>
                </a:effectLst>
                <a:cs typeface="Arial" charset="0"/>
              </a:rPr>
              <a:t>- Komplikasyonların tedavisi</a:t>
            </a:r>
            <a:r>
              <a:rPr lang="tr-TR" sz="3200" dirty="0">
                <a:solidFill>
                  <a:prstClr val="black"/>
                </a:solidFill>
                <a:effectLst>
                  <a:outerShdw blurRad="38100" dist="38100" dir="2700000" algn="tl">
                    <a:srgbClr val="010199"/>
                  </a:outerShdw>
                </a:effectLst>
                <a:cs typeface="Arial" charset="0"/>
              </a:rPr>
              <a:t>  </a:t>
            </a:r>
          </a:p>
        </p:txBody>
      </p:sp>
      <p:sp>
        <p:nvSpPr>
          <p:cNvPr id="75782" name="Rectangle 6"/>
          <p:cNvSpPr>
            <a:spLocks noChangeArrowheads="1"/>
          </p:cNvSpPr>
          <p:nvPr/>
        </p:nvSpPr>
        <p:spPr bwMode="auto">
          <a:xfrm>
            <a:off x="521647" y="3746034"/>
            <a:ext cx="174118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tr-TR" sz="2800" b="1" dirty="0" err="1">
                <a:solidFill>
                  <a:srgbClr val="FF0066"/>
                </a:solidFill>
                <a:cs typeface="Arial" charset="0"/>
              </a:rPr>
              <a:t>Prognoz</a:t>
            </a:r>
            <a:r>
              <a:rPr lang="tr-TR" sz="2800" b="1" dirty="0">
                <a:solidFill>
                  <a:srgbClr val="FF0066"/>
                </a:solidFill>
                <a:cs typeface="Arial" charset="0"/>
              </a:rPr>
              <a:t>:</a:t>
            </a:r>
          </a:p>
        </p:txBody>
      </p:sp>
      <p:sp>
        <p:nvSpPr>
          <p:cNvPr id="75784" name="Rectangle 8"/>
          <p:cNvSpPr>
            <a:spLocks noChangeArrowheads="1"/>
          </p:cNvSpPr>
          <p:nvPr/>
        </p:nvSpPr>
        <p:spPr bwMode="auto">
          <a:xfrm>
            <a:off x="201827" y="1124744"/>
            <a:ext cx="14965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tr-TR" sz="2800" b="1" dirty="0" err="1" smtClean="0">
                <a:solidFill>
                  <a:srgbClr val="FF0066"/>
                </a:solidFill>
                <a:cs typeface="Arial" charset="0"/>
              </a:rPr>
              <a:t>Tedavi</a:t>
            </a:r>
            <a:r>
              <a:rPr lang="tr-TR" sz="2800" b="1" dirty="0" err="1" smtClean="0">
                <a:solidFill>
                  <a:srgbClr val="FFFF66"/>
                </a:solidFill>
                <a:cs typeface="Arial" charset="0"/>
              </a:rPr>
              <a:t>i</a:t>
            </a:r>
            <a:r>
              <a:rPr lang="tr-TR" sz="2800" dirty="0">
                <a:solidFill>
                  <a:srgbClr val="FFFF66"/>
                </a:solidFill>
                <a:cs typeface="Arial" charset="0"/>
              </a:rPr>
              <a:t>:</a:t>
            </a:r>
          </a:p>
        </p:txBody>
      </p:sp>
    </p:spTree>
    <p:extLst>
      <p:ext uri="{BB962C8B-B14F-4D97-AF65-F5344CB8AC3E}">
        <p14:creationId xmlns="" xmlns:p14="http://schemas.microsoft.com/office/powerpoint/2010/main" val="246545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b="1" smtClean="0"/>
              <a:t>Asbestoz (is)</a:t>
            </a:r>
          </a:p>
        </p:txBody>
      </p:sp>
      <p:sp>
        <p:nvSpPr>
          <p:cNvPr id="2488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30000"/>
              </a:lnSpc>
              <a:defRPr/>
            </a:pPr>
            <a:r>
              <a:rPr lang="tr-TR" smtClean="0"/>
              <a:t>Asbest solunması </a:t>
            </a:r>
          </a:p>
          <a:p>
            <a:pPr lvl="1" eaLnBrk="1" hangingPunct="1">
              <a:lnSpc>
                <a:spcPct val="130000"/>
              </a:lnSpc>
              <a:defRPr/>
            </a:pPr>
            <a:r>
              <a:rPr lang="tr-TR" smtClean="0"/>
              <a:t>Mesleksel-çevresel yol</a:t>
            </a:r>
          </a:p>
          <a:p>
            <a:pPr lvl="1" eaLnBrk="1" hangingPunct="1">
              <a:lnSpc>
                <a:spcPct val="130000"/>
              </a:lnSpc>
              <a:defRPr/>
            </a:pPr>
            <a:r>
              <a:rPr lang="tr-TR" smtClean="0"/>
              <a:t>İsveç ve Finlandiya gibi kuzey ülkeler</a:t>
            </a:r>
          </a:p>
          <a:p>
            <a:pPr lvl="1" eaLnBrk="1" hangingPunct="1">
              <a:lnSpc>
                <a:spcPct val="130000"/>
              </a:lnSpc>
              <a:defRPr/>
            </a:pPr>
            <a:r>
              <a:rPr lang="tr-TR" smtClean="0"/>
              <a:t>Korsika, Bulgaristan, Yunanistan, Pakistan </a:t>
            </a:r>
          </a:p>
          <a:p>
            <a:pPr lvl="1" eaLnBrk="1" hangingPunct="1">
              <a:lnSpc>
                <a:spcPct val="130000"/>
              </a:lnSpc>
              <a:defRPr/>
            </a:pPr>
            <a:r>
              <a:rPr lang="tr-TR" smtClean="0"/>
              <a:t>Türkiye’de de İç anadolu’nun kırsal bölgeleri</a:t>
            </a:r>
          </a:p>
          <a:p>
            <a:pPr lvl="2" eaLnBrk="1" hangingPunct="1">
              <a:lnSpc>
                <a:spcPct val="130000"/>
              </a:lnSpc>
              <a:defRPr/>
            </a:pPr>
            <a:r>
              <a:rPr lang="tr-TR" smtClean="0"/>
              <a:t> Bu yörelerde ak, gök,höllük ya da Ceren toprağı olarak bilinen asbestli toprak kullanımı</a:t>
            </a:r>
          </a:p>
        </p:txBody>
      </p:sp>
      <p:pic>
        <p:nvPicPr>
          <p:cNvPr id="76804" name="3 İçerik Yer Tutucusu" descr="Resim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91413" y="357188"/>
            <a:ext cx="1652587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5955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Asbest lifleri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1) </a:t>
            </a:r>
            <a:r>
              <a:rPr lang="tr-TR" dirty="0" err="1"/>
              <a:t>Krizotil</a:t>
            </a:r>
            <a:r>
              <a:rPr lang="tr-TR" dirty="0"/>
              <a:t> ya da kıvrımlı serpantin asbest: Beyaz asbest olarak da bilinir daha kısa liflere parçalanabilir </a:t>
            </a:r>
            <a:endParaRPr lang="en-US" dirty="0"/>
          </a:p>
          <a:p>
            <a:r>
              <a:rPr lang="tr-TR" dirty="0"/>
              <a:t>2) Amfibol: Düz liflerdir ve daha kısa liflere parçalanmaz. Düz asbestler de şu alt gruplara ayrılır: </a:t>
            </a:r>
            <a:endParaRPr lang="en-US" dirty="0"/>
          </a:p>
          <a:p>
            <a:r>
              <a:rPr lang="tr-TR" dirty="0"/>
              <a:t>a) </a:t>
            </a:r>
            <a:r>
              <a:rPr lang="tr-TR" dirty="0" err="1"/>
              <a:t>Krozidolit</a:t>
            </a:r>
            <a:r>
              <a:rPr lang="tr-TR" dirty="0"/>
              <a:t> </a:t>
            </a:r>
            <a:endParaRPr lang="en-US" dirty="0"/>
          </a:p>
          <a:p>
            <a:r>
              <a:rPr lang="tr-TR" dirty="0"/>
              <a:t>b) </a:t>
            </a:r>
            <a:r>
              <a:rPr lang="tr-TR" dirty="0" err="1"/>
              <a:t>Amozit</a:t>
            </a:r>
            <a:r>
              <a:rPr lang="tr-TR" dirty="0"/>
              <a:t> </a:t>
            </a:r>
            <a:endParaRPr lang="en-US" dirty="0"/>
          </a:p>
          <a:p>
            <a:r>
              <a:rPr lang="tr-TR" dirty="0"/>
              <a:t>c) </a:t>
            </a:r>
            <a:r>
              <a:rPr lang="tr-TR" dirty="0" err="1"/>
              <a:t>Antofilit</a:t>
            </a:r>
            <a:r>
              <a:rPr lang="tr-TR" dirty="0"/>
              <a:t> </a:t>
            </a:r>
            <a:endParaRPr lang="en-US" dirty="0"/>
          </a:p>
          <a:p>
            <a:r>
              <a:rPr lang="tr-TR" dirty="0"/>
              <a:t>d)Tremolit </a:t>
            </a:r>
            <a:endParaRPr lang="en-US" dirty="0"/>
          </a:p>
          <a:p>
            <a:r>
              <a:rPr lang="tr-TR" dirty="0"/>
              <a:t>e)</a:t>
            </a:r>
            <a:r>
              <a:rPr lang="tr-TR" dirty="0" err="1"/>
              <a:t>Aktinolit</a:t>
            </a:r>
            <a:r>
              <a:rPr lang="tr-TR" dirty="0"/>
              <a:t> 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8265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pic>
        <p:nvPicPr>
          <p:cNvPr id="798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5750" y="285750"/>
            <a:ext cx="6215063" cy="4017963"/>
          </a:xfrm>
          <a:noFill/>
        </p:spPr>
      </p:pic>
      <p:pic>
        <p:nvPicPr>
          <p:cNvPr id="1259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2413" y="1000125"/>
            <a:ext cx="5835650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714375"/>
            <a:ext cx="8743950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1931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25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493516"/>
            <a:ext cx="9073008" cy="826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0852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ASBESTOZ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tr-TR" dirty="0" smtClean="0"/>
              <a:t>Asbestteki Fe</a:t>
            </a:r>
            <a:r>
              <a:rPr lang="tr-TR" dirty="0"/>
              <a:t>, Mg gibi </a:t>
            </a:r>
            <a:r>
              <a:rPr lang="tr-TR" dirty="0" err="1"/>
              <a:t>tranzisyon</a:t>
            </a:r>
            <a:r>
              <a:rPr lang="tr-TR" dirty="0"/>
              <a:t> metallerinin varlığı serbest oksijen radikallerinin oluşmasını daha da </a:t>
            </a:r>
            <a:r>
              <a:rPr lang="tr-TR" dirty="0" smtClean="0"/>
              <a:t>arttırır</a:t>
            </a:r>
          </a:p>
          <a:p>
            <a:r>
              <a:rPr lang="tr-TR" dirty="0" err="1" smtClean="0"/>
              <a:t>İnflamatuar</a:t>
            </a:r>
            <a:r>
              <a:rPr lang="tr-TR" dirty="0" smtClean="0"/>
              <a:t> </a:t>
            </a:r>
            <a:r>
              <a:rPr lang="tr-TR" dirty="0"/>
              <a:t>reaksiyon zamanla </a:t>
            </a:r>
            <a:r>
              <a:rPr lang="tr-TR" dirty="0" err="1" smtClean="0"/>
              <a:t>fibrozis</a:t>
            </a:r>
            <a:r>
              <a:rPr lang="tr-TR" dirty="0" smtClean="0"/>
              <a:t> </a:t>
            </a:r>
            <a:r>
              <a:rPr lang="tr-TR" dirty="0"/>
              <a:t>gelişimine yol </a:t>
            </a:r>
            <a:r>
              <a:rPr lang="tr-TR" dirty="0" smtClean="0"/>
              <a:t>açar</a:t>
            </a:r>
          </a:p>
          <a:p>
            <a:r>
              <a:rPr lang="tr-TR" dirty="0" smtClean="0"/>
              <a:t> </a:t>
            </a:r>
            <a:r>
              <a:rPr lang="tr-TR" dirty="0"/>
              <a:t>Önceleri terminal </a:t>
            </a:r>
            <a:r>
              <a:rPr lang="tr-TR" dirty="0" err="1"/>
              <a:t>bronşiollerin</a:t>
            </a:r>
            <a:r>
              <a:rPr lang="tr-TR" dirty="0"/>
              <a:t> çevresinde gelişen </a:t>
            </a:r>
            <a:r>
              <a:rPr lang="tr-TR" dirty="0" err="1"/>
              <a:t>fibroz</a:t>
            </a:r>
            <a:r>
              <a:rPr lang="tr-TR" dirty="0"/>
              <a:t> ilerleyerek terminal </a:t>
            </a:r>
            <a:r>
              <a:rPr lang="tr-TR" dirty="0" err="1"/>
              <a:t>bronşiollere</a:t>
            </a:r>
            <a:r>
              <a:rPr lang="tr-TR" dirty="0"/>
              <a:t> ve </a:t>
            </a:r>
            <a:r>
              <a:rPr lang="tr-TR" dirty="0" err="1"/>
              <a:t>alveoler</a:t>
            </a:r>
            <a:r>
              <a:rPr lang="tr-TR" dirty="0"/>
              <a:t> </a:t>
            </a:r>
            <a:r>
              <a:rPr lang="tr-TR" dirty="0" err="1"/>
              <a:t>septalara</a:t>
            </a:r>
            <a:r>
              <a:rPr lang="tr-TR" dirty="0"/>
              <a:t> doğru uzanır ve son evre bal peteği akciğere doğru ilerleme meydana </a:t>
            </a:r>
            <a:r>
              <a:rPr lang="tr-TR" dirty="0" smtClean="0"/>
              <a:t>gelir</a:t>
            </a:r>
          </a:p>
          <a:p>
            <a:r>
              <a:rPr lang="tr-TR" dirty="0" smtClean="0"/>
              <a:t>Asbest </a:t>
            </a:r>
            <a:r>
              <a:rPr lang="tr-TR" dirty="0"/>
              <a:t>cisimciği görülmesi tanıyı oldukça destekleyici olmakla birlikte bu liflerin akciğerin kuru ağırlığı başına miktarı belirleyici rol </a:t>
            </a:r>
            <a:r>
              <a:rPr lang="tr-TR" dirty="0" smtClean="0"/>
              <a:t>oynar</a:t>
            </a:r>
          </a:p>
        </p:txBody>
      </p:sp>
    </p:spTree>
    <p:extLst>
      <p:ext uri="{BB962C8B-B14F-4D97-AF65-F5344CB8AC3E}">
        <p14:creationId xmlns="" xmlns:p14="http://schemas.microsoft.com/office/powerpoint/2010/main" val="250192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b="1" dirty="0" err="1" smtClean="0"/>
              <a:t>Asbestoz</a:t>
            </a:r>
            <a:r>
              <a:rPr lang="tr-TR" b="1" dirty="0" smtClean="0"/>
              <a:t>-Radyoloji</a:t>
            </a:r>
          </a:p>
        </p:txBody>
      </p:sp>
      <p:pic>
        <p:nvPicPr>
          <p:cNvPr id="8294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499992" y="1556792"/>
            <a:ext cx="3957372" cy="4581128"/>
          </a:xfrm>
        </p:spPr>
      </p:pic>
      <p:pic>
        <p:nvPicPr>
          <p:cNvPr id="82947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1600200"/>
            <a:ext cx="4475163" cy="4530725"/>
          </a:xfrm>
        </p:spPr>
      </p:pic>
    </p:spTree>
    <p:extLst>
      <p:ext uri="{BB962C8B-B14F-4D97-AF65-F5344CB8AC3E}">
        <p14:creationId xmlns="" xmlns:p14="http://schemas.microsoft.com/office/powerpoint/2010/main" val="194421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18939"/>
          </a:xfrm>
        </p:spPr>
        <p:txBody>
          <a:bodyPr/>
          <a:lstStyle/>
          <a:p>
            <a:pPr eaLnBrk="1" hangingPunct="1">
              <a:defRPr/>
            </a:pPr>
            <a:r>
              <a:rPr lang="tr-TR" b="1" dirty="0" err="1" smtClean="0"/>
              <a:t>Asbestoz</a:t>
            </a:r>
            <a:r>
              <a:rPr lang="tr-TR" b="1" dirty="0" smtClean="0"/>
              <a:t>-Radyoloji</a:t>
            </a:r>
          </a:p>
        </p:txBody>
      </p:sp>
      <p:sp>
        <p:nvSpPr>
          <p:cNvPr id="83971" name="Text Box 5"/>
          <p:cNvSpPr txBox="1">
            <a:spLocks noChangeArrowheads="1"/>
          </p:cNvSpPr>
          <p:nvPr/>
        </p:nvSpPr>
        <p:spPr bwMode="auto">
          <a:xfrm>
            <a:off x="323850" y="5084763"/>
            <a:ext cx="3816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tr-TR" b="1">
                <a:solidFill>
                  <a:prstClr val="black"/>
                </a:solidFill>
                <a:cs typeface="Arial" charset="0"/>
              </a:rPr>
              <a:t>Asbestoz -Alt zonlarda lineer gk.</a:t>
            </a:r>
          </a:p>
        </p:txBody>
      </p:sp>
      <p:sp>
        <p:nvSpPr>
          <p:cNvPr id="83972" name="Text Box 6"/>
          <p:cNvSpPr txBox="1">
            <a:spLocks noChangeArrowheads="1"/>
          </p:cNvSpPr>
          <p:nvPr/>
        </p:nvSpPr>
        <p:spPr bwMode="auto">
          <a:xfrm>
            <a:off x="3779838" y="5157788"/>
            <a:ext cx="56403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tr-TR" sz="1800">
                <a:solidFill>
                  <a:prstClr val="black"/>
                </a:solidFill>
                <a:cs typeface="Arial" charset="0"/>
              </a:rPr>
              <a:t>      	</a:t>
            </a:r>
            <a:r>
              <a:rPr lang="tr-TR" b="1">
                <a:solidFill>
                  <a:prstClr val="black"/>
                </a:solidFill>
                <a:cs typeface="Arial" charset="0"/>
              </a:rPr>
              <a:t>İleri form Asbestoz-Shaggy  	Heart  Border Sign</a:t>
            </a:r>
          </a:p>
        </p:txBody>
      </p:sp>
      <p:pic>
        <p:nvPicPr>
          <p:cNvPr id="83973" name="3 İçerik Yer Tutucusu" descr="Resim asp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1214438"/>
            <a:ext cx="4014788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4" name="3 İçerik Yer Tutucusu" descr="Resim aspjpg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214438"/>
            <a:ext cx="4217987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025340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0"/>
            <a:ext cx="6934200" cy="715963"/>
          </a:xfrm>
        </p:spPr>
        <p:txBody>
          <a:bodyPr/>
          <a:lstStyle/>
          <a:p>
            <a:r>
              <a:rPr lang="tr-TR" sz="4000" dirty="0" smtClean="0">
                <a:solidFill>
                  <a:schemeClr val="tx1"/>
                </a:solidFill>
              </a:rPr>
              <a:t>SİLİKOZ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556792"/>
            <a:ext cx="6934200" cy="3960440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tr-TR" sz="1800" dirty="0"/>
              <a:t>Yer kabuğunun yapısında yaygın olarak bulunan </a:t>
            </a:r>
            <a:endParaRPr lang="tr-TR" sz="1800" dirty="0" smtClean="0"/>
          </a:p>
          <a:p>
            <a:pPr lvl="1">
              <a:lnSpc>
                <a:spcPct val="200000"/>
              </a:lnSpc>
            </a:pPr>
            <a:r>
              <a:rPr lang="tr-TR" sz="1800" dirty="0" smtClean="0"/>
              <a:t>silikon </a:t>
            </a:r>
            <a:r>
              <a:rPr lang="tr-TR" sz="1800" dirty="0" err="1"/>
              <a:t>dioksid</a:t>
            </a:r>
            <a:r>
              <a:rPr lang="tr-TR" sz="1800" dirty="0"/>
              <a:t> (silika kristallerinin </a:t>
            </a:r>
            <a:r>
              <a:rPr lang="tr-TR" sz="1800" dirty="0" err="1"/>
              <a:t>inhalasyonu</a:t>
            </a:r>
            <a:r>
              <a:rPr lang="tr-TR" sz="1800" dirty="0"/>
              <a:t> ile gelişen ve bazen hızla ilerleyerek ölüme neden olabilen bir </a:t>
            </a:r>
            <a:r>
              <a:rPr lang="tr-TR" sz="1800" dirty="0" err="1" smtClean="0"/>
              <a:t>pnömokonyoz</a:t>
            </a:r>
            <a:r>
              <a:rPr lang="tr-TR" sz="1800" dirty="0"/>
              <a:t>)</a:t>
            </a:r>
            <a:endParaRPr lang="tr-TR" sz="1800" dirty="0" smtClean="0"/>
          </a:p>
          <a:p>
            <a:pPr>
              <a:lnSpc>
                <a:spcPct val="200000"/>
              </a:lnSpc>
            </a:pPr>
            <a:r>
              <a:rPr lang="tr-TR" sz="1800" dirty="0" smtClean="0"/>
              <a:t> </a:t>
            </a:r>
            <a:r>
              <a:rPr lang="tr-TR" sz="1800" dirty="0"/>
              <a:t>Kristal halindeki silika doğada üç şekilde bulunur: </a:t>
            </a:r>
            <a:endParaRPr lang="tr-TR" sz="1800" dirty="0" smtClean="0"/>
          </a:p>
          <a:p>
            <a:pPr lvl="1">
              <a:lnSpc>
                <a:spcPct val="200000"/>
              </a:lnSpc>
            </a:pPr>
            <a:r>
              <a:rPr lang="tr-TR" sz="1800" dirty="0" smtClean="0"/>
              <a:t>kuvars</a:t>
            </a:r>
            <a:r>
              <a:rPr lang="tr-TR" sz="1800" dirty="0"/>
              <a:t>, </a:t>
            </a:r>
            <a:endParaRPr lang="tr-TR" sz="1800" dirty="0" smtClean="0"/>
          </a:p>
          <a:p>
            <a:pPr lvl="1">
              <a:lnSpc>
                <a:spcPct val="200000"/>
              </a:lnSpc>
            </a:pPr>
            <a:r>
              <a:rPr lang="tr-TR" sz="1800" dirty="0" err="1" smtClean="0"/>
              <a:t>kristabolit</a:t>
            </a:r>
            <a:r>
              <a:rPr lang="tr-TR" sz="1800" dirty="0" smtClean="0"/>
              <a:t> </a:t>
            </a:r>
            <a:endParaRPr lang="tr-TR" sz="1800" dirty="0"/>
          </a:p>
          <a:p>
            <a:pPr lvl="1">
              <a:lnSpc>
                <a:spcPct val="200000"/>
              </a:lnSpc>
            </a:pPr>
            <a:r>
              <a:rPr lang="tr-TR" sz="1800" dirty="0" err="1" smtClean="0"/>
              <a:t>tridimit</a:t>
            </a:r>
            <a:r>
              <a:rPr lang="tr-TR" sz="1800" dirty="0" smtClean="0"/>
              <a:t> </a:t>
            </a:r>
            <a:endParaRPr lang="tr-TR" sz="1800" dirty="0"/>
          </a:p>
          <a:p>
            <a:pPr marL="393192" lvl="1" indent="0">
              <a:buNone/>
            </a:pPr>
            <a:endParaRPr lang="tr-TR" sz="1800" dirty="0"/>
          </a:p>
        </p:txBody>
      </p:sp>
    </p:spTree>
    <p:extLst>
      <p:ext uri="{BB962C8B-B14F-4D97-AF65-F5344CB8AC3E}">
        <p14:creationId xmlns="" xmlns:p14="http://schemas.microsoft.com/office/powerpoint/2010/main" val="235138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b="1" dirty="0" err="1" smtClean="0"/>
              <a:t>Asbestoz</a:t>
            </a:r>
            <a:r>
              <a:rPr lang="tr-TR" b="1" dirty="0" smtClean="0"/>
              <a:t>-Radyoloji</a:t>
            </a:r>
          </a:p>
        </p:txBody>
      </p:sp>
      <p:sp>
        <p:nvSpPr>
          <p:cNvPr id="84995" name="Text Box 4"/>
          <p:cNvSpPr txBox="1">
            <a:spLocks noChangeArrowheads="1"/>
          </p:cNvSpPr>
          <p:nvPr/>
        </p:nvSpPr>
        <p:spPr bwMode="auto">
          <a:xfrm>
            <a:off x="1979613" y="4940300"/>
            <a:ext cx="6116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tr-TR" b="1">
                <a:solidFill>
                  <a:prstClr val="black"/>
                </a:solidFill>
                <a:cs typeface="Arial" charset="0"/>
              </a:rPr>
              <a:t>Shaggy heart+Subplöral lineer opasiteler</a:t>
            </a:r>
          </a:p>
        </p:txBody>
      </p:sp>
      <p:pic>
        <p:nvPicPr>
          <p:cNvPr id="84996" name="3 İçerik Yer Tutucusu" descr="Resimasp 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63" y="1357313"/>
            <a:ext cx="3570287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7" name="3 İçerik Yer Tutucusu" descr="Resimasp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0" y="1357313"/>
            <a:ext cx="3848100" cy="349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8170703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b="1" dirty="0" err="1" smtClean="0"/>
              <a:t>Asbestoz</a:t>
            </a:r>
            <a:r>
              <a:rPr lang="tr-TR" b="1" dirty="0" smtClean="0"/>
              <a:t>-Radyoloji</a:t>
            </a:r>
          </a:p>
        </p:txBody>
      </p:sp>
      <p:pic>
        <p:nvPicPr>
          <p:cNvPr id="86019" name="Picture 3" descr="img07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1628775"/>
            <a:ext cx="6096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1600200" y="5984875"/>
            <a:ext cx="62007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tr-TR" sz="4000">
                <a:solidFill>
                  <a:prstClr val="black"/>
                </a:solidFill>
                <a:cs typeface="Arial" charset="0"/>
              </a:rPr>
              <a:t>Diafragmatik plevrada plak</a:t>
            </a:r>
          </a:p>
        </p:txBody>
      </p:sp>
    </p:spTree>
    <p:extLst>
      <p:ext uri="{BB962C8B-B14F-4D97-AF65-F5344CB8AC3E}">
        <p14:creationId xmlns="" xmlns:p14="http://schemas.microsoft.com/office/powerpoint/2010/main" val="59281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RADYOLOJİ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90660"/>
            <a:ext cx="8900865" cy="298282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2864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b="1" smtClean="0"/>
              <a:t>Asbestoz-Gross patoloji</a:t>
            </a:r>
          </a:p>
        </p:txBody>
      </p:sp>
      <p:pic>
        <p:nvPicPr>
          <p:cNvPr id="8806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31913" y="1700213"/>
            <a:ext cx="3517900" cy="4465637"/>
          </a:xfrm>
        </p:spPr>
      </p:pic>
      <p:pic>
        <p:nvPicPr>
          <p:cNvPr id="88067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676900" y="2060575"/>
            <a:ext cx="3467100" cy="3811588"/>
          </a:xfrm>
        </p:spPr>
      </p:pic>
    </p:spTree>
    <p:extLst>
      <p:ext uri="{BB962C8B-B14F-4D97-AF65-F5344CB8AC3E}">
        <p14:creationId xmlns="" xmlns:p14="http://schemas.microsoft.com/office/powerpoint/2010/main" val="14845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r-TR" dirty="0" smtClean="0"/>
              <a:t>Asbest Yoğunluğu olan bölgeler</a:t>
            </a:r>
            <a:endParaRPr lang="tr-TR" dirty="0"/>
          </a:p>
        </p:txBody>
      </p:sp>
      <p:pic>
        <p:nvPicPr>
          <p:cNvPr id="778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8625" y="1181100"/>
            <a:ext cx="8358188" cy="5322888"/>
          </a:xfrm>
          <a:noFill/>
        </p:spPr>
      </p:pic>
    </p:spTree>
    <p:extLst>
      <p:ext uri="{BB962C8B-B14F-4D97-AF65-F5344CB8AC3E}">
        <p14:creationId xmlns="" xmlns:p14="http://schemas.microsoft.com/office/powerpoint/2010/main" val="277701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0063" y="571500"/>
            <a:ext cx="5132387" cy="3500438"/>
          </a:xfr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97025" y="1096963"/>
            <a:ext cx="7261225" cy="468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400" y="2057400"/>
            <a:ext cx="6675438" cy="430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3" name="10 Metin kutusu"/>
          <p:cNvSpPr txBox="1">
            <a:spLocks noChangeArrowheads="1"/>
          </p:cNvSpPr>
          <p:nvPr/>
        </p:nvSpPr>
        <p:spPr bwMode="auto">
          <a:xfrm>
            <a:off x="7500938" y="5643563"/>
            <a:ext cx="1666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tr-TR" sz="4000">
                <a:solidFill>
                  <a:prstClr val="black"/>
                </a:solidFill>
                <a:cs typeface="Arial" charset="0"/>
              </a:rPr>
              <a:t>Karain</a:t>
            </a:r>
          </a:p>
        </p:txBody>
      </p:sp>
      <p:sp>
        <p:nvSpPr>
          <p:cNvPr id="12" name="11 Metin kutusu"/>
          <p:cNvSpPr txBox="1">
            <a:spLocks noChangeArrowheads="1"/>
          </p:cNvSpPr>
          <p:nvPr/>
        </p:nvSpPr>
        <p:spPr bwMode="auto">
          <a:xfrm>
            <a:off x="4214813" y="5643563"/>
            <a:ext cx="21526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tr-TR" sz="4000">
                <a:solidFill>
                  <a:prstClr val="black"/>
                </a:solidFill>
                <a:cs typeface="Arial" charset="0"/>
              </a:rPr>
              <a:t>Sarıhıdır</a:t>
            </a:r>
          </a:p>
        </p:txBody>
      </p:sp>
    </p:spTree>
    <p:extLst>
      <p:ext uri="{BB962C8B-B14F-4D97-AF65-F5344CB8AC3E}">
        <p14:creationId xmlns="" xmlns:p14="http://schemas.microsoft.com/office/powerpoint/2010/main" val="189436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22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0"/>
            <a:ext cx="6934200" cy="715963"/>
          </a:xfrm>
        </p:spPr>
        <p:txBody>
          <a:bodyPr>
            <a:normAutofit fontScale="90000"/>
          </a:bodyPr>
          <a:lstStyle/>
          <a:p>
            <a:r>
              <a:rPr lang="tr-TR" sz="4000" b="1" dirty="0" smtClean="0"/>
              <a:t>ERİONİT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1731665" y="908720"/>
            <a:ext cx="7380312" cy="5112568"/>
          </a:xfrm>
        </p:spPr>
        <p:txBody>
          <a:bodyPr>
            <a:noAutofit/>
          </a:bodyPr>
          <a:lstStyle/>
          <a:p>
            <a:pPr>
              <a:lnSpc>
                <a:spcPct val="250000"/>
              </a:lnSpc>
            </a:pPr>
            <a:r>
              <a:rPr lang="en-US" sz="1800" dirty="0" err="1"/>
              <a:t>Erionit</a:t>
            </a:r>
            <a:r>
              <a:rPr lang="tr-TR" sz="1800" dirty="0"/>
              <a:t> </a:t>
            </a:r>
            <a:r>
              <a:rPr lang="tr-TR" sz="1800" dirty="0" err="1"/>
              <a:t>zeolit</a:t>
            </a:r>
            <a:r>
              <a:rPr lang="tr-TR" sz="1800" dirty="0"/>
              <a:t> grubuna ait </a:t>
            </a:r>
            <a:r>
              <a:rPr lang="tr-TR" sz="1800" dirty="0" err="1"/>
              <a:t>fibröz</a:t>
            </a:r>
            <a:r>
              <a:rPr lang="tr-TR" sz="1800" dirty="0"/>
              <a:t> mineraldir</a:t>
            </a:r>
          </a:p>
          <a:p>
            <a:pPr>
              <a:lnSpc>
                <a:spcPct val="250000"/>
              </a:lnSpc>
            </a:pPr>
            <a:r>
              <a:rPr lang="tr-TR" sz="1800" dirty="0"/>
              <a:t>Volkanik kül orijinlidir</a:t>
            </a:r>
            <a:r>
              <a:rPr lang="en-US" sz="1800" dirty="0"/>
              <a:t> </a:t>
            </a:r>
            <a:endParaRPr lang="tr-TR" sz="1800" dirty="0"/>
          </a:p>
          <a:p>
            <a:pPr>
              <a:lnSpc>
                <a:spcPct val="250000"/>
              </a:lnSpc>
            </a:pPr>
            <a:r>
              <a:rPr lang="tr-TR" sz="1800" dirty="0"/>
              <a:t>Parlak yün görünümlü kaya formasyonları yapar</a:t>
            </a:r>
          </a:p>
          <a:p>
            <a:pPr>
              <a:lnSpc>
                <a:spcPct val="250000"/>
              </a:lnSpc>
            </a:pPr>
            <a:r>
              <a:rPr lang="tr-TR" sz="1800" dirty="0"/>
              <a:t>Bazı özellikleri asbeste benzeyen yandaş mineraldir</a:t>
            </a:r>
          </a:p>
          <a:p>
            <a:pPr>
              <a:lnSpc>
                <a:spcPct val="250000"/>
              </a:lnSpc>
            </a:pPr>
            <a:r>
              <a:rPr lang="tr-TR" sz="1800" dirty="0" err="1"/>
              <a:t>Offretit</a:t>
            </a:r>
            <a:r>
              <a:rPr lang="tr-TR" sz="1800" dirty="0"/>
              <a:t> ve </a:t>
            </a:r>
            <a:r>
              <a:rPr lang="tr-TR" sz="1800" dirty="0" err="1"/>
              <a:t>Rhyolit</a:t>
            </a:r>
            <a:r>
              <a:rPr lang="tr-TR" sz="1800" dirty="0"/>
              <a:t> adı verilen aynı gruptan akrabaları vardır</a:t>
            </a:r>
          </a:p>
          <a:p>
            <a:pPr>
              <a:lnSpc>
                <a:spcPct val="250000"/>
              </a:lnSpc>
            </a:pPr>
            <a:r>
              <a:rPr lang="tr-TR" sz="1800" dirty="0"/>
              <a:t>Formülü: </a:t>
            </a:r>
            <a:r>
              <a:rPr lang="en-US" sz="1800" dirty="0"/>
              <a:t>Na</a:t>
            </a:r>
            <a:r>
              <a:rPr lang="en-US" sz="1800" baseline="-25000" dirty="0"/>
              <a:t>2</a:t>
            </a:r>
            <a:r>
              <a:rPr lang="en-US" sz="1800" dirty="0"/>
              <a:t>,K</a:t>
            </a:r>
            <a:r>
              <a:rPr lang="en-US" sz="1800" baseline="-25000" dirty="0"/>
              <a:t>2</a:t>
            </a:r>
            <a:r>
              <a:rPr lang="en-US" sz="1800" dirty="0"/>
              <a:t>,Ca)</a:t>
            </a:r>
            <a:r>
              <a:rPr lang="en-US" sz="1800" baseline="-25000" dirty="0"/>
              <a:t>2</a:t>
            </a:r>
            <a:r>
              <a:rPr lang="en-US" sz="1800" dirty="0"/>
              <a:t>Al</a:t>
            </a:r>
            <a:r>
              <a:rPr lang="en-US" sz="1800" baseline="-25000" dirty="0"/>
              <a:t>4</a:t>
            </a:r>
            <a:r>
              <a:rPr lang="en-US" sz="1800" dirty="0"/>
              <a:t>Si</a:t>
            </a:r>
            <a:r>
              <a:rPr lang="en-US" sz="1800" baseline="-25000" dirty="0"/>
              <a:t>14</a:t>
            </a:r>
            <a:r>
              <a:rPr lang="en-US" sz="1800" dirty="0"/>
              <a:t>O</a:t>
            </a:r>
            <a:r>
              <a:rPr lang="en-US" sz="1800" baseline="-25000" dirty="0"/>
              <a:t>36</a:t>
            </a:r>
            <a:r>
              <a:rPr lang="en-US" sz="1800" dirty="0"/>
              <a:t>·15H</a:t>
            </a:r>
            <a:r>
              <a:rPr lang="en-US" sz="1800" baseline="-25000" dirty="0"/>
              <a:t>2</a:t>
            </a:r>
            <a:r>
              <a:rPr lang="en-US" sz="1800" dirty="0"/>
              <a:t>O</a:t>
            </a:r>
            <a:endParaRPr lang="tr-TR" sz="1800" dirty="0"/>
          </a:p>
          <a:p>
            <a:pPr>
              <a:lnSpc>
                <a:spcPct val="250000"/>
              </a:lnSpc>
            </a:pPr>
            <a:r>
              <a:rPr lang="tr-TR" sz="1800" dirty="0"/>
              <a:t>Grup 1 </a:t>
            </a:r>
            <a:r>
              <a:rPr lang="tr-TR" sz="1800" dirty="0" err="1"/>
              <a:t>karsinojendir</a:t>
            </a:r>
            <a:endParaRPr lang="tr-TR" sz="1800" dirty="0"/>
          </a:p>
        </p:txBody>
      </p:sp>
    </p:spTree>
    <p:extLst>
      <p:ext uri="{BB962C8B-B14F-4D97-AF65-F5344CB8AC3E}">
        <p14:creationId xmlns="" xmlns:p14="http://schemas.microsoft.com/office/powerpoint/2010/main" val="307828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03" y="188640"/>
            <a:ext cx="9145015" cy="841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204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7"/>
            <a:ext cx="9252520" cy="618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59891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4704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0"/>
            <a:ext cx="6934200" cy="715963"/>
          </a:xfrm>
        </p:spPr>
        <p:txBody>
          <a:bodyPr/>
          <a:lstStyle/>
          <a:p>
            <a:r>
              <a:rPr lang="tr-TR" sz="4000" dirty="0" smtClean="0">
                <a:solidFill>
                  <a:schemeClr val="tx1"/>
                </a:solidFill>
              </a:rPr>
              <a:t>SİLİKOZ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556792"/>
            <a:ext cx="6934200" cy="3960440"/>
          </a:xfrm>
        </p:spPr>
        <p:txBody>
          <a:bodyPr>
            <a:noAutofit/>
          </a:bodyPr>
          <a:lstStyle/>
          <a:p>
            <a:pPr>
              <a:lnSpc>
                <a:spcPct val="250000"/>
              </a:lnSpc>
            </a:pPr>
            <a:r>
              <a:rPr lang="tr-TR" sz="1800" dirty="0"/>
              <a:t>Bu üçü arasında kuvars daha az </a:t>
            </a:r>
            <a:r>
              <a:rPr lang="tr-TR" sz="1800" dirty="0" err="1"/>
              <a:t>fibrojenik</a:t>
            </a:r>
            <a:r>
              <a:rPr lang="tr-TR" sz="1800" dirty="0"/>
              <a:t> etki </a:t>
            </a:r>
            <a:r>
              <a:rPr lang="tr-TR" sz="1800" dirty="0" smtClean="0"/>
              <a:t>gösterir</a:t>
            </a:r>
          </a:p>
          <a:p>
            <a:pPr>
              <a:lnSpc>
                <a:spcPct val="250000"/>
              </a:lnSpc>
            </a:pPr>
            <a:r>
              <a:rPr lang="tr-TR" sz="1800" dirty="0" smtClean="0"/>
              <a:t>Bunun </a:t>
            </a:r>
            <a:r>
              <a:rPr lang="tr-TR" sz="1800" dirty="0"/>
              <a:t>dışında akciğerler için </a:t>
            </a:r>
            <a:r>
              <a:rPr lang="tr-TR" sz="1800" dirty="0" err="1"/>
              <a:t>toksik</a:t>
            </a:r>
            <a:r>
              <a:rPr lang="tr-TR" sz="1800" dirty="0"/>
              <a:t> olmayan amorf silis </a:t>
            </a:r>
            <a:r>
              <a:rPr lang="tr-TR" sz="1800" dirty="0" smtClean="0"/>
              <a:t>vardır</a:t>
            </a:r>
          </a:p>
          <a:p>
            <a:pPr>
              <a:lnSpc>
                <a:spcPct val="250000"/>
              </a:lnSpc>
            </a:pPr>
            <a:r>
              <a:rPr lang="tr-TR" sz="1800" dirty="0" smtClean="0"/>
              <a:t> Dünya’da </a:t>
            </a:r>
            <a:r>
              <a:rPr lang="tr-TR" sz="1800" dirty="0"/>
              <a:t>en sık görülen meslek </a:t>
            </a:r>
            <a:r>
              <a:rPr lang="tr-TR" sz="1800" dirty="0" smtClean="0"/>
              <a:t>hastalığıdır</a:t>
            </a:r>
          </a:p>
          <a:p>
            <a:pPr>
              <a:lnSpc>
                <a:spcPct val="250000"/>
              </a:lnSpc>
            </a:pPr>
            <a:r>
              <a:rPr lang="tr-TR" sz="1800" dirty="0" smtClean="0"/>
              <a:t>Ülkemizde </a:t>
            </a:r>
            <a:r>
              <a:rPr lang="tr-TR" sz="1800" dirty="0"/>
              <a:t>yapılan çalışmalarda ise </a:t>
            </a:r>
            <a:r>
              <a:rPr lang="tr-TR" sz="1800" dirty="0" err="1"/>
              <a:t>prevalansın</a:t>
            </a:r>
            <a:r>
              <a:rPr lang="tr-TR" sz="1800" dirty="0"/>
              <a:t> %6 ila %36,3 </a:t>
            </a:r>
            <a:endParaRPr lang="tr-TR" sz="1800" dirty="0" smtClean="0"/>
          </a:p>
          <a:p>
            <a:pPr>
              <a:lnSpc>
                <a:spcPct val="250000"/>
              </a:lnSpc>
            </a:pPr>
            <a:r>
              <a:rPr lang="tr-TR" sz="1800" dirty="0" smtClean="0"/>
              <a:t>SSK </a:t>
            </a:r>
            <a:r>
              <a:rPr lang="tr-TR" sz="1800" dirty="0"/>
              <a:t>Meslek Hastalıkları Hastanesinde konulan meslek hastalığı tanıları arasında silikoz %23,1 ile ilk sırada </a:t>
            </a:r>
            <a:r>
              <a:rPr lang="tr-TR" sz="1800" dirty="0" smtClean="0"/>
              <a:t>gelmektedir</a:t>
            </a:r>
          </a:p>
        </p:txBody>
      </p:sp>
    </p:spTree>
    <p:extLst>
      <p:ext uri="{BB962C8B-B14F-4D97-AF65-F5344CB8AC3E}">
        <p14:creationId xmlns="" xmlns:p14="http://schemas.microsoft.com/office/powerpoint/2010/main" val="195267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2" y="980728"/>
            <a:ext cx="9403357" cy="6367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3722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pPr algn="r">
              <a:defRPr/>
            </a:pPr>
            <a:r>
              <a:rPr lang="tr-TR">
                <a:solidFill>
                  <a:srgbClr val="04617B">
                    <a:shade val="90000"/>
                  </a:srgbClr>
                </a:solidFill>
              </a:rPr>
              <a:t>Kelleher et al. Environ Health Perspect108(suppl 4) 685-696(2000)</a:t>
            </a:r>
          </a:p>
        </p:txBody>
      </p:sp>
      <p:graphicFrame>
        <p:nvGraphicFramePr>
          <p:cNvPr id="23676" name="Group 124"/>
          <p:cNvGraphicFramePr>
            <a:graphicFrameLocks noGrp="1"/>
          </p:cNvGraphicFramePr>
          <p:nvPr/>
        </p:nvGraphicFramePr>
        <p:xfrm>
          <a:off x="107950" y="260350"/>
          <a:ext cx="9036050" cy="6051296"/>
        </p:xfrm>
        <a:graphic>
          <a:graphicData uri="http://schemas.openxmlformats.org/drawingml/2006/table">
            <a:tbl>
              <a:tblPr/>
              <a:tblGrid>
                <a:gridCol w="1368425"/>
                <a:gridCol w="4032250"/>
                <a:gridCol w="3635375"/>
              </a:tblGrid>
              <a:tr h="40640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Metal ile oluşan hastalıkların </a:t>
                      </a:r>
                      <a:r>
                        <a:rPr kumimoji="0" lang="tr-TR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histopatolojisi</a:t>
                      </a:r>
                      <a:endParaRPr kumimoji="0" lang="tr-TR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Ajan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Karakteristik Histopatoloji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Bildirilen diğer histopatolojiler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Aluminyum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İnterstisiyel fibrozis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Sarkoid benzeri granülom,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alveoler proteinozis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Berilyum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Sarkoid benzeri granülom,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diffüz interstisiyel fibrozis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Trakeit, bronşit, akut pnömonit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Kadmiyum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Akut </a:t>
                      </a:r>
                      <a:r>
                        <a:rPr kumimoji="0" lang="tr-TR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pnömonit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interstisiyel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 </a:t>
                      </a:r>
                      <a:r>
                        <a:rPr kumimoji="0" lang="tr-TR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fibrozis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amfizem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tr-T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Kobalt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Dev hücreli </a:t>
                      </a:r>
                      <a:r>
                        <a:rPr kumimoji="0" lang="tr-TR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interstisiyel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 </a:t>
                      </a:r>
                      <a:r>
                        <a:rPr kumimoji="0" lang="tr-TR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pnömoni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, </a:t>
                      </a:r>
                      <a:r>
                        <a:rPr kumimoji="0" lang="tr-TR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Deskuamatif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 </a:t>
                      </a:r>
                      <a:r>
                        <a:rPr kumimoji="0" lang="tr-TR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interstisyel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 </a:t>
                      </a:r>
                      <a:r>
                        <a:rPr kumimoji="0" lang="tr-TR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pnömonit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, </a:t>
                      </a:r>
                      <a:r>
                        <a:rPr kumimoji="0" lang="tr-TR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fibrozis</a:t>
                      </a:r>
                      <a:endParaRPr kumimoji="0" lang="tr-T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Sazrkoid benzeri granülom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Bakır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Yabancı cisim granülomu,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 fibrozis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Demir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Toz makülü,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Toz yüklü makrofajlar ile tozların peribronşioler birikimi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Fibrozis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Civa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Trakeobronşit, bronşiolit, pnömonit, pulmoner ödem,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deskuamatif interstisyel pnömonit (geç)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Proteinüri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akut </a:t>
                      </a:r>
                      <a:r>
                        <a:rPr kumimoji="0" lang="tr-TR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tübüler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 nekroz,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nörotoksisite</a:t>
                      </a:r>
                      <a:endParaRPr kumimoji="0" lang="tr-T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Nikel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Astma, epitelyal displazi, kimyasal pnömonit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itchFamily="18" charset="0"/>
                        </a:rPr>
                        <a:t>Nazal septal perforasyon, kronik rinit, hiperplastik sinüzit, anosmia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20152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1477963" y="0"/>
          <a:ext cx="6188075" cy="6858000"/>
        </p:xfrm>
        <a:graphic>
          <a:graphicData uri="http://schemas.openxmlformats.org/presentationml/2006/ole">
            <p:oleObj spid="_x0000_s6159" name="Photo Editor Fotoğrafı" r:id="rId4" imgW="3438095" imgH="3809524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404731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0"/>
            <a:ext cx="6934200" cy="715963"/>
          </a:xfrm>
        </p:spPr>
        <p:txBody>
          <a:bodyPr/>
          <a:lstStyle/>
          <a:p>
            <a:r>
              <a:rPr lang="tr-TR" sz="4000" dirty="0" smtClean="0">
                <a:solidFill>
                  <a:schemeClr val="tx1"/>
                </a:solidFill>
              </a:rPr>
              <a:t>SİLİKOZ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556792"/>
            <a:ext cx="6934200" cy="3960440"/>
          </a:xfrm>
        </p:spPr>
        <p:txBody>
          <a:bodyPr>
            <a:noAutofit/>
          </a:bodyPr>
          <a:lstStyle/>
          <a:p>
            <a:r>
              <a:rPr lang="tr-TR" sz="1800" dirty="0"/>
              <a:t>1) Taş ocakları </a:t>
            </a:r>
            <a:endParaRPr lang="en-US" sz="1800" dirty="0"/>
          </a:p>
          <a:p>
            <a:r>
              <a:rPr lang="tr-TR" sz="1800" dirty="0"/>
              <a:t>2) Kuvars değirmenleri </a:t>
            </a:r>
            <a:endParaRPr lang="en-US" sz="1800" dirty="0"/>
          </a:p>
          <a:p>
            <a:r>
              <a:rPr lang="tr-TR" sz="1800" dirty="0"/>
              <a:t>3) </a:t>
            </a:r>
            <a:r>
              <a:rPr lang="tr-TR" sz="1800" dirty="0" err="1"/>
              <a:t>Kumlamacılık</a:t>
            </a:r>
            <a:r>
              <a:rPr lang="tr-TR" sz="1800" dirty="0"/>
              <a:t> </a:t>
            </a:r>
            <a:endParaRPr lang="en-US" sz="1800" dirty="0"/>
          </a:p>
          <a:p>
            <a:r>
              <a:rPr lang="tr-TR" sz="1800" dirty="0"/>
              <a:t>4) Madencilik </a:t>
            </a:r>
            <a:endParaRPr lang="en-US" sz="1800" dirty="0"/>
          </a:p>
          <a:p>
            <a:r>
              <a:rPr lang="tr-TR" sz="1800" dirty="0"/>
              <a:t>5) Dökümcülük </a:t>
            </a:r>
            <a:endParaRPr lang="en-US" sz="1800" dirty="0"/>
          </a:p>
          <a:p>
            <a:r>
              <a:rPr lang="tr-TR" sz="1800" dirty="0"/>
              <a:t>6) Cam sanayi </a:t>
            </a:r>
            <a:endParaRPr lang="en-US" sz="1800" dirty="0"/>
          </a:p>
          <a:p>
            <a:r>
              <a:rPr lang="tr-TR" sz="1800" dirty="0"/>
              <a:t>7) Seramikçilik </a:t>
            </a:r>
            <a:endParaRPr lang="en-US" sz="1800" dirty="0"/>
          </a:p>
          <a:p>
            <a:r>
              <a:rPr lang="tr-TR" sz="1800" dirty="0"/>
              <a:t>8) Porselen işçiliği </a:t>
            </a:r>
            <a:endParaRPr lang="en-US" sz="1800" dirty="0"/>
          </a:p>
          <a:p>
            <a:r>
              <a:rPr lang="tr-TR" sz="1800" dirty="0"/>
              <a:t>9) </a:t>
            </a:r>
            <a:r>
              <a:rPr lang="tr-TR" sz="1800" dirty="0" err="1"/>
              <a:t>Vitraycılık</a:t>
            </a:r>
            <a:r>
              <a:rPr lang="tr-TR" sz="1800" dirty="0"/>
              <a:t> </a:t>
            </a:r>
            <a:endParaRPr lang="en-US" sz="1800" dirty="0"/>
          </a:p>
          <a:p>
            <a:r>
              <a:rPr lang="tr-TR" sz="1800" dirty="0"/>
              <a:t>10) Çimento üretimi </a:t>
            </a:r>
            <a:endParaRPr lang="en-US" sz="1800" dirty="0"/>
          </a:p>
          <a:p>
            <a:r>
              <a:rPr lang="tr-TR" sz="1800" dirty="0"/>
              <a:t>11) Kiremit ve tuğla üretimi </a:t>
            </a:r>
            <a:endParaRPr lang="en-US" sz="1800" dirty="0"/>
          </a:p>
        </p:txBody>
      </p:sp>
    </p:spTree>
    <p:extLst>
      <p:ext uri="{BB962C8B-B14F-4D97-AF65-F5344CB8AC3E}">
        <p14:creationId xmlns="" xmlns:p14="http://schemas.microsoft.com/office/powerpoint/2010/main" val="149217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0"/>
            <a:ext cx="6934200" cy="715963"/>
          </a:xfrm>
        </p:spPr>
        <p:txBody>
          <a:bodyPr/>
          <a:lstStyle/>
          <a:p>
            <a:r>
              <a:rPr lang="tr-TR" sz="4000" dirty="0" smtClean="0">
                <a:solidFill>
                  <a:schemeClr val="tx1"/>
                </a:solidFill>
              </a:rPr>
              <a:t>SİLİKOZ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412776"/>
            <a:ext cx="6934200" cy="4680520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tr-TR" sz="1800" dirty="0" smtClean="0"/>
              <a:t>Yer </a:t>
            </a:r>
            <a:r>
              <a:rPr lang="tr-TR" sz="1800" dirty="0"/>
              <a:t>kabuğunda bol miktarda bulunan silisyum aynı zamanda kömür madencileri tarafından da </a:t>
            </a:r>
            <a:r>
              <a:rPr lang="tr-TR" sz="1800" dirty="0" smtClean="0"/>
              <a:t>solunur</a:t>
            </a:r>
          </a:p>
          <a:p>
            <a:pPr>
              <a:lnSpc>
                <a:spcPct val="200000"/>
              </a:lnSpc>
            </a:pPr>
            <a:r>
              <a:rPr lang="tr-TR" sz="1800" dirty="0" err="1" smtClean="0"/>
              <a:t>İnhale</a:t>
            </a:r>
            <a:r>
              <a:rPr lang="tr-TR" sz="1800" dirty="0" smtClean="0"/>
              <a:t> </a:t>
            </a:r>
            <a:r>
              <a:rPr lang="tr-TR" sz="1800" dirty="0"/>
              <a:t>edilen tozdaki kristalize haldeki silisyum oluşan akciğer hasarında temel </a:t>
            </a:r>
            <a:r>
              <a:rPr lang="tr-TR" sz="1800" dirty="0" smtClean="0"/>
              <a:t>belirleyicidir</a:t>
            </a:r>
          </a:p>
          <a:p>
            <a:pPr>
              <a:lnSpc>
                <a:spcPct val="200000"/>
              </a:lnSpc>
            </a:pPr>
            <a:r>
              <a:rPr lang="tr-TR" sz="1800" dirty="0" smtClean="0"/>
              <a:t>Alveollere </a:t>
            </a:r>
            <a:r>
              <a:rPr lang="tr-TR" sz="1800" dirty="0"/>
              <a:t>kadar solunan tozlar </a:t>
            </a:r>
            <a:r>
              <a:rPr lang="tr-TR" sz="1800" dirty="0" err="1"/>
              <a:t>makrofajlar</a:t>
            </a:r>
            <a:r>
              <a:rPr lang="tr-TR" sz="1800" dirty="0"/>
              <a:t> tarafından </a:t>
            </a:r>
            <a:r>
              <a:rPr lang="tr-TR" sz="1800" dirty="0" smtClean="0"/>
              <a:t>fagosite </a:t>
            </a:r>
            <a:r>
              <a:rPr lang="tr-TR" sz="1800" dirty="0"/>
              <a:t>edilir ancak </a:t>
            </a:r>
            <a:r>
              <a:rPr lang="tr-TR" sz="1800" dirty="0" err="1"/>
              <a:t>makrofaj</a:t>
            </a:r>
            <a:r>
              <a:rPr lang="tr-TR" sz="1800" dirty="0"/>
              <a:t> sitoplazması içinde bu partikülleri </a:t>
            </a:r>
            <a:r>
              <a:rPr lang="tr-TR" sz="1800" dirty="0" err="1"/>
              <a:t>inaktive</a:t>
            </a:r>
            <a:r>
              <a:rPr lang="tr-TR" sz="1800" dirty="0"/>
              <a:t> </a:t>
            </a:r>
            <a:r>
              <a:rPr lang="tr-TR" sz="1800" dirty="0" smtClean="0"/>
              <a:t>edemez</a:t>
            </a:r>
          </a:p>
        </p:txBody>
      </p:sp>
    </p:spTree>
    <p:extLst>
      <p:ext uri="{BB962C8B-B14F-4D97-AF65-F5344CB8AC3E}">
        <p14:creationId xmlns="" xmlns:p14="http://schemas.microsoft.com/office/powerpoint/2010/main" val="354530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4_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5_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is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1320</TotalTime>
  <Words>1906</Words>
  <Application>Microsoft Office PowerPoint</Application>
  <PresentationFormat>Ekran Gösterisi (4:3)</PresentationFormat>
  <Paragraphs>373</Paragraphs>
  <Slides>72</Slides>
  <Notes>72</Notes>
  <HiddenSlides>0</HiddenSlides>
  <MMClips>0</MMClips>
  <ScaleCrop>false</ScaleCrop>
  <HeadingPairs>
    <vt:vector size="6" baseType="variant">
      <vt:variant>
        <vt:lpstr>Tema</vt:lpstr>
      </vt:variant>
      <vt:variant>
        <vt:i4>16</vt:i4>
      </vt:variant>
      <vt:variant>
        <vt:lpstr>Katıştırılmış OLE Hizmet Programları</vt:lpstr>
      </vt:variant>
      <vt:variant>
        <vt:i4>2</vt:i4>
      </vt:variant>
      <vt:variant>
        <vt:lpstr>Slayt Başlıkları</vt:lpstr>
      </vt:variant>
      <vt:variant>
        <vt:i4>72</vt:i4>
      </vt:variant>
    </vt:vector>
  </HeadingPairs>
  <TitlesOfParts>
    <vt:vector size="90" baseType="lpstr">
      <vt:lpstr>Akış</vt:lpstr>
      <vt:lpstr>1_Akış</vt:lpstr>
      <vt:lpstr>2_Akış</vt:lpstr>
      <vt:lpstr>3_Akış</vt:lpstr>
      <vt:lpstr>4_Akış</vt:lpstr>
      <vt:lpstr>5_Akış</vt:lpstr>
      <vt:lpstr>6_Akış</vt:lpstr>
      <vt:lpstr>7_Akış</vt:lpstr>
      <vt:lpstr>8_Akış</vt:lpstr>
      <vt:lpstr>9_Akış</vt:lpstr>
      <vt:lpstr>10_Akış</vt:lpstr>
      <vt:lpstr>11_Akış</vt:lpstr>
      <vt:lpstr>12_Akış</vt:lpstr>
      <vt:lpstr>13_Akış</vt:lpstr>
      <vt:lpstr>14_Akış</vt:lpstr>
      <vt:lpstr>15_Akış</vt:lpstr>
      <vt:lpstr>Bit Eşlem Resmi</vt:lpstr>
      <vt:lpstr>Photo Editor Fotoğrafı</vt:lpstr>
      <vt:lpstr>MESLEKİ AKCİĞER HASTALIKLARI -PNÖMOKONYOZLAR-</vt:lpstr>
      <vt:lpstr>Mesleksel Akciğer Hastalıkları</vt:lpstr>
      <vt:lpstr>Mesleksel Akciğer Hastalıkları</vt:lpstr>
      <vt:lpstr>PNÖMOKONYOZ</vt:lpstr>
      <vt:lpstr>PNÖMOKONYOZ</vt:lpstr>
      <vt:lpstr>SİLİKOZ</vt:lpstr>
      <vt:lpstr>SİLİKOZ</vt:lpstr>
      <vt:lpstr>SİLİKOZ</vt:lpstr>
      <vt:lpstr>SİLİKOZ</vt:lpstr>
      <vt:lpstr>SİLİKOZ</vt:lpstr>
      <vt:lpstr>SİLİKOZ</vt:lpstr>
      <vt:lpstr>SİLİKOZ</vt:lpstr>
      <vt:lpstr>SİLİKOZ</vt:lpstr>
      <vt:lpstr>SİLİKOZ</vt:lpstr>
      <vt:lpstr>SİLİKOZ</vt:lpstr>
      <vt:lpstr>SİLİKOZ-Sınıflama</vt:lpstr>
      <vt:lpstr>AKUT SİLİKOZ</vt:lpstr>
      <vt:lpstr>AKUT SİLİKOZ</vt:lpstr>
      <vt:lpstr>Trapötik BAL</vt:lpstr>
      <vt:lpstr>SİLİKOZ</vt:lpstr>
      <vt:lpstr>Tb ve SİLİKOZ</vt:lpstr>
      <vt:lpstr>Polarize ışık</vt:lpstr>
      <vt:lpstr>Slayt 23</vt:lpstr>
      <vt:lpstr>KÖMÜR İŞÇİSİ PNÖMOKONYOZU</vt:lpstr>
      <vt:lpstr>KÖMÜR İŞÇİSİ PNÖMOKONYOZU-Patogenez</vt:lpstr>
      <vt:lpstr>Slayt 26</vt:lpstr>
      <vt:lpstr>KİP</vt:lpstr>
      <vt:lpstr>   KİP MORTALİTE-MORBİDİTE</vt:lpstr>
      <vt:lpstr>KÖMÜR İŞÇİSİ PNÖMOKONYOZU (KİP)-Gross görünüm </vt:lpstr>
      <vt:lpstr>Slayt 30</vt:lpstr>
      <vt:lpstr>RADYOLOJİ</vt:lpstr>
      <vt:lpstr>Sınıflama</vt:lpstr>
      <vt:lpstr>Slayt 33</vt:lpstr>
      <vt:lpstr>Radyoloji</vt:lpstr>
      <vt:lpstr>RADYOLOJİ</vt:lpstr>
      <vt:lpstr>RADYOLOJİ</vt:lpstr>
      <vt:lpstr>RADYOLOJİ</vt:lpstr>
      <vt:lpstr>Slayt 38</vt:lpstr>
      <vt:lpstr>Slayt 39</vt:lpstr>
      <vt:lpstr>Slayt 40</vt:lpstr>
      <vt:lpstr>Slayt 41</vt:lpstr>
      <vt:lpstr>Slayt 42</vt:lpstr>
      <vt:lpstr>Slayt 43</vt:lpstr>
      <vt:lpstr>KLİNİK</vt:lpstr>
      <vt:lpstr>Caplan Sendromu  </vt:lpstr>
      <vt:lpstr>ASBESTOZ </vt:lpstr>
      <vt:lpstr>ASBESTOZ-PATOGENEZ </vt:lpstr>
      <vt:lpstr>ASBESTOZ-PATOGENEZ </vt:lpstr>
      <vt:lpstr>ASBESTOZ-PATOGENEZ </vt:lpstr>
      <vt:lpstr>Asbestoz Riskli Meslek Kolları</vt:lpstr>
      <vt:lpstr>ASBESTOZ’A BAĞLI HASTALIKLAR</vt:lpstr>
      <vt:lpstr>ASBESTOZ(İS)</vt:lpstr>
      <vt:lpstr>Asbestoz (is)</vt:lpstr>
      <vt:lpstr>Asbest lifleri</vt:lpstr>
      <vt:lpstr>Slayt 55</vt:lpstr>
      <vt:lpstr>Slayt 56</vt:lpstr>
      <vt:lpstr>ASBESTOZ</vt:lpstr>
      <vt:lpstr>Asbestoz-Radyoloji</vt:lpstr>
      <vt:lpstr>Asbestoz-Radyoloji</vt:lpstr>
      <vt:lpstr>Asbestoz-Radyoloji</vt:lpstr>
      <vt:lpstr>Asbestoz-Radyoloji</vt:lpstr>
      <vt:lpstr>RADYOLOJİ</vt:lpstr>
      <vt:lpstr>Asbestoz-Gross patoloji</vt:lpstr>
      <vt:lpstr>Asbest Yoğunluğu olan bölgeler</vt:lpstr>
      <vt:lpstr>Slayt 65</vt:lpstr>
      <vt:lpstr>ERİONİT </vt:lpstr>
      <vt:lpstr>Slayt 67</vt:lpstr>
      <vt:lpstr>Slayt 68</vt:lpstr>
      <vt:lpstr>Slayt 69</vt:lpstr>
      <vt:lpstr>Slayt 70</vt:lpstr>
      <vt:lpstr>Slayt 71</vt:lpstr>
      <vt:lpstr>Slayt 72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İdiyopatik Pulmoner Fibrozisin Tedavisinde Yenilikler?</dc:title>
  <dc:creator>Demet</dc:creator>
  <cp:lastModifiedBy>user</cp:lastModifiedBy>
  <cp:revision>98</cp:revision>
  <cp:lastPrinted>2015-03-03T01:10:42Z</cp:lastPrinted>
  <dcterms:created xsi:type="dcterms:W3CDTF">2015-01-07T15:25:58Z</dcterms:created>
  <dcterms:modified xsi:type="dcterms:W3CDTF">2020-03-23T11:21:00Z</dcterms:modified>
</cp:coreProperties>
</file>