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84" r:id="rId2"/>
  </p:sldMasterIdLst>
  <p:notesMasterIdLst>
    <p:notesMasterId r:id="rId11"/>
  </p:notesMasterIdLst>
  <p:sldIdLst>
    <p:sldId id="420" r:id="rId3"/>
    <p:sldId id="474" r:id="rId4"/>
    <p:sldId id="482" r:id="rId5"/>
    <p:sldId id="481" r:id="rId6"/>
    <p:sldId id="475" r:id="rId7"/>
    <p:sldId id="476" r:id="rId8"/>
    <p:sldId id="478" r:id="rId9"/>
    <p:sldId id="477"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CFD6B-7959-47A2-B35F-9BC3A42264C4}" type="datetimeFigureOut">
              <a:rPr lang="tr-TR" smtClean="0"/>
              <a:t>31.3.2018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7E9F-B426-43E0-ABF1-C906BD23CBAC}" type="slidenum">
              <a:rPr lang="tr-TR" smtClean="0"/>
              <a:t>‹#›</a:t>
            </a:fld>
            <a:endParaRPr lang="tr-TR"/>
          </a:p>
        </p:txBody>
      </p:sp>
    </p:spTree>
    <p:extLst>
      <p:ext uri="{BB962C8B-B14F-4D97-AF65-F5344CB8AC3E}">
        <p14:creationId xmlns:p14="http://schemas.microsoft.com/office/powerpoint/2010/main" val="409982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503132C-2785-4ACC-B556-3FD802DD4A4B}" type="datetime1">
              <a:rPr lang="tr-TR" smtClean="0"/>
              <a:t>31.3.2018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263204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F1990F-45C5-4B7C-A142-FFEE7100DB32}" type="datetime1">
              <a:rPr lang="tr-TR" smtClean="0"/>
              <a:t>31.3.2018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9416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4A57F1-F10F-40C1-866A-26FC1AAE9A10}" type="datetime1">
              <a:rPr lang="tr-TR" smtClean="0"/>
              <a:t>31.3.2018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541309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12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Alt Başlık"/>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086E019-A59D-4D0A-B937-F29BE2F052A1}" type="datetime1">
              <a:rPr lang="tr-TR" smtClean="0">
                <a:solidFill>
                  <a:srgbClr val="04617B"/>
                </a:solidFill>
              </a:rPr>
              <a:t>31.3.2018</a:t>
            </a:fld>
            <a:endParaRPr lang="tr-TR">
              <a:solidFill>
                <a:srgbClr val="04617B"/>
              </a:solidFill>
            </a:endParaRPr>
          </a:p>
        </p:txBody>
      </p:sp>
      <p:sp>
        <p:nvSpPr>
          <p:cNvPr id="17" name="16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384B6DD9-C308-4B6A-87E3-5A218D535CE2}" type="slidenum">
              <a:rPr lang="tr-TR" smtClean="0"/>
              <a:pPr/>
              <a:t>‹#›</a:t>
            </a:fld>
            <a:endParaRPr lang="tr-TR"/>
          </a:p>
        </p:txBody>
      </p:sp>
      <p:sp>
        <p:nvSpPr>
          <p:cNvPr id="7" name="6 Dikdörtgen"/>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Başlık"/>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extLst>
      <p:ext uri="{BB962C8B-B14F-4D97-AF65-F5344CB8AC3E}">
        <p14:creationId xmlns:p14="http://schemas.microsoft.com/office/powerpoint/2010/main" val="30706898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FF7A8908-D21F-4464-BFE0-BBA19FDD73C3}" type="datetime1">
              <a:rPr lang="tr-TR" smtClean="0">
                <a:solidFill>
                  <a:srgbClr val="04617B"/>
                </a:solidFill>
              </a:rPr>
              <a:t>31.3.2018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8" name="7 İçerik Yer Tutucusu"/>
          <p:cNvSpPr>
            <a:spLocks noGrp="1"/>
          </p:cNvSpPr>
          <p:nvPr>
            <p:ph sz="quarter" idx="1"/>
          </p:nvPr>
        </p:nvSpPr>
        <p:spPr>
          <a:xfrm>
            <a:off x="1219200" y="1447800"/>
            <a:ext cx="103632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129651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9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963084" y="952501"/>
            <a:ext cx="103632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957D454-5BCD-47EE-A2C1-E45065B5EE2A}" type="datetime1">
              <a:rPr lang="tr-TR" smtClean="0">
                <a:solidFill>
                  <a:srgbClr val="04617B"/>
                </a:solidFill>
              </a:rPr>
              <a:t>31.3.2018</a:t>
            </a:fld>
            <a:endParaRPr lang="tr-TR">
              <a:solidFill>
                <a:srgbClr val="04617B"/>
              </a:solidFill>
            </a:endParaRPr>
          </a:p>
        </p:txBody>
      </p:sp>
      <p:sp>
        <p:nvSpPr>
          <p:cNvPr id="5" name="4 Altbilgi Yer Tutucusu"/>
          <p:cNvSpPr>
            <a:spLocks noGrp="1"/>
          </p:cNvSpPr>
          <p:nvPr>
            <p:ph type="ftr" sz="quarter" idx="11"/>
          </p:nvPr>
        </p:nvSpPr>
        <p:spPr>
          <a:xfrm>
            <a:off x="1066800" y="6172200"/>
            <a:ext cx="5334000" cy="457200"/>
          </a:xfrm>
        </p:spPr>
        <p:txBody>
          <a:bodyPr/>
          <a:lstStyle/>
          <a:p>
            <a:r>
              <a:rPr lang="tr-TR" smtClean="0">
                <a:solidFill>
                  <a:srgbClr val="04617B"/>
                </a:solidFill>
              </a:rPr>
              <a:t>Prof. Dr. Rıfat Miser</a:t>
            </a:r>
            <a:endParaRPr lang="tr-TR">
              <a:solidFill>
                <a:srgbClr val="04617B"/>
              </a:solidFill>
            </a:endParaRPr>
          </a:p>
        </p:txBody>
      </p:sp>
      <p:sp>
        <p:nvSpPr>
          <p:cNvPr id="7" name="6 Dikdörtgen"/>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Dikdörtgen"/>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Dikdörtgen"/>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5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570414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F2D2033C-EBC3-48EE-949C-17B0FDECA318}" type="datetime1">
              <a:rPr lang="tr-TR" smtClean="0">
                <a:solidFill>
                  <a:srgbClr val="04617B"/>
                </a:solidFill>
              </a:rPr>
              <a:t>31.3.2018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9" name="8 İçerik Yer Tutucusu"/>
          <p:cNvSpPr>
            <a:spLocks noGrp="1"/>
          </p:cNvSpPr>
          <p:nvPr>
            <p:ph sz="quarter" idx="1"/>
          </p:nvPr>
        </p:nvSpPr>
        <p:spPr>
          <a:xfrm>
            <a:off x="12192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5786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7417186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73050"/>
            <a:ext cx="103632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279866DB-063B-447C-8DA4-1AB4CBF97261}" type="datetime1">
              <a:rPr lang="tr-TR" smtClean="0">
                <a:solidFill>
                  <a:srgbClr val="04617B"/>
                </a:solidFill>
              </a:rPr>
              <a:t>31.3.2018</a:t>
            </a:fld>
            <a:endParaRPr lang="tr-TR">
              <a:solidFill>
                <a:srgbClr val="04617B"/>
              </a:solidFill>
            </a:endParaRPr>
          </a:p>
        </p:txBody>
      </p:sp>
      <p:sp>
        <p:nvSpPr>
          <p:cNvPr id="8" name="7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9" name="8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half" idx="2"/>
          </p:nvPr>
        </p:nvSpPr>
        <p:spPr>
          <a:xfrm>
            <a:off x="12192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66040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77155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B5D7D48-238F-4A23-88C7-2E4C4D6C3D10}" type="datetime1">
              <a:rPr lang="tr-TR" smtClean="0">
                <a:solidFill>
                  <a:srgbClr val="04617B"/>
                </a:solidFill>
              </a:rPr>
              <a:t>31.3.2018</a:t>
            </a:fld>
            <a:endParaRPr lang="tr-TR">
              <a:solidFill>
                <a:srgbClr val="04617B"/>
              </a:solidFill>
            </a:endParaRPr>
          </a:p>
        </p:txBody>
      </p:sp>
      <p:sp>
        <p:nvSpPr>
          <p:cNvPr id="4" name="3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5" name="4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3831938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3CCA0AF-82D7-4957-B23C-0A5E9FC1A239}" type="datetime1">
              <a:rPr lang="tr-TR" smtClean="0">
                <a:solidFill>
                  <a:srgbClr val="04617B"/>
                </a:solidFill>
              </a:rPr>
              <a:t>31.3.2018</a:t>
            </a:fld>
            <a:endParaRPr lang="tr-TR">
              <a:solidFill>
                <a:srgbClr val="04617B"/>
              </a:solidFill>
            </a:endParaRPr>
          </a:p>
        </p:txBody>
      </p:sp>
      <p:sp>
        <p:nvSpPr>
          <p:cNvPr id="3" name="2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4" name="3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28188322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8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1219200" y="273050"/>
            <a:ext cx="103632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7EC3A792-B5DE-49C2-B853-CD09272297E7}" type="datetime1">
              <a:rPr lang="tr-TR" smtClean="0">
                <a:solidFill>
                  <a:srgbClr val="04617B"/>
                </a:solidFill>
              </a:rPr>
              <a:t>31.3.2018</a:t>
            </a:fld>
            <a:endParaRPr lang="tr-TR">
              <a:solidFill>
                <a:srgbClr val="04617B"/>
              </a:solidFill>
            </a:endParaRPr>
          </a:p>
        </p:txBody>
      </p:sp>
      <p:sp>
        <p:nvSpPr>
          <p:cNvPr id="6" name="5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
        <p:nvSpPr>
          <p:cNvPr id="11" name="10 İçerik Yer Tutucusu"/>
          <p:cNvSpPr>
            <a:spLocks noGrp="1"/>
          </p:cNvSpPr>
          <p:nvPr>
            <p:ph sz="quarter" idx="1"/>
          </p:nvPr>
        </p:nvSpPr>
        <p:spPr>
          <a:xfrm>
            <a:off x="3962400" y="1600200"/>
            <a:ext cx="7620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240718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0AD018-AE0F-47DD-9AE3-0174F0F3AC56}" type="datetime1">
              <a:rPr lang="tr-TR" smtClean="0"/>
              <a:t>31.3.2018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26048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2F17F43-2BA4-4297-A49E-FAE906CD0940}" type="datetime1">
              <a:rPr lang="tr-TR" smtClean="0">
                <a:solidFill>
                  <a:srgbClr val="04617B"/>
                </a:solidFill>
              </a:rPr>
              <a:t>31.3.2018</a:t>
            </a:fld>
            <a:endParaRPr lang="tr-TR">
              <a:solidFill>
                <a:srgbClr val="04617B"/>
              </a:solidFill>
            </a:endParaRPr>
          </a:p>
        </p:txBody>
      </p:sp>
      <p:sp>
        <p:nvSpPr>
          <p:cNvPr id="6" name="5 Altbilgi Yer Tutucusu"/>
          <p:cNvSpPr>
            <a:spLocks noGrp="1"/>
          </p:cNvSpPr>
          <p:nvPr>
            <p:ph type="ftr" sz="quarter" idx="11"/>
          </p:nvPr>
        </p:nvSpPr>
        <p:spPr>
          <a:xfrm>
            <a:off x="1219200" y="6172200"/>
            <a:ext cx="5181600" cy="457200"/>
          </a:xfrm>
        </p:spPr>
        <p:txBody>
          <a:bodyPr/>
          <a:lstStyle/>
          <a:p>
            <a:r>
              <a:rPr lang="tr-TR" smtClean="0">
                <a:solidFill>
                  <a:srgbClr val="04617B"/>
                </a:solidFill>
              </a:rPr>
              <a:t>Prof. Dr. Rıfat Miser</a:t>
            </a:r>
            <a:endParaRPr lang="tr-TR">
              <a:solidFill>
                <a:srgbClr val="04617B"/>
              </a:solidFill>
            </a:endParaRPr>
          </a:p>
        </p:txBody>
      </p:sp>
      <p:sp>
        <p:nvSpPr>
          <p:cNvPr id="7" name="6 Slayt Numarası Yer Tutucusu"/>
          <p:cNvSpPr>
            <a:spLocks noGrp="1"/>
          </p:cNvSpPr>
          <p:nvPr>
            <p:ph type="sldNum" sz="quarter" idx="12"/>
          </p:nvPr>
        </p:nvSpPr>
        <p:spPr>
          <a:xfrm>
            <a:off x="195072" y="6208776"/>
            <a:ext cx="609600" cy="457200"/>
          </a:xfrm>
        </p:spPr>
        <p:txBody>
          <a:bodyPr/>
          <a:lstStyle/>
          <a:p>
            <a:fld id="{384B6DD9-C308-4B6A-87E3-5A218D535CE2}" type="slidenum">
              <a:rPr lang="tr-TR" smtClean="0"/>
              <a:pPr/>
              <a:t>‹#›</a:t>
            </a:fld>
            <a:endParaRPr lang="tr-TR"/>
          </a:p>
        </p:txBody>
      </p:sp>
      <p:sp>
        <p:nvSpPr>
          <p:cNvPr id="11" name="10 Dikdörtgen"/>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ikdörtgen"/>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2 Resim Yer Tutucusu"/>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extLst>
      <p:ext uri="{BB962C8B-B14F-4D97-AF65-F5344CB8AC3E}">
        <p14:creationId xmlns:p14="http://schemas.microsoft.com/office/powerpoint/2010/main" val="14869006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223220-C46F-4022-8A1A-3825CCCDA44F}" type="datetime1">
              <a:rPr lang="tr-TR" smtClean="0">
                <a:solidFill>
                  <a:srgbClr val="04617B"/>
                </a:solidFill>
              </a:rPr>
              <a:t>31.3.2018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3337599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2"/>
            <a:ext cx="26822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2192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D4AF87B-E36D-4920-935A-990C9F99A9E1}" type="datetime1">
              <a:rPr lang="tr-TR" smtClean="0">
                <a:solidFill>
                  <a:srgbClr val="04617B"/>
                </a:solidFill>
              </a:rPr>
              <a:t>31.3.2018</a:t>
            </a:fld>
            <a:endParaRPr lang="tr-TR">
              <a:solidFill>
                <a:srgbClr val="04617B"/>
              </a:solidFill>
            </a:endParaRPr>
          </a:p>
        </p:txBody>
      </p:sp>
      <p:sp>
        <p:nvSpPr>
          <p:cNvPr id="5" name="4 Altbilgi Yer Tutucusu"/>
          <p:cNvSpPr>
            <a:spLocks noGrp="1"/>
          </p:cNvSpPr>
          <p:nvPr>
            <p:ph type="ftr" sz="quarter" idx="11"/>
          </p:nvPr>
        </p:nvSpPr>
        <p:spPr/>
        <p:txBody>
          <a:bodyPr/>
          <a:lstStyle/>
          <a:p>
            <a:r>
              <a:rPr lang="tr-TR" smtClean="0">
                <a:solidFill>
                  <a:srgbClr val="04617B"/>
                </a:solidFill>
              </a:rPr>
              <a:t>Prof. Dr. Rıfat Miser</a:t>
            </a:r>
            <a:endParaRPr lang="tr-TR">
              <a:solidFill>
                <a:srgbClr val="04617B"/>
              </a:solidFill>
            </a:endParaRPr>
          </a:p>
        </p:txBody>
      </p:sp>
      <p:sp>
        <p:nvSpPr>
          <p:cNvPr id="6" name="5 Slayt Numarası Yer Tutucusu"/>
          <p:cNvSpPr>
            <a:spLocks noGrp="1"/>
          </p:cNvSpPr>
          <p:nvPr>
            <p:ph type="sldNum" sz="quarter" idx="12"/>
          </p:nvPr>
        </p:nvSpPr>
        <p:spPr/>
        <p:txBody>
          <a:bodyPr/>
          <a:lstStyle/>
          <a:p>
            <a:fld id="{384B6DD9-C308-4B6A-87E3-5A218D535CE2}" type="slidenum">
              <a:rPr lang="tr-TR" smtClean="0"/>
              <a:pPr/>
              <a:t>‹#›</a:t>
            </a:fld>
            <a:endParaRPr lang="tr-TR"/>
          </a:p>
        </p:txBody>
      </p:sp>
    </p:spTree>
    <p:extLst>
      <p:ext uri="{BB962C8B-B14F-4D97-AF65-F5344CB8AC3E}">
        <p14:creationId xmlns:p14="http://schemas.microsoft.com/office/powerpoint/2010/main" val="1845151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1D01EC6-F64B-4D8B-AC55-E3BF587C0925}" type="datetime1">
              <a:rPr lang="tr-TR" smtClean="0"/>
              <a:t>31.3.2018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7842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211B018-E5DD-40B1-9E83-D8AE970ABF29}" type="datetime1">
              <a:rPr lang="tr-TR" smtClean="0"/>
              <a:t>31.3.2018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66999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042493D-21B8-4FD8-AD81-A341E9068E02}" type="datetime1">
              <a:rPr lang="tr-TR" smtClean="0"/>
              <a:t>31.3.2018</a:t>
            </a:fld>
            <a:endParaRPr lang="tr-TR"/>
          </a:p>
        </p:txBody>
      </p:sp>
      <p:sp>
        <p:nvSpPr>
          <p:cNvPr id="8" name="Altbilgi Yer Tutucusu 7"/>
          <p:cNvSpPr>
            <a:spLocks noGrp="1"/>
          </p:cNvSpPr>
          <p:nvPr>
            <p:ph type="ftr" sz="quarter" idx="11"/>
          </p:nvPr>
        </p:nvSpPr>
        <p:spPr/>
        <p:txBody>
          <a:bodyPr/>
          <a:lstStyle/>
          <a:p>
            <a:r>
              <a:rPr lang="tr-TR" smtClean="0"/>
              <a:t>Prof. Dr. Rıfat Miser</a:t>
            </a:r>
            <a:endParaRPr lang="tr-TR"/>
          </a:p>
        </p:txBody>
      </p:sp>
      <p:sp>
        <p:nvSpPr>
          <p:cNvPr id="9" name="Slayt Numarası Yer Tutucusu 8"/>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50265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0DE89CD-C634-4A0C-87F5-BE74880DEA63}" type="datetime1">
              <a:rPr lang="tr-TR" smtClean="0"/>
              <a:t>31.3.2018</a:t>
            </a:fld>
            <a:endParaRPr lang="tr-TR"/>
          </a:p>
        </p:txBody>
      </p:sp>
      <p:sp>
        <p:nvSpPr>
          <p:cNvPr id="4" name="Altbilgi Yer Tutucusu 3"/>
          <p:cNvSpPr>
            <a:spLocks noGrp="1"/>
          </p:cNvSpPr>
          <p:nvPr>
            <p:ph type="ftr" sz="quarter" idx="11"/>
          </p:nvPr>
        </p:nvSpPr>
        <p:spPr/>
        <p:txBody>
          <a:bodyPr/>
          <a:lstStyle/>
          <a:p>
            <a:r>
              <a:rPr lang="tr-TR" smtClean="0"/>
              <a:t>Prof. Dr. Rıfat Miser</a:t>
            </a:r>
            <a:endParaRPr lang="tr-TR"/>
          </a:p>
        </p:txBody>
      </p:sp>
      <p:sp>
        <p:nvSpPr>
          <p:cNvPr id="5" name="Slayt Numarası Yer Tutucusu 4"/>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414003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0D8CE07-6904-4893-8047-EB0111831FE6}" type="datetime1">
              <a:rPr lang="tr-TR" smtClean="0"/>
              <a:t>31.3.2018</a:t>
            </a:fld>
            <a:endParaRPr lang="tr-TR"/>
          </a:p>
        </p:txBody>
      </p:sp>
      <p:sp>
        <p:nvSpPr>
          <p:cNvPr id="3" name="Altbilgi Yer Tutucusu 2"/>
          <p:cNvSpPr>
            <a:spLocks noGrp="1"/>
          </p:cNvSpPr>
          <p:nvPr>
            <p:ph type="ftr" sz="quarter" idx="11"/>
          </p:nvPr>
        </p:nvSpPr>
        <p:spPr/>
        <p:txBody>
          <a:bodyPr/>
          <a:lstStyle/>
          <a:p>
            <a:r>
              <a:rPr lang="tr-TR" smtClean="0"/>
              <a:t>Prof. Dr. Rıfat Miser</a:t>
            </a:r>
            <a:endParaRPr lang="tr-TR"/>
          </a:p>
        </p:txBody>
      </p:sp>
      <p:sp>
        <p:nvSpPr>
          <p:cNvPr id="4" name="Slayt Numarası Yer Tutucusu 3"/>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1336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7DF0097-ED47-4998-AEA8-CDF2633F61EC}" type="datetime1">
              <a:rPr lang="tr-TR" smtClean="0"/>
              <a:t>31.3.2018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893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5463BAC-75A4-4140-AD43-AC54D5BF1241}" type="datetime1">
              <a:rPr lang="tr-TR" smtClean="0"/>
              <a:t>31.3.2018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91792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346B9B-0235-48DE-93B0-D232318FC7AC}" type="datetime1">
              <a:rPr lang="tr-TR" smtClean="0"/>
              <a:t>31.3.2018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Rıfat Miser</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5ABE-3E08-4235-90B6-92B310CAFBD1}" type="slidenum">
              <a:rPr lang="tr-TR" smtClean="0"/>
              <a:t>‹#›</a:t>
            </a:fld>
            <a:endParaRPr lang="tr-TR"/>
          </a:p>
        </p:txBody>
      </p:sp>
    </p:spTree>
    <p:extLst>
      <p:ext uri="{BB962C8B-B14F-4D97-AF65-F5344CB8AC3E}">
        <p14:creationId xmlns:p14="http://schemas.microsoft.com/office/powerpoint/2010/main" val="105728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9" name="8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7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21 Başlık Yer Tutucusu"/>
          <p:cNvSpPr>
            <a:spLocks noGrp="1"/>
          </p:cNvSpPr>
          <p:nvPr>
            <p:ph type="title"/>
          </p:nvPr>
        </p:nvSpPr>
        <p:spPr>
          <a:xfrm>
            <a:off x="1219200" y="274638"/>
            <a:ext cx="103632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08005316-00E8-4DE9-AA97-B857A69004EE}" type="datetime1">
              <a:rPr lang="tr-TR" smtClean="0">
                <a:solidFill>
                  <a:srgbClr val="04617B"/>
                </a:solidFill>
              </a:rPr>
              <a:t>31.3.2018</a:t>
            </a:fld>
            <a:endParaRPr lang="tr-TR">
              <a:solidFill>
                <a:srgbClr val="04617B"/>
              </a:solidFill>
            </a:endParaRPr>
          </a:p>
        </p:txBody>
      </p:sp>
      <p:sp>
        <p:nvSpPr>
          <p:cNvPr id="3" name="2 Altbilgi Yer Tutucusu"/>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tr-TR" smtClean="0">
                <a:solidFill>
                  <a:srgbClr val="04617B"/>
                </a:solidFill>
              </a:rPr>
              <a:t>Prof. Dr. Rıfat Miser</a:t>
            </a:r>
            <a:endParaRPr lang="tr-TR">
              <a:solidFill>
                <a:srgbClr val="04617B"/>
              </a:solidFill>
            </a:endParaRPr>
          </a:p>
        </p:txBody>
      </p:sp>
      <p:sp>
        <p:nvSpPr>
          <p:cNvPr id="23" name="22 Slayt Numarası Yer Tutucusu"/>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84B6DD9-C308-4B6A-87E3-5A218D535CE2}" type="slidenum">
              <a:rPr lang="tr-TR" smtClean="0"/>
              <a:pPr/>
              <a:t>‹#›</a:t>
            </a:fld>
            <a:endParaRPr lang="tr-TR"/>
          </a:p>
        </p:txBody>
      </p:sp>
    </p:spTree>
    <p:extLst>
      <p:ext uri="{BB962C8B-B14F-4D97-AF65-F5344CB8AC3E}">
        <p14:creationId xmlns:p14="http://schemas.microsoft.com/office/powerpoint/2010/main" val="10077399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Dikdörtgen 1"/>
          <p:cNvSpPr/>
          <p:nvPr/>
        </p:nvSpPr>
        <p:spPr>
          <a:xfrm>
            <a:off x="579549" y="1893194"/>
            <a:ext cx="10071279" cy="1938992"/>
          </a:xfrm>
          <a:prstGeom prst="rect">
            <a:avLst/>
          </a:prstGeom>
        </p:spPr>
        <p:txBody>
          <a:bodyPr wrap="square">
            <a:spAutoFit/>
          </a:bodyPr>
          <a:lstStyle/>
          <a:p>
            <a:pPr algn="ctr"/>
            <a:r>
              <a:rPr lang="tr-TR" sz="6000" dirty="0" smtClean="0">
                <a:solidFill>
                  <a:prstClr val="black"/>
                </a:solidFill>
                <a:latin typeface="Vladimir Script" panose="03050402040407070305" pitchFamily="66" charset="0"/>
              </a:rPr>
              <a:t>Onuncu Hafta: </a:t>
            </a:r>
          </a:p>
          <a:p>
            <a:pPr lvl="0" algn="ctr"/>
            <a:r>
              <a:rPr lang="tr-TR" sz="6000" dirty="0" smtClean="0">
                <a:solidFill>
                  <a:prstClr val="black"/>
                </a:solidFill>
                <a:latin typeface="Vladimir Script" panose="03050402040407070305" pitchFamily="66" charset="0"/>
              </a:rPr>
              <a:t>Yetişkin eğitiminde öğrenme engelleri</a:t>
            </a:r>
            <a:endParaRPr lang="tr-TR" sz="6000" dirty="0" smtClean="0">
              <a:solidFill>
                <a:prstClr val="black"/>
              </a:solidFill>
              <a:latin typeface="Vladimir Script" panose="03050402040407070305" pitchFamily="66" charset="0"/>
            </a:endParaRPr>
          </a:p>
        </p:txBody>
      </p:sp>
      <p:sp>
        <p:nvSpPr>
          <p:cNvPr id="3" name="Altbilgi Yer Tutucusu 2"/>
          <p:cNvSpPr>
            <a:spLocks noGrp="1"/>
          </p:cNvSpPr>
          <p:nvPr>
            <p:ph type="ftr" sz="quarter" idx="11"/>
          </p:nvPr>
        </p:nvSpPr>
        <p:spPr/>
        <p:txBody>
          <a:bodyPr/>
          <a:lstStyle/>
          <a:p>
            <a:r>
              <a:rPr lang="tr-TR" smtClean="0"/>
              <a:t>Prof. Dr. Rıfat Miser</a:t>
            </a:r>
            <a:endParaRPr lang="tr-TR"/>
          </a:p>
        </p:txBody>
      </p:sp>
    </p:spTree>
    <p:extLst>
      <p:ext uri="{BB962C8B-B14F-4D97-AF65-F5344CB8AC3E}">
        <p14:creationId xmlns:p14="http://schemas.microsoft.com/office/powerpoint/2010/main" val="32491840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solidFill>
                  <a:srgbClr val="0070C0"/>
                </a:solidFill>
              </a:rPr>
              <a:t>Öğrenme engelleri</a:t>
            </a:r>
            <a:endParaRPr lang="tr-TR" dirty="0">
              <a:solidFill>
                <a:srgbClr val="0070C0"/>
              </a:solidFill>
            </a:endParaRPr>
          </a:p>
        </p:txBody>
      </p:sp>
      <p:sp>
        <p:nvSpPr>
          <p:cNvPr id="3" name="2 İçerik Yer Tutucusu"/>
          <p:cNvSpPr>
            <a:spLocks noGrp="1"/>
          </p:cNvSpPr>
          <p:nvPr>
            <p:ph sz="quarter" idx="1"/>
          </p:nvPr>
        </p:nvSpPr>
        <p:spPr>
          <a:xfrm>
            <a:off x="1219200" y="2382592"/>
            <a:ext cx="10363200" cy="3637207"/>
          </a:xfrm>
        </p:spPr>
        <p:txBody>
          <a:bodyPr>
            <a:normAutofit/>
          </a:bodyPr>
          <a:lstStyle/>
          <a:p>
            <a:r>
              <a:rPr lang="tr-TR" sz="3200" dirty="0" smtClean="0">
                <a:solidFill>
                  <a:srgbClr val="0070C0"/>
                </a:solidFill>
                <a:latin typeface="Times New Roman" panose="02020603050405020304" pitchFamily="18" charset="0"/>
                <a:cs typeface="Times New Roman" panose="02020603050405020304" pitchFamily="18" charset="0"/>
              </a:rPr>
              <a:t>Sıkılma,</a:t>
            </a:r>
          </a:p>
          <a:p>
            <a:r>
              <a:rPr lang="tr-TR" sz="3200" dirty="0" smtClean="0">
                <a:solidFill>
                  <a:srgbClr val="0070C0"/>
                </a:solidFill>
                <a:latin typeface="Times New Roman" panose="02020603050405020304" pitchFamily="18" charset="0"/>
                <a:cs typeface="Times New Roman" panose="02020603050405020304" pitchFamily="18" charset="0"/>
              </a:rPr>
              <a:t>Karmaşıklık,</a:t>
            </a:r>
          </a:p>
          <a:p>
            <a:r>
              <a:rPr lang="tr-TR" sz="3200" dirty="0" smtClean="0">
                <a:solidFill>
                  <a:srgbClr val="0070C0"/>
                </a:solidFill>
                <a:latin typeface="Times New Roman" panose="02020603050405020304" pitchFamily="18" charset="0"/>
                <a:cs typeface="Times New Roman" panose="02020603050405020304" pitchFamily="18" charset="0"/>
              </a:rPr>
              <a:t>Rahatsız olmak,</a:t>
            </a:r>
          </a:p>
          <a:p>
            <a:r>
              <a:rPr lang="tr-TR" sz="3200" dirty="0" smtClean="0">
                <a:solidFill>
                  <a:srgbClr val="0070C0"/>
                </a:solidFill>
                <a:latin typeface="Times New Roman" panose="02020603050405020304" pitchFamily="18" charset="0"/>
                <a:cs typeface="Times New Roman" panose="02020603050405020304" pitchFamily="18" charset="0"/>
              </a:rPr>
              <a:t>Korku,</a:t>
            </a:r>
          </a:p>
          <a:p>
            <a:r>
              <a:rPr lang="tr-TR" sz="3200" dirty="0" smtClean="0">
                <a:solidFill>
                  <a:srgbClr val="0070C0"/>
                </a:solidFill>
                <a:latin typeface="Times New Roman" panose="02020603050405020304" pitchFamily="18" charset="0"/>
                <a:cs typeface="Times New Roman" panose="02020603050405020304" pitchFamily="18" charset="0"/>
              </a:rPr>
              <a:t>Kodlama,</a:t>
            </a:r>
          </a:p>
          <a:p>
            <a:r>
              <a:rPr lang="tr-TR" sz="3200" dirty="0" smtClean="0">
                <a:solidFill>
                  <a:srgbClr val="0070C0"/>
                </a:solidFill>
                <a:latin typeface="Times New Roman" panose="02020603050405020304" pitchFamily="18" charset="0"/>
                <a:cs typeface="Times New Roman" panose="02020603050405020304" pitchFamily="18" charset="0"/>
              </a:rPr>
              <a:t>Kültürel çatışma,</a:t>
            </a: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200" y="6172200"/>
            <a:ext cx="10363200"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29727685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Sıkılma</a:t>
            </a:r>
            <a:endParaRPr lang="tr-TR" dirty="0">
              <a:solidFill>
                <a:srgbClr val="0070C0"/>
              </a:solidFill>
            </a:endParaRPr>
          </a:p>
        </p:txBody>
      </p:sp>
      <p:sp>
        <p:nvSpPr>
          <p:cNvPr id="3" name="2 İçerik Yer Tutucusu"/>
          <p:cNvSpPr>
            <a:spLocks noGrp="1"/>
          </p:cNvSpPr>
          <p:nvPr>
            <p:ph sz="quarter" idx="1"/>
          </p:nvPr>
        </p:nvSpPr>
        <p:spPr>
          <a:xfrm>
            <a:off x="1386625" y="2923505"/>
            <a:ext cx="10363200" cy="3705896"/>
          </a:xfrm>
        </p:spPr>
        <p:txBody>
          <a:bodyPr>
            <a:normAutofit/>
          </a:bodyPr>
          <a:lstStyle/>
          <a:p>
            <a:pPr marL="0" indent="0" algn="ctr">
              <a:buNone/>
            </a:pPr>
            <a:r>
              <a:rPr lang="tr-TR" sz="3200" dirty="0"/>
              <a:t>Eğer birey çeşitli nedenlerle (ilgisini çekmeme, güdülenmemiş olma, hep dinlemek zorunda kalma, anlatılanı anlamama, öğreticiyi işitememe, zamanın boşa harcandığını düşünme) öğretim sırasında sıkıntı duymuşsa, öğrenme engellenmiş demektir. </a:t>
            </a:r>
            <a:br>
              <a:rPr lang="tr-TR" sz="3200" dirty="0"/>
            </a:b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200" y="6172200"/>
            <a:ext cx="10363200"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397360536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Karmaşıklık</a:t>
            </a:r>
            <a:endParaRPr lang="tr-TR" dirty="0">
              <a:solidFill>
                <a:srgbClr val="0070C0"/>
              </a:solidFill>
            </a:endParaRPr>
          </a:p>
        </p:txBody>
      </p:sp>
      <p:sp>
        <p:nvSpPr>
          <p:cNvPr id="3" name="2 İçerik Yer Tutucusu"/>
          <p:cNvSpPr>
            <a:spLocks noGrp="1"/>
          </p:cNvSpPr>
          <p:nvPr>
            <p:ph sz="quarter" idx="1"/>
          </p:nvPr>
        </p:nvSpPr>
        <p:spPr>
          <a:xfrm>
            <a:off x="1219200" y="3284113"/>
            <a:ext cx="10363200" cy="2735686"/>
          </a:xfrm>
        </p:spPr>
        <p:txBody>
          <a:bodyPr>
            <a:normAutofit/>
          </a:bodyPr>
          <a:lstStyle/>
          <a:p>
            <a:pPr marL="0" indent="0" algn="ctr">
              <a:buNone/>
            </a:pPr>
            <a:r>
              <a:rPr lang="tr-TR" sz="2500" dirty="0">
                <a:solidFill>
                  <a:prstClr val="black"/>
                </a:solidFill>
                <a:latin typeface="Calibri"/>
                <a:ea typeface="+mj-ea"/>
                <a:cs typeface="+mj-cs"/>
              </a:rPr>
              <a:t>Eğer kişi öğrenilen konuları kafasında düzenleyememiş, birbiri ile ilişkisini kuramamış ve onları birbirine karıştırmışsa, öğrenemez. Öğrenene öz ve ayrıntıyı birbirinden ayırt etmesi, konuların birbiri ile ilişkisini kurması ve onları bir düzene sokmasında yardım etmek gerekir.</a:t>
            </a:r>
            <a:br>
              <a:rPr lang="tr-TR" sz="2500" dirty="0">
                <a:solidFill>
                  <a:prstClr val="black"/>
                </a:solidFill>
                <a:latin typeface="Calibri"/>
                <a:ea typeface="+mj-ea"/>
                <a:cs typeface="+mj-cs"/>
              </a:rPr>
            </a:b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200" y="6172200"/>
            <a:ext cx="10363200"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247331817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Rahatsız olmak</a:t>
            </a:r>
            <a:endParaRPr lang="tr-TR" dirty="0">
              <a:solidFill>
                <a:srgbClr val="0070C0"/>
              </a:solidFill>
            </a:endParaRPr>
          </a:p>
        </p:txBody>
      </p:sp>
      <p:sp>
        <p:nvSpPr>
          <p:cNvPr id="3" name="2 İçerik Yer Tutucusu"/>
          <p:cNvSpPr>
            <a:spLocks noGrp="1"/>
          </p:cNvSpPr>
          <p:nvPr>
            <p:ph sz="quarter" idx="1"/>
          </p:nvPr>
        </p:nvSpPr>
        <p:spPr>
          <a:xfrm>
            <a:off x="1219200" y="2202287"/>
            <a:ext cx="10363200" cy="3817512"/>
          </a:xfrm>
        </p:spPr>
        <p:txBody>
          <a:bodyPr>
            <a:normAutofit/>
          </a:bodyPr>
          <a:lstStyle/>
          <a:p>
            <a:pPr marL="0" indent="0" algn="ctr">
              <a:buNone/>
            </a:pPr>
            <a:r>
              <a:rPr lang="tr-TR" sz="3200" dirty="0"/>
              <a:t>Öğretmenin uygunsuz tavırları, öğrencileri küçümsemesi, ters davranması, alay etmesi gibi yanlış davranışları öğreneni çok rahatsız eder. Sadece öğreten ve öğrenen arasındaki değil, öğrenen-öğrenen, öğrenen-yönetim arasındaki insan ilişkilerinin bozuk olması da yetişkin öğrenciyi rahatsız eder.</a:t>
            </a:r>
            <a:endParaRPr lang="tr-TR" sz="3200"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199" y="6172200"/>
            <a:ext cx="10152845"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26071695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latin typeface="Times New Roman" panose="02020603050405020304" pitchFamily="18" charset="0"/>
                <a:cs typeface="Times New Roman" panose="02020603050405020304" pitchFamily="18" charset="0"/>
              </a:rPr>
              <a:t>Korku</a:t>
            </a:r>
            <a:endParaRPr lang="tr-TR" dirty="0">
              <a:solidFill>
                <a:srgbClr val="0070C0"/>
              </a:solidFill>
            </a:endParaRPr>
          </a:p>
        </p:txBody>
      </p:sp>
      <p:sp>
        <p:nvSpPr>
          <p:cNvPr id="3" name="2 İçerik Yer Tutucusu"/>
          <p:cNvSpPr>
            <a:spLocks noGrp="1"/>
          </p:cNvSpPr>
          <p:nvPr>
            <p:ph sz="quarter" idx="1"/>
          </p:nvPr>
        </p:nvSpPr>
        <p:spPr>
          <a:xfrm>
            <a:off x="1219200" y="3528811"/>
            <a:ext cx="10363200" cy="2490988"/>
          </a:xfrm>
        </p:spPr>
        <p:txBody>
          <a:bodyPr>
            <a:normAutofit lnSpcReduction="10000"/>
          </a:bodyPr>
          <a:lstStyle/>
          <a:p>
            <a:pPr marL="0" indent="0" algn="ctr">
              <a:buNone/>
            </a:pPr>
            <a:r>
              <a:rPr lang="tr-TR" sz="3200" dirty="0"/>
              <a:t>Yetişkin öğrenenlerin gülünç olma korkusu, alay edilme korkusu, başaramama korkusu, birisi tarafından incitilme korkusu, sınav korkusu bilinen ortak korkulardır. Öğretici bu tür korkuları ortadan kaldırmak, öğrenenin kendini gösterebileceği, başarabileceği durumlar yaratmak durumundadır.</a:t>
            </a:r>
            <a:endParaRPr lang="tr-TR" sz="3200" dirty="0" smtClean="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200" y="6172200"/>
            <a:ext cx="9277082"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93710163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latin typeface="Times New Roman" panose="02020603050405020304" pitchFamily="18" charset="0"/>
                <a:cs typeface="Times New Roman" panose="02020603050405020304" pitchFamily="18" charset="0"/>
              </a:rPr>
              <a:t>Kodlama</a:t>
            </a:r>
            <a:endParaRPr lang="tr-TR" dirty="0">
              <a:solidFill>
                <a:srgbClr val="0070C0"/>
              </a:solidFill>
            </a:endParaRPr>
          </a:p>
        </p:txBody>
      </p:sp>
      <p:sp>
        <p:nvSpPr>
          <p:cNvPr id="3" name="2 İçerik Yer Tutucusu"/>
          <p:cNvSpPr>
            <a:spLocks noGrp="1"/>
          </p:cNvSpPr>
          <p:nvPr>
            <p:ph sz="quarter" idx="1"/>
          </p:nvPr>
        </p:nvSpPr>
        <p:spPr>
          <a:xfrm>
            <a:off x="1219200" y="2150772"/>
            <a:ext cx="10363200" cy="3869027"/>
          </a:xfrm>
        </p:spPr>
        <p:txBody>
          <a:bodyPr>
            <a:normAutofit/>
          </a:bodyPr>
          <a:lstStyle/>
          <a:p>
            <a:pPr marL="0" indent="0">
              <a:buNone/>
            </a:pPr>
            <a:r>
              <a:rPr lang="tr-TR" sz="3200" dirty="0"/>
              <a:t>Bir </a:t>
            </a:r>
            <a:r>
              <a:rPr lang="tr-TR" sz="3200" dirty="0" err="1"/>
              <a:t>iletininin</a:t>
            </a:r>
            <a:r>
              <a:rPr lang="tr-TR" sz="3200" dirty="0"/>
              <a:t> anlaşılabilmesi için kaynağın (vericinin) iletilerini alıcının anlayacağı sembollerle oluşturması gerekir:</a:t>
            </a:r>
          </a:p>
          <a:p>
            <a:pPr lvl="0"/>
            <a:r>
              <a:rPr lang="tr-TR" sz="3200" dirty="0">
                <a:solidFill>
                  <a:schemeClr val="bg1">
                    <a:lumMod val="50000"/>
                  </a:schemeClr>
                </a:solidFill>
              </a:rPr>
              <a:t>Hangi iletinin sözle, hangi iletinin görsel olarak, hangi iletinin şekillerle.. daha iyi iletilebileceğine karar vermek ve bu biçimde iletmek gerekir.</a:t>
            </a:r>
          </a:p>
          <a:p>
            <a:pPr lvl="0"/>
            <a:r>
              <a:rPr lang="tr-TR" sz="3200" dirty="0">
                <a:solidFill>
                  <a:prstClr val="black"/>
                </a:solidFill>
              </a:rPr>
              <a:t>Bir iletinin ulaştırılmasında kullanılan kanal sayısı (kanal çeşitliliği) arttıkça, iletinin alıcı tarafından anlaşılma olasılığı da artar.</a:t>
            </a:r>
          </a:p>
          <a:p>
            <a:pPr marL="0" indent="0">
              <a:buNone/>
            </a:pP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1219200" y="6172200"/>
            <a:ext cx="10075572"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37594673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0070C0"/>
                </a:solidFill>
              </a:rPr>
              <a:t>Kültürel çatışma</a:t>
            </a:r>
            <a:endParaRPr lang="tr-TR" dirty="0">
              <a:solidFill>
                <a:srgbClr val="0070C0"/>
              </a:solidFill>
            </a:endParaRPr>
          </a:p>
        </p:txBody>
      </p:sp>
      <p:sp>
        <p:nvSpPr>
          <p:cNvPr id="3" name="2 İçerik Yer Tutucusu"/>
          <p:cNvSpPr>
            <a:spLocks noGrp="1"/>
          </p:cNvSpPr>
          <p:nvPr>
            <p:ph sz="quarter" idx="1"/>
          </p:nvPr>
        </p:nvSpPr>
        <p:spPr>
          <a:xfrm>
            <a:off x="1219200" y="3477296"/>
            <a:ext cx="10363200" cy="2542503"/>
          </a:xfrm>
        </p:spPr>
        <p:txBody>
          <a:bodyPr>
            <a:normAutofit/>
          </a:bodyPr>
          <a:lstStyle/>
          <a:p>
            <a:pPr marL="0" indent="0" algn="ctr">
              <a:buNone/>
            </a:pPr>
            <a:r>
              <a:rPr lang="tr-TR" sz="3200" dirty="0"/>
              <a:t>Eğer insanların inançlarına, değerlerine, geleneklerine  önem verilmezse, onlarla iletişim de kurulamaz. </a:t>
            </a:r>
          </a:p>
          <a:p>
            <a:pPr marL="0" indent="0">
              <a:buNone/>
            </a:pPr>
            <a:endParaRPr lang="tr-TR" sz="3200" dirty="0">
              <a:solidFill>
                <a:srgbClr val="0070C0"/>
              </a:solidFill>
              <a:latin typeface="Times New Roman" panose="02020603050405020304" pitchFamily="18" charset="0"/>
              <a:cs typeface="Times New Roman" panose="02020603050405020304" pitchFamily="18" charset="0"/>
            </a:endParaRPr>
          </a:p>
        </p:txBody>
      </p:sp>
      <p:sp>
        <p:nvSpPr>
          <p:cNvPr id="4" name="Altbilgi Yer Tutucusu 3"/>
          <p:cNvSpPr>
            <a:spLocks noGrp="1"/>
          </p:cNvSpPr>
          <p:nvPr>
            <p:ph type="ftr" sz="quarter" idx="11"/>
          </p:nvPr>
        </p:nvSpPr>
        <p:spPr>
          <a:xfrm>
            <a:off x="2717442" y="6120684"/>
            <a:ext cx="6566795" cy="457200"/>
          </a:xfrm>
        </p:spPr>
        <p:txBody>
          <a:bodyPr/>
          <a:lstStyle/>
          <a:p>
            <a:pPr algn="ctr"/>
            <a:r>
              <a:rPr lang="tr-TR" dirty="0" smtClean="0">
                <a:solidFill>
                  <a:srgbClr val="04617B"/>
                </a:solidFill>
              </a:rPr>
              <a:t>Prof. Dr. Rıfat Miser</a:t>
            </a:r>
            <a:endParaRPr lang="tr-TR" dirty="0">
              <a:solidFill>
                <a:srgbClr val="04617B"/>
              </a:solidFill>
            </a:endParaRPr>
          </a:p>
        </p:txBody>
      </p:sp>
    </p:spTree>
    <p:extLst>
      <p:ext uri="{BB962C8B-B14F-4D97-AF65-F5344CB8AC3E}">
        <p14:creationId xmlns:p14="http://schemas.microsoft.com/office/powerpoint/2010/main" val="112169645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Hisse Senedi">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6.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7.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8.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1173</TotalTime>
  <Words>310</Words>
  <Application>Microsoft Office PowerPoint</Application>
  <PresentationFormat>Geniş ekran</PresentationFormat>
  <Paragraphs>31</Paragraphs>
  <Slides>8</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8</vt:i4>
      </vt:variant>
    </vt:vector>
  </HeadingPairs>
  <TitlesOfParts>
    <vt:vector size="18" baseType="lpstr">
      <vt:lpstr>Arial</vt:lpstr>
      <vt:lpstr>Calibri</vt:lpstr>
      <vt:lpstr>Calibri Light</vt:lpstr>
      <vt:lpstr>Franklin Gothic Book</vt:lpstr>
      <vt:lpstr>Perpetua</vt:lpstr>
      <vt:lpstr>Times New Roman</vt:lpstr>
      <vt:lpstr>Vladimir Script</vt:lpstr>
      <vt:lpstr>Wingdings 2</vt:lpstr>
      <vt:lpstr>Office Teması</vt:lpstr>
      <vt:lpstr>2_Hisse Senedi</vt:lpstr>
      <vt:lpstr>PowerPoint Sunusu</vt:lpstr>
      <vt:lpstr>Öğrenme engelleri</vt:lpstr>
      <vt:lpstr>Sıkılma</vt:lpstr>
      <vt:lpstr>Karmaşıklık</vt:lpstr>
      <vt:lpstr>Rahatsız olmak</vt:lpstr>
      <vt:lpstr>Korku</vt:lpstr>
      <vt:lpstr>Kodlama</vt:lpstr>
      <vt:lpstr>Kültürel çatışma</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Hedef: Çevre okuryazarı olmak</dc:title>
  <dc:creator>rm</dc:creator>
  <cp:lastModifiedBy>rm_pc</cp:lastModifiedBy>
  <cp:revision>147</cp:revision>
  <dcterms:created xsi:type="dcterms:W3CDTF">2016-02-29T19:43:42Z</dcterms:created>
  <dcterms:modified xsi:type="dcterms:W3CDTF">2018-03-31T09:49:59Z</dcterms:modified>
  <cp:contentStatus/>
</cp:coreProperties>
</file>