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31" r:id="rId2"/>
    <p:sldId id="332" r:id="rId3"/>
    <p:sldId id="333" r:id="rId4"/>
    <p:sldId id="286" r:id="rId5"/>
    <p:sldId id="287" r:id="rId6"/>
    <p:sldId id="374" r:id="rId7"/>
    <p:sldId id="290" r:id="rId8"/>
    <p:sldId id="338" r:id="rId9"/>
    <p:sldId id="376" r:id="rId10"/>
    <p:sldId id="339" r:id="rId11"/>
    <p:sldId id="387" r:id="rId12"/>
    <p:sldId id="342" r:id="rId13"/>
    <p:sldId id="378" r:id="rId14"/>
    <p:sldId id="344" r:id="rId15"/>
    <p:sldId id="345" r:id="rId16"/>
    <p:sldId id="291" r:id="rId17"/>
    <p:sldId id="319" r:id="rId18"/>
    <p:sldId id="335" r:id="rId19"/>
    <p:sldId id="336" r:id="rId20"/>
    <p:sldId id="298" r:id="rId21"/>
    <p:sldId id="300" r:id="rId22"/>
    <p:sldId id="301" r:id="rId23"/>
    <p:sldId id="303" r:id="rId24"/>
    <p:sldId id="304" r:id="rId25"/>
    <p:sldId id="380" r:id="rId26"/>
    <p:sldId id="305"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63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509A250-FF31-4206-8172-F9D3106AACB1}" type="datetimeFigureOut">
              <a:rPr lang="en-US" dirty="0"/>
              <a:pPr/>
              <a:t>4/30/2024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pPr/>
              <a:t>4/30/2024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8" y="91440"/>
            <a:ext cx="11920450" cy="6666807"/>
          </a:xfrm>
        </p:spPr>
        <p:txBody>
          <a:bodyPr>
            <a:normAutofit/>
          </a:bodyPr>
          <a:lstStyle/>
          <a:p>
            <a:pPr marL="0" indent="0" algn="just">
              <a:buNone/>
            </a:pPr>
            <a:r>
              <a:rPr lang="tr-TR" sz="4200" b="1" dirty="0"/>
              <a:t>2. Gelişmekte olan fidelerde bir miktar hareketle hem kökler, hem de sürgünler tarafından emilen herbisitler.</a:t>
            </a:r>
            <a:endParaRPr lang="tr-TR" sz="4200" dirty="0"/>
          </a:p>
          <a:p>
            <a:pPr marL="0" indent="0" algn="just">
              <a:buNone/>
            </a:pPr>
            <a:r>
              <a:rPr lang="tr-TR" sz="4200" dirty="0"/>
              <a:t>Bu herbisitler çimlenmeyi durdurmaz, ancak bitkileri çıkış öncesi öldürür. </a:t>
            </a:r>
            <a:r>
              <a:rPr lang="tr-TR" sz="4200" dirty="0" err="1"/>
              <a:t>Metolachlor</a:t>
            </a:r>
            <a:r>
              <a:rPr lang="tr-TR" sz="4200" dirty="0"/>
              <a:t> bu herbisit grubunun iyi bir örneğidir. Bu herbisitler kökler ve toprak altı sürgün dokusu tarafından emilir ve çıkış öncesi bitki içinde </a:t>
            </a:r>
            <a:r>
              <a:rPr lang="tr-TR" sz="4200" dirty="0" err="1"/>
              <a:t>hereket</a:t>
            </a:r>
            <a:r>
              <a:rPr lang="tr-TR" sz="4200" dirty="0"/>
              <a:t> etme yeteneğine sahiptir.</a:t>
            </a:r>
          </a:p>
          <a:p>
            <a:pPr marL="0" indent="0">
              <a:buNone/>
            </a:pPr>
            <a:endParaRPr lang="tr-TR" dirty="0"/>
          </a:p>
        </p:txBody>
      </p:sp>
    </p:spTree>
    <p:extLst>
      <p:ext uri="{BB962C8B-B14F-4D97-AF65-F5344CB8AC3E}">
        <p14:creationId xmlns:p14="http://schemas.microsoft.com/office/powerpoint/2010/main" val="2392582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 y="83127"/>
            <a:ext cx="12020204" cy="6691745"/>
          </a:xfrm>
        </p:spPr>
        <p:txBody>
          <a:bodyPr>
            <a:normAutofit lnSpcReduction="10000"/>
          </a:bodyPr>
          <a:lstStyle/>
          <a:p>
            <a:pPr marL="0" indent="0" algn="just">
              <a:buNone/>
            </a:pPr>
            <a:r>
              <a:rPr lang="tr-TR" sz="4000" dirty="0" err="1"/>
              <a:t>Ksilem</a:t>
            </a:r>
            <a:r>
              <a:rPr lang="tr-TR" sz="4000" dirty="0"/>
              <a:t> bitkilerde suyu ileten başlıca dokudur ve sitoplazma veya plazma zarı içermez. Herbisitler geçirimsiz </a:t>
            </a:r>
            <a:r>
              <a:rPr lang="tr-TR" sz="4000" dirty="0" err="1"/>
              <a:t>casparian</a:t>
            </a:r>
            <a:r>
              <a:rPr lang="tr-TR" sz="4000" dirty="0"/>
              <a:t> şeridinin etrafından  dolaştıktan sonra herhangi bir hücre zarını geçmeden </a:t>
            </a:r>
            <a:r>
              <a:rPr lang="tr-TR" sz="4000" dirty="0" err="1"/>
              <a:t>ksilem</a:t>
            </a:r>
            <a:r>
              <a:rPr lang="tr-TR" sz="4000" dirty="0"/>
              <a:t> içine geçebilirler. </a:t>
            </a:r>
            <a:r>
              <a:rPr lang="tr-TR" sz="4000" dirty="0" err="1"/>
              <a:t>Ksilemi</a:t>
            </a:r>
            <a:r>
              <a:rPr lang="tr-TR" sz="4000" dirty="0"/>
              <a:t> kullanarak sürgüne geçen herbisitler olgun yapraklarda birikme eğilimindedir, çünkü suyu en fazla bu yapraklar emer. Olgun yaprak içindeki en büyük birikim yaprak kenarında meydana gelir, çünkü orası </a:t>
            </a:r>
            <a:r>
              <a:rPr lang="tr-TR" sz="4000" dirty="0" err="1"/>
              <a:t>ksilem</a:t>
            </a:r>
            <a:r>
              <a:rPr lang="tr-TR" sz="4000" dirty="0"/>
              <a:t> için sonlanma noktasıdır.</a:t>
            </a:r>
          </a:p>
          <a:p>
            <a:pPr marL="0" indent="0">
              <a:buNone/>
            </a:pPr>
            <a:endParaRPr lang="tr-TR" dirty="0"/>
          </a:p>
        </p:txBody>
      </p:sp>
    </p:spTree>
    <p:extLst>
      <p:ext uri="{BB962C8B-B14F-4D97-AF65-F5344CB8AC3E}">
        <p14:creationId xmlns:p14="http://schemas.microsoft.com/office/powerpoint/2010/main" val="567531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02" y="91440"/>
            <a:ext cx="12045142" cy="6658495"/>
          </a:xfrm>
        </p:spPr>
        <p:txBody>
          <a:bodyPr>
            <a:normAutofit fontScale="92500" lnSpcReduction="10000"/>
          </a:bodyPr>
          <a:lstStyle/>
          <a:p>
            <a:pPr marL="0" indent="0" algn="just">
              <a:buNone/>
            </a:pPr>
            <a:r>
              <a:rPr lang="tr-TR" sz="4800" dirty="0" err="1"/>
              <a:t>Transpirasyon</a:t>
            </a:r>
            <a:r>
              <a:rPr lang="tr-TR" sz="4800" dirty="0"/>
              <a:t> akımı </a:t>
            </a:r>
            <a:r>
              <a:rPr lang="tr-TR" sz="4800" dirty="0" err="1"/>
              <a:t>floemdeki</a:t>
            </a:r>
            <a:r>
              <a:rPr lang="tr-TR" sz="4800" dirty="0"/>
              <a:t> madde hareketinden önemli ölçüde daha hızlı olduğu için toprak herbisitleri </a:t>
            </a:r>
            <a:r>
              <a:rPr lang="tr-TR" sz="4800" dirty="0" err="1"/>
              <a:t>ksilemde</a:t>
            </a:r>
            <a:r>
              <a:rPr lang="tr-TR" sz="4800" dirty="0"/>
              <a:t> taşınır. Ksilemde hareket  </a:t>
            </a:r>
            <a:r>
              <a:rPr lang="tr-TR" sz="4800" dirty="0" err="1"/>
              <a:t>floemdeki</a:t>
            </a:r>
            <a:r>
              <a:rPr lang="tr-TR" sz="4800" dirty="0"/>
              <a:t> hareket  hızının yaklaşık iki katı olduğundan net hareket </a:t>
            </a:r>
            <a:r>
              <a:rPr lang="tr-TR" sz="4800" dirty="0" err="1"/>
              <a:t>apoplast</a:t>
            </a:r>
            <a:r>
              <a:rPr lang="tr-TR" sz="4800" dirty="0"/>
              <a:t> veya </a:t>
            </a:r>
            <a:r>
              <a:rPr lang="tr-TR" sz="4800" dirty="0" err="1"/>
              <a:t>ksilemde</a:t>
            </a:r>
            <a:r>
              <a:rPr lang="tr-TR" sz="4800" dirty="0"/>
              <a:t> gerçekleşir.  </a:t>
            </a:r>
          </a:p>
          <a:p>
            <a:pPr marL="0" indent="0" algn="just">
              <a:buNone/>
            </a:pPr>
            <a:r>
              <a:rPr lang="tr-TR" sz="4800" dirty="0"/>
              <a:t>Toprağa uygulanan herbisitlerin çoğu </a:t>
            </a:r>
            <a:r>
              <a:rPr lang="tr-TR" sz="4800" dirty="0" err="1"/>
              <a:t>apoplastik</a:t>
            </a:r>
            <a:r>
              <a:rPr lang="tr-TR" sz="4800" dirty="0"/>
              <a:t> olarak taşınır ve  böylece örneğin </a:t>
            </a:r>
            <a:r>
              <a:rPr lang="tr-TR" sz="4800" dirty="0" err="1"/>
              <a:t>triazin</a:t>
            </a:r>
            <a:r>
              <a:rPr lang="tr-TR" sz="4800" dirty="0"/>
              <a:t> ve üre gibi yaprak herbisitleri sürgün dokularında birikmiş olur. </a:t>
            </a:r>
          </a:p>
          <a:p>
            <a:pPr marL="0" indent="0" algn="just">
              <a:buNone/>
            </a:pPr>
            <a:r>
              <a:rPr lang="tr-TR" dirty="0"/>
              <a:t>, </a:t>
            </a:r>
          </a:p>
        </p:txBody>
      </p:sp>
    </p:spTree>
    <p:extLst>
      <p:ext uri="{BB962C8B-B14F-4D97-AF65-F5344CB8AC3E}">
        <p14:creationId xmlns:p14="http://schemas.microsoft.com/office/powerpoint/2010/main" val="3598516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91440"/>
            <a:ext cx="12020203" cy="6708371"/>
          </a:xfrm>
        </p:spPr>
        <p:txBody>
          <a:bodyPr>
            <a:noAutofit/>
          </a:bodyPr>
          <a:lstStyle/>
          <a:p>
            <a:pPr marL="0" indent="0" algn="just">
              <a:buNone/>
            </a:pPr>
            <a:r>
              <a:rPr lang="tr-TR" sz="4200" dirty="0"/>
              <a:t>2,4-D, MCPA, </a:t>
            </a:r>
            <a:r>
              <a:rPr lang="tr-TR" sz="4200" dirty="0" err="1"/>
              <a:t>picloram</a:t>
            </a:r>
            <a:r>
              <a:rPr lang="tr-TR" sz="4200" dirty="0"/>
              <a:t> veya </a:t>
            </a:r>
            <a:r>
              <a:rPr lang="tr-TR" sz="4200" dirty="0" err="1"/>
              <a:t>dicamba</a:t>
            </a:r>
            <a:r>
              <a:rPr lang="tr-TR" sz="4200" dirty="0"/>
              <a:t> gibi </a:t>
            </a:r>
            <a:r>
              <a:rPr lang="tr-TR" sz="4200" dirty="0" err="1"/>
              <a:t>oksinik</a:t>
            </a:r>
            <a:r>
              <a:rPr lang="tr-TR" sz="4200" dirty="0"/>
              <a:t> herbisitler de esas olarak </a:t>
            </a:r>
            <a:r>
              <a:rPr lang="tr-TR" sz="4200" dirty="0" err="1"/>
              <a:t>floemde</a:t>
            </a:r>
            <a:r>
              <a:rPr lang="tr-TR" sz="4200" dirty="0"/>
              <a:t> hareket eden ve hızlı büyüme alanlarına (meristemlere) hareket eden herbisitlerdir. Toprağa uygulanan </a:t>
            </a:r>
            <a:r>
              <a:rPr lang="tr-TR" sz="4200" dirty="0" err="1"/>
              <a:t>oksinik</a:t>
            </a:r>
            <a:r>
              <a:rPr lang="tr-TR" sz="4200" dirty="0"/>
              <a:t> herbisitler hassas bitkilerin </a:t>
            </a:r>
            <a:r>
              <a:rPr lang="tr-TR" sz="4200" dirty="0" err="1"/>
              <a:t>apikal</a:t>
            </a:r>
            <a:r>
              <a:rPr lang="tr-TR" sz="4200" dirty="0"/>
              <a:t> meristemlerinde </a:t>
            </a:r>
            <a:r>
              <a:rPr lang="tr-TR" sz="4200" dirty="0" err="1"/>
              <a:t>simptomlar</a:t>
            </a:r>
            <a:r>
              <a:rPr lang="tr-TR" sz="4200" dirty="0"/>
              <a:t> oluşturur. Kök sistemindeki </a:t>
            </a:r>
            <a:r>
              <a:rPr lang="tr-TR" sz="4200" dirty="0" err="1"/>
              <a:t>floem</a:t>
            </a:r>
            <a:r>
              <a:rPr lang="tr-TR" sz="4200" dirty="0"/>
              <a:t> hareketinin kök ucunda herbisit birikmesine neden olacağı düşünüldüğünde bu nasıl mümkün olabilir. </a:t>
            </a:r>
          </a:p>
        </p:txBody>
      </p:sp>
    </p:spTree>
    <p:extLst>
      <p:ext uri="{BB962C8B-B14F-4D97-AF65-F5344CB8AC3E}">
        <p14:creationId xmlns:p14="http://schemas.microsoft.com/office/powerpoint/2010/main" val="3504528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065" y="91440"/>
            <a:ext cx="11970327" cy="6675120"/>
          </a:xfrm>
        </p:spPr>
        <p:txBody>
          <a:bodyPr>
            <a:normAutofit/>
          </a:bodyPr>
          <a:lstStyle/>
          <a:p>
            <a:pPr marL="0" indent="0" algn="just">
              <a:buNone/>
            </a:pPr>
            <a:r>
              <a:rPr lang="tr-TR" sz="4800" dirty="0"/>
              <a:t>Bu durum hem </a:t>
            </a:r>
            <a:r>
              <a:rPr lang="tr-TR" sz="4800" dirty="0" err="1"/>
              <a:t>ksilemde</a:t>
            </a:r>
            <a:r>
              <a:rPr lang="tr-TR" sz="4800" dirty="0"/>
              <a:t> hem de </a:t>
            </a:r>
            <a:r>
              <a:rPr lang="tr-TR" sz="4800" dirty="0" err="1"/>
              <a:t>floemde</a:t>
            </a:r>
            <a:r>
              <a:rPr lang="tr-TR" sz="4800" dirty="0"/>
              <a:t> herbisit hareketinin bir başka örneğidir. Bu herbisitler </a:t>
            </a:r>
            <a:r>
              <a:rPr lang="tr-TR" sz="4800" dirty="0" err="1"/>
              <a:t>ksilemde</a:t>
            </a:r>
            <a:r>
              <a:rPr lang="tr-TR" sz="4800" dirty="0"/>
              <a:t> olgun yaprakların kenarlarına hareket eder ve daha sonra şekerlerle birlikte </a:t>
            </a:r>
            <a:r>
              <a:rPr lang="tr-TR" sz="4800" dirty="0" err="1"/>
              <a:t>apikal</a:t>
            </a:r>
            <a:r>
              <a:rPr lang="tr-TR" sz="4800" dirty="0"/>
              <a:t> meristeme ulaşmak için </a:t>
            </a:r>
            <a:r>
              <a:rPr lang="tr-TR" sz="4800" dirty="0" err="1"/>
              <a:t>floeme</a:t>
            </a:r>
            <a:r>
              <a:rPr lang="tr-TR" sz="4800" dirty="0"/>
              <a:t> hareket eder. </a:t>
            </a:r>
          </a:p>
          <a:p>
            <a:pPr marL="0" indent="0" algn="just">
              <a:buNone/>
            </a:pPr>
            <a:endParaRPr lang="tr-TR" sz="4800" dirty="0"/>
          </a:p>
        </p:txBody>
      </p:sp>
    </p:spTree>
    <p:extLst>
      <p:ext uri="{BB962C8B-B14F-4D97-AF65-F5344CB8AC3E}">
        <p14:creationId xmlns:p14="http://schemas.microsoft.com/office/powerpoint/2010/main" val="3007486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6" y="108065"/>
            <a:ext cx="12036828" cy="6675119"/>
          </a:xfrm>
        </p:spPr>
        <p:txBody>
          <a:bodyPr/>
          <a:lstStyle/>
          <a:p>
            <a:pPr marL="0" indent="0" algn="just">
              <a:buNone/>
            </a:pPr>
            <a:r>
              <a:rPr lang="tr-TR" sz="4400" dirty="0"/>
              <a:t>Sürgündeki maksimum herbisit konsantrasyonu herbisitler yüksek oranda </a:t>
            </a:r>
            <a:r>
              <a:rPr lang="tr-TR" sz="4400" dirty="0" err="1"/>
              <a:t>lipofilik</a:t>
            </a:r>
            <a:r>
              <a:rPr lang="tr-TR" sz="4400" dirty="0"/>
              <a:t> veya </a:t>
            </a:r>
            <a:r>
              <a:rPr lang="tr-TR" sz="4400" dirty="0" err="1"/>
              <a:t>hidrofilik</a:t>
            </a:r>
            <a:r>
              <a:rPr lang="tr-TR" sz="4400" dirty="0"/>
              <a:t> olmadığında ortaya çıkar. Yüksek derecede </a:t>
            </a:r>
            <a:r>
              <a:rPr lang="tr-TR" sz="4400" dirty="0" err="1"/>
              <a:t>lipofilik</a:t>
            </a:r>
            <a:r>
              <a:rPr lang="tr-TR" sz="4400" dirty="0"/>
              <a:t> olan herbisitler hücre zarlarına ve kökün </a:t>
            </a:r>
            <a:r>
              <a:rPr lang="tr-TR" sz="4400" dirty="0" err="1"/>
              <a:t>lipid</a:t>
            </a:r>
            <a:r>
              <a:rPr lang="tr-TR" sz="4400" dirty="0"/>
              <a:t> kısımlarına gitme eğilimi gösterirken, çok </a:t>
            </a:r>
            <a:r>
              <a:rPr lang="tr-TR" sz="4400" dirty="0" err="1"/>
              <a:t>hidrofilik</a:t>
            </a:r>
            <a:r>
              <a:rPr lang="tr-TR" sz="4400" dirty="0"/>
              <a:t> olan herbisitler de </a:t>
            </a:r>
            <a:r>
              <a:rPr lang="tr-TR" sz="4400" dirty="0" err="1"/>
              <a:t>casparian</a:t>
            </a:r>
            <a:r>
              <a:rPr lang="tr-TR" sz="4400" dirty="0"/>
              <a:t> şeridinde gezinme konusunda sorun yaşayacaktır.</a:t>
            </a:r>
          </a:p>
          <a:p>
            <a:pPr marL="0" indent="0">
              <a:buNone/>
            </a:pPr>
            <a:endParaRPr lang="tr-TR" dirty="0"/>
          </a:p>
        </p:txBody>
      </p:sp>
    </p:spTree>
    <p:extLst>
      <p:ext uri="{BB962C8B-B14F-4D97-AF65-F5344CB8AC3E}">
        <p14:creationId xmlns:p14="http://schemas.microsoft.com/office/powerpoint/2010/main" val="477359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066" y="91440"/>
            <a:ext cx="11962014" cy="6666807"/>
          </a:xfrm>
        </p:spPr>
        <p:txBody>
          <a:bodyPr/>
          <a:lstStyle/>
          <a:p>
            <a:pPr marL="0" indent="0" algn="just">
              <a:buNone/>
            </a:pPr>
            <a:r>
              <a:rPr lang="tr-TR" sz="4000" dirty="0"/>
              <a:t>Herbisit özelliklerine ek olarak </a:t>
            </a:r>
            <a:r>
              <a:rPr lang="tr-TR" sz="4000" b="1" dirty="0"/>
              <a:t>çevre</a:t>
            </a:r>
            <a:r>
              <a:rPr lang="tr-TR" sz="4000" dirty="0"/>
              <a:t> herbisitin sürgüne taşınması üzerinde önemli bir etkiye sahiptir. Su hareketinin ana itici gücü, suyun </a:t>
            </a:r>
            <a:r>
              <a:rPr lang="tr-TR" sz="4000" dirty="0" err="1"/>
              <a:t>mezofil</a:t>
            </a:r>
            <a:r>
              <a:rPr lang="tr-TR" sz="4000" dirty="0"/>
              <a:t> hücrelerinin yüzeyinden hücreler arası boşluğa ve nihayetinde </a:t>
            </a:r>
            <a:r>
              <a:rPr lang="tr-TR" sz="4000" dirty="0" err="1"/>
              <a:t>stoma</a:t>
            </a:r>
            <a:r>
              <a:rPr lang="tr-TR" sz="4000" dirty="0"/>
              <a:t> yoluyla buharlaşmasıdır. </a:t>
            </a:r>
            <a:r>
              <a:rPr lang="tr-TR" sz="4000" dirty="0" err="1"/>
              <a:t>Stomaların</a:t>
            </a:r>
            <a:r>
              <a:rPr lang="tr-TR" sz="4000" dirty="0"/>
              <a:t> kapanmasına neden olan kuraklık koşulları sürgündeki su hareketini sınırlayacak ve herbisit </a:t>
            </a:r>
            <a:r>
              <a:rPr lang="tr-TR" sz="4000" dirty="0" err="1"/>
              <a:t>translokasyonunu</a:t>
            </a:r>
            <a:r>
              <a:rPr lang="tr-TR" sz="4000" dirty="0"/>
              <a:t> (hareketini) azaltacaktır. </a:t>
            </a:r>
          </a:p>
          <a:p>
            <a:pPr marL="0" indent="0">
              <a:buNone/>
            </a:pPr>
            <a:endParaRPr lang="tr-TR" dirty="0"/>
          </a:p>
        </p:txBody>
      </p:sp>
    </p:spTree>
    <p:extLst>
      <p:ext uri="{BB962C8B-B14F-4D97-AF65-F5344CB8AC3E}">
        <p14:creationId xmlns:p14="http://schemas.microsoft.com/office/powerpoint/2010/main" val="2272294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A63E27C-38D1-4D06-A7A8-6895886AACFC}"/>
              </a:ext>
            </a:extLst>
          </p:cNvPr>
          <p:cNvSpPr>
            <a:spLocks noGrp="1"/>
          </p:cNvSpPr>
          <p:nvPr>
            <p:ph idx="1"/>
          </p:nvPr>
        </p:nvSpPr>
        <p:spPr>
          <a:xfrm>
            <a:off x="172278" y="132522"/>
            <a:ext cx="11873948" cy="6586330"/>
          </a:xfrm>
        </p:spPr>
        <p:txBody>
          <a:bodyPr>
            <a:normAutofit lnSpcReduction="10000"/>
          </a:bodyPr>
          <a:lstStyle/>
          <a:p>
            <a:pPr marL="0" indent="0" algn="just">
              <a:buNone/>
            </a:pPr>
            <a:r>
              <a:rPr lang="en-GB" sz="3700" b="1" dirty="0" err="1"/>
              <a:t>Vasküler</a:t>
            </a:r>
            <a:r>
              <a:rPr lang="en-GB" sz="3700" b="1" dirty="0"/>
              <a:t> </a:t>
            </a:r>
            <a:r>
              <a:rPr lang="en-GB" sz="3700" b="1" dirty="0" err="1"/>
              <a:t>orta</a:t>
            </a:r>
            <a:r>
              <a:rPr lang="en-GB" sz="3700" b="1" dirty="0"/>
              <a:t> </a:t>
            </a:r>
            <a:r>
              <a:rPr lang="en-GB" sz="3700" b="1" dirty="0" err="1"/>
              <a:t>silindire</a:t>
            </a:r>
            <a:r>
              <a:rPr lang="en-GB" sz="3700" b="1" dirty="0"/>
              <a:t> </a:t>
            </a:r>
            <a:r>
              <a:rPr lang="en-GB" sz="3700" b="1" dirty="0" err="1"/>
              <a:t>giden</a:t>
            </a:r>
            <a:r>
              <a:rPr lang="en-GB" sz="3700" b="1" dirty="0"/>
              <a:t> </a:t>
            </a:r>
            <a:r>
              <a:rPr lang="en-GB" sz="3700" b="1" dirty="0" err="1"/>
              <a:t>simplastik</a:t>
            </a:r>
            <a:r>
              <a:rPr lang="en-GB" sz="3700" b="1" dirty="0"/>
              <a:t> (</a:t>
            </a:r>
            <a:r>
              <a:rPr lang="en-GB" sz="3700" b="1" dirty="0" err="1"/>
              <a:t>canlı</a:t>
            </a:r>
            <a:r>
              <a:rPr lang="en-GB" sz="3700" b="1" dirty="0"/>
              <a:t>) </a:t>
            </a:r>
            <a:r>
              <a:rPr lang="en-GB" sz="3700" b="1" dirty="0" err="1"/>
              <a:t>yol</a:t>
            </a:r>
            <a:r>
              <a:rPr lang="en-GB" sz="3700" b="1" dirty="0"/>
              <a:t>,</a:t>
            </a:r>
            <a:r>
              <a:rPr lang="en-GB" sz="3700" dirty="0"/>
              <a:t> </a:t>
            </a:r>
            <a:r>
              <a:rPr lang="en-GB" sz="3700" dirty="0" err="1"/>
              <a:t>plazmodesmata</a:t>
            </a:r>
            <a:r>
              <a:rPr lang="en-GB" sz="3700" dirty="0"/>
              <a:t> </a:t>
            </a:r>
            <a:r>
              <a:rPr lang="en-GB" sz="3700" dirty="0" err="1"/>
              <a:t>ile</a:t>
            </a:r>
            <a:r>
              <a:rPr lang="en-GB" sz="3700" dirty="0"/>
              <a:t> </a:t>
            </a:r>
            <a:r>
              <a:rPr lang="en-GB" sz="3700" dirty="0" err="1"/>
              <a:t>hücreden</a:t>
            </a:r>
            <a:r>
              <a:rPr lang="en-GB" sz="3700" dirty="0"/>
              <a:t> </a:t>
            </a:r>
            <a:r>
              <a:rPr lang="en-GB" sz="3700" dirty="0" err="1"/>
              <a:t>hücreye</a:t>
            </a:r>
            <a:r>
              <a:rPr lang="en-GB" sz="3700" dirty="0"/>
              <a:t> </a:t>
            </a:r>
            <a:r>
              <a:rPr lang="en-GB" sz="3700" dirty="0" err="1"/>
              <a:t>taşınmayı</a:t>
            </a:r>
            <a:r>
              <a:rPr lang="en-GB" sz="3700" dirty="0"/>
              <a:t> </a:t>
            </a:r>
            <a:r>
              <a:rPr lang="en-GB" sz="3700" dirty="0" err="1"/>
              <a:t>içerir</a:t>
            </a:r>
            <a:r>
              <a:rPr lang="en-GB" sz="3700" dirty="0"/>
              <a:t>. Plasmodesmata </a:t>
            </a:r>
            <a:r>
              <a:rPr lang="en-GB" sz="3700" dirty="0" err="1"/>
              <a:t>herbisitlerin</a:t>
            </a:r>
            <a:r>
              <a:rPr lang="en-GB" sz="3700" dirty="0"/>
              <a:t> </a:t>
            </a:r>
            <a:r>
              <a:rPr lang="en-GB" sz="3700" dirty="0" err="1"/>
              <a:t>hücre</a:t>
            </a:r>
            <a:r>
              <a:rPr lang="en-GB" sz="3700" dirty="0"/>
              <a:t> </a:t>
            </a:r>
            <a:r>
              <a:rPr lang="en-GB" sz="3700" dirty="0" err="1"/>
              <a:t>duvarından</a:t>
            </a:r>
            <a:r>
              <a:rPr lang="en-GB" sz="3700" dirty="0"/>
              <a:t> </a:t>
            </a:r>
            <a:r>
              <a:rPr lang="en-GB" sz="3700" dirty="0" err="1"/>
              <a:t>geçmeden</a:t>
            </a:r>
            <a:r>
              <a:rPr lang="en-GB" sz="3700" dirty="0"/>
              <a:t> </a:t>
            </a:r>
            <a:r>
              <a:rPr lang="en-GB" sz="3700" dirty="0" err="1"/>
              <a:t>hücreden</a:t>
            </a:r>
            <a:r>
              <a:rPr lang="en-GB" sz="3700" dirty="0"/>
              <a:t> </a:t>
            </a:r>
            <a:r>
              <a:rPr lang="en-GB" sz="3700" dirty="0" err="1"/>
              <a:t>hücreye</a:t>
            </a:r>
            <a:r>
              <a:rPr lang="en-GB" sz="3700" dirty="0"/>
              <a:t> </a:t>
            </a:r>
            <a:r>
              <a:rPr lang="en-GB" sz="3700" dirty="0" err="1"/>
              <a:t>hareket</a:t>
            </a:r>
            <a:r>
              <a:rPr lang="en-GB" sz="3700" dirty="0"/>
              <a:t> </a:t>
            </a:r>
            <a:r>
              <a:rPr lang="en-GB" sz="3700" dirty="0" err="1"/>
              <a:t>etmesini</a:t>
            </a:r>
            <a:r>
              <a:rPr lang="en-GB" sz="3700" dirty="0"/>
              <a:t> </a:t>
            </a:r>
            <a:r>
              <a:rPr lang="en-GB" sz="3700" dirty="0" err="1"/>
              <a:t>sağlar</a:t>
            </a:r>
            <a:r>
              <a:rPr lang="en-GB" sz="3700" dirty="0"/>
              <a:t>. Plasmodesmata </a:t>
            </a:r>
            <a:r>
              <a:rPr lang="en-GB" sz="3700" dirty="0" err="1"/>
              <a:t>bir</a:t>
            </a:r>
            <a:r>
              <a:rPr lang="en-GB" sz="3700" dirty="0"/>
              <a:t> </a:t>
            </a:r>
            <a:r>
              <a:rPr lang="en-GB" sz="3700" dirty="0" err="1"/>
              <a:t>hücreden</a:t>
            </a:r>
            <a:r>
              <a:rPr lang="en-GB" sz="3700" dirty="0"/>
              <a:t> </a:t>
            </a:r>
            <a:r>
              <a:rPr lang="en-GB" sz="3700" dirty="0" err="1"/>
              <a:t>diğerine</a:t>
            </a:r>
            <a:r>
              <a:rPr lang="en-GB" sz="3700" dirty="0"/>
              <a:t> </a:t>
            </a:r>
            <a:r>
              <a:rPr lang="en-GB" sz="3700" dirty="0" err="1"/>
              <a:t>doğrudan</a:t>
            </a:r>
            <a:r>
              <a:rPr lang="en-GB" sz="3700" dirty="0"/>
              <a:t> </a:t>
            </a:r>
            <a:r>
              <a:rPr lang="en-GB" sz="3700" dirty="0" err="1"/>
              <a:t>sitoplazmik</a:t>
            </a:r>
            <a:r>
              <a:rPr lang="en-GB" sz="3700" dirty="0"/>
              <a:t> </a:t>
            </a:r>
            <a:r>
              <a:rPr lang="en-GB" sz="3700" dirty="0" err="1"/>
              <a:t>bağlantıları</a:t>
            </a:r>
            <a:r>
              <a:rPr lang="en-GB" sz="3700" dirty="0"/>
              <a:t> </a:t>
            </a:r>
            <a:r>
              <a:rPr lang="tr-TR" sz="3700" dirty="0"/>
              <a:t>sağlar.</a:t>
            </a:r>
          </a:p>
          <a:p>
            <a:pPr marL="0" indent="0" algn="just">
              <a:buNone/>
            </a:pPr>
            <a:r>
              <a:rPr lang="tr-TR" sz="4000" dirty="0"/>
              <a:t>Tipik bir bitki hücresi onu bitişik hücrelere bağlayan 10</a:t>
            </a:r>
            <a:r>
              <a:rPr lang="tr-TR" sz="4000" baseline="30000" dirty="0"/>
              <a:t>3</a:t>
            </a:r>
            <a:r>
              <a:rPr lang="tr-TR" sz="4000" dirty="0"/>
              <a:t> ila 10</a:t>
            </a:r>
            <a:r>
              <a:rPr lang="tr-TR" sz="4000" baseline="30000" dirty="0"/>
              <a:t>5</a:t>
            </a:r>
            <a:r>
              <a:rPr lang="tr-TR" sz="4000" dirty="0"/>
              <a:t> </a:t>
            </a:r>
            <a:r>
              <a:rPr lang="tr-TR" sz="4000" dirty="0" err="1"/>
              <a:t>plazmodesmataya</a:t>
            </a:r>
            <a:r>
              <a:rPr lang="tr-TR" sz="4000" dirty="0"/>
              <a:t> sahiptir  ve bu μm</a:t>
            </a:r>
            <a:r>
              <a:rPr lang="tr-TR" sz="4000" baseline="30000" dirty="0"/>
              <a:t>2</a:t>
            </a:r>
            <a:r>
              <a:rPr lang="tr-TR" sz="4000" dirty="0"/>
              <a:t> başına 1-10 arasındadır. </a:t>
            </a:r>
            <a:r>
              <a:rPr lang="tr-TR" sz="4000" dirty="0" err="1"/>
              <a:t>Plasmodesmata</a:t>
            </a:r>
            <a:r>
              <a:rPr lang="tr-TR" sz="4000" dirty="0"/>
              <a:t> orta noktasında yaklaşık 40-60 </a:t>
            </a:r>
            <a:r>
              <a:rPr lang="tr-TR" sz="4000" dirty="0" err="1"/>
              <a:t>nm</a:t>
            </a:r>
            <a:r>
              <a:rPr lang="tr-TR" sz="4000" dirty="0"/>
              <a:t> çapındadır.</a:t>
            </a:r>
          </a:p>
          <a:p>
            <a:pPr marL="0" indent="0" algn="just">
              <a:buNone/>
            </a:pPr>
            <a:endParaRPr lang="tr-TR" sz="3700" dirty="0"/>
          </a:p>
          <a:p>
            <a:pPr marL="0" indent="0">
              <a:buNone/>
            </a:pPr>
            <a:endParaRPr lang="tr-TR" dirty="0"/>
          </a:p>
        </p:txBody>
      </p:sp>
    </p:spTree>
    <p:extLst>
      <p:ext uri="{BB962C8B-B14F-4D97-AF65-F5344CB8AC3E}">
        <p14:creationId xmlns:p14="http://schemas.microsoft.com/office/powerpoint/2010/main" val="1340270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2506" y="163630"/>
            <a:ext cx="11800572" cy="6525928"/>
          </a:xfrm>
        </p:spPr>
        <p:txBody>
          <a:bodyPr/>
          <a:lstStyle/>
          <a:p>
            <a:pPr algn="just">
              <a:buNone/>
            </a:pPr>
            <a:r>
              <a:rPr lang="tr-TR" b="1" dirty="0"/>
              <a:t>	</a:t>
            </a:r>
            <a:r>
              <a:rPr lang="en-GB" sz="5400" b="1" dirty="0"/>
              <a:t>Trans-</a:t>
            </a:r>
            <a:r>
              <a:rPr lang="en-GB" sz="5400" b="1" dirty="0" err="1"/>
              <a:t>membran</a:t>
            </a:r>
            <a:r>
              <a:rPr lang="en-GB" sz="5400" b="1" dirty="0"/>
              <a:t> rota</a:t>
            </a:r>
            <a:r>
              <a:rPr lang="en-GB" sz="5400" dirty="0"/>
              <a:t> hem </a:t>
            </a:r>
            <a:r>
              <a:rPr lang="en-GB" sz="5400" dirty="0" err="1"/>
              <a:t>simplastik</a:t>
            </a:r>
            <a:r>
              <a:rPr lang="tr-TR" sz="5400" dirty="0"/>
              <a:t>,</a:t>
            </a:r>
            <a:r>
              <a:rPr lang="en-GB" sz="5400" dirty="0"/>
              <a:t> hem de </a:t>
            </a:r>
            <a:r>
              <a:rPr lang="en-GB" sz="5400" dirty="0" err="1"/>
              <a:t>apoplastik</a:t>
            </a:r>
            <a:r>
              <a:rPr lang="en-GB" sz="5400" dirty="0"/>
              <a:t> </a:t>
            </a:r>
            <a:r>
              <a:rPr lang="en-GB" sz="5400" dirty="0" err="1"/>
              <a:t>hareketi</a:t>
            </a:r>
            <a:r>
              <a:rPr lang="en-GB" sz="5400" dirty="0"/>
              <a:t> </a:t>
            </a:r>
            <a:r>
              <a:rPr lang="en-GB" sz="5400" dirty="0" err="1"/>
              <a:t>içeren</a:t>
            </a:r>
            <a:r>
              <a:rPr lang="en-GB" sz="5400" dirty="0"/>
              <a:t> </a:t>
            </a:r>
            <a:r>
              <a:rPr lang="en-GB" sz="5400" dirty="0" err="1"/>
              <a:t>hücreler</a:t>
            </a:r>
            <a:r>
              <a:rPr lang="en-GB" sz="5400" dirty="0"/>
              <a:t> </a:t>
            </a:r>
            <a:r>
              <a:rPr lang="en-GB" sz="5400" dirty="0" err="1"/>
              <a:t>ve</a:t>
            </a:r>
            <a:r>
              <a:rPr lang="en-GB" sz="5400" dirty="0"/>
              <a:t> </a:t>
            </a:r>
            <a:r>
              <a:rPr lang="en-GB" sz="5400" dirty="0" err="1"/>
              <a:t>hücre</a:t>
            </a:r>
            <a:r>
              <a:rPr lang="en-GB" sz="5400" dirty="0"/>
              <a:t> </a:t>
            </a:r>
            <a:r>
              <a:rPr lang="en-GB" sz="5400" dirty="0" err="1"/>
              <a:t>duvarları</a:t>
            </a:r>
            <a:r>
              <a:rPr lang="en-GB" sz="5400" dirty="0"/>
              <a:t> </a:t>
            </a:r>
            <a:r>
              <a:rPr lang="en-GB" sz="5400" dirty="0" err="1"/>
              <a:t>arasındaki</a:t>
            </a:r>
            <a:r>
              <a:rPr lang="en-GB" sz="5400" dirty="0"/>
              <a:t> </a:t>
            </a:r>
            <a:r>
              <a:rPr lang="en-GB" sz="5400" dirty="0" err="1"/>
              <a:t>hareketi</a:t>
            </a:r>
            <a:r>
              <a:rPr lang="en-GB" sz="5400" dirty="0"/>
              <a:t> </a:t>
            </a:r>
            <a:r>
              <a:rPr lang="en-GB" sz="5400" dirty="0" err="1"/>
              <a:t>içerir</a:t>
            </a:r>
            <a:r>
              <a:rPr lang="en-GB" sz="5400" dirty="0"/>
              <a:t>.</a:t>
            </a:r>
            <a:endParaRPr lang="tr-TR" sz="5400" dirty="0"/>
          </a:p>
          <a:p>
            <a:pPr>
              <a:buNone/>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108065"/>
            <a:ext cx="12003577" cy="6650181"/>
          </a:xfrm>
        </p:spPr>
        <p:txBody>
          <a:bodyPr>
            <a:normAutofit/>
          </a:bodyPr>
          <a:lstStyle/>
          <a:p>
            <a:pPr marL="0" indent="0" algn="just">
              <a:buNone/>
            </a:pPr>
            <a:r>
              <a:rPr lang="tr-TR" sz="3600" dirty="0"/>
              <a:t>Toprak </a:t>
            </a:r>
            <a:r>
              <a:rPr lang="tr-TR" sz="3600" dirty="0" err="1"/>
              <a:t>pH‘sının</a:t>
            </a:r>
            <a:r>
              <a:rPr lang="tr-TR" sz="3600" dirty="0"/>
              <a:t> bir herbisitin suda çözünürlüğü üzerindeki etkisi kök </a:t>
            </a:r>
            <a:r>
              <a:rPr lang="tr-TR" sz="3600" dirty="0" err="1"/>
              <a:t>absorbsiyonunu</a:t>
            </a:r>
            <a:r>
              <a:rPr lang="tr-TR" sz="3600" dirty="0"/>
              <a:t> etkileyen bir diğer önemli faktördür. Bazı herbisitler toprak </a:t>
            </a:r>
            <a:r>
              <a:rPr lang="tr-TR" sz="3600" dirty="0" err="1"/>
              <a:t>pH‘sından</a:t>
            </a:r>
            <a:r>
              <a:rPr lang="tr-TR" sz="3600" dirty="0"/>
              <a:t> bağımsız olarak nötr veya yüksüz olacaktır. </a:t>
            </a:r>
            <a:r>
              <a:rPr lang="tr-TR" sz="3600" dirty="0" err="1"/>
              <a:t>Pendimetalin</a:t>
            </a:r>
            <a:r>
              <a:rPr lang="tr-TR" sz="3600" dirty="0"/>
              <a:t> ve </a:t>
            </a:r>
            <a:r>
              <a:rPr lang="tr-TR" sz="3600" dirty="0" err="1"/>
              <a:t>metolaklor</a:t>
            </a:r>
            <a:r>
              <a:rPr lang="tr-TR" sz="3600" dirty="0"/>
              <a:t> bu tip herbisitin örnekleridir. Bu herbisitler için oran tavsiyeleri kesinlikle toprak yapısı ve organik madde yüzdesi temelinde yapılır. Diğer herbisitler için suda çözünürlük toprak çözeltisinin </a:t>
            </a:r>
            <a:r>
              <a:rPr lang="tr-TR" sz="3600" dirty="0" err="1"/>
              <a:t>pH‘sına</a:t>
            </a:r>
            <a:r>
              <a:rPr lang="tr-TR" sz="3600" dirty="0"/>
              <a:t> bağlı olarak değişir. Bu herbisitler toprak </a:t>
            </a:r>
            <a:r>
              <a:rPr lang="tr-TR" sz="3600" dirty="0" err="1"/>
              <a:t>pH‘sına</a:t>
            </a:r>
            <a:r>
              <a:rPr lang="tr-TR" sz="3600" dirty="0"/>
              <a:t> bağlı olarak nötrden negatif yüke kadar değişen fonksiyonel bir grup içerir. </a:t>
            </a:r>
          </a:p>
        </p:txBody>
      </p:sp>
    </p:spTree>
    <p:extLst>
      <p:ext uri="{BB962C8B-B14F-4D97-AF65-F5344CB8AC3E}">
        <p14:creationId xmlns:p14="http://schemas.microsoft.com/office/powerpoint/2010/main" val="3481628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5" y="99753"/>
            <a:ext cx="11995265" cy="6658493"/>
          </a:xfrm>
        </p:spPr>
        <p:txBody>
          <a:bodyPr>
            <a:noAutofit/>
          </a:bodyPr>
          <a:lstStyle/>
          <a:p>
            <a:pPr marL="0" indent="0" algn="just">
              <a:buNone/>
            </a:pPr>
            <a:r>
              <a:rPr lang="tr-TR" sz="3800" dirty="0"/>
              <a:t>Herbisitin nötr formu suda daha az çözünür ve daha fazla </a:t>
            </a:r>
            <a:r>
              <a:rPr lang="tr-TR" sz="3800" dirty="0" err="1"/>
              <a:t>lipofiliktir</a:t>
            </a:r>
            <a:r>
              <a:rPr lang="tr-TR" sz="3800" dirty="0"/>
              <a:t>. Bu da herbisitin organik maddeye </a:t>
            </a:r>
            <a:r>
              <a:rPr lang="tr-TR" sz="3800" dirty="0" err="1"/>
              <a:t>adsorpsiyonun</a:t>
            </a:r>
            <a:r>
              <a:rPr lang="tr-TR" sz="3800" dirty="0"/>
              <a:t> daha yüksek olacağı anlamına gelir. </a:t>
            </a:r>
          </a:p>
          <a:p>
            <a:pPr marL="0" indent="0" algn="just">
              <a:buNone/>
            </a:pPr>
            <a:r>
              <a:rPr lang="tr-TR" sz="3800" dirty="0"/>
              <a:t>Herbisitin negatif yüklü formu suda daha fazla çözünür ve toprak organik maddesine </a:t>
            </a:r>
            <a:r>
              <a:rPr lang="tr-TR" sz="3800" dirty="0" err="1"/>
              <a:t>adsorbe</a:t>
            </a:r>
            <a:r>
              <a:rPr lang="tr-TR" sz="3800" dirty="0"/>
              <a:t> olma olasılığı daha düşük demektir.  Suda çözünürlükteki bu artış toprak çözeltisinde daha fazla herbisit olduğu anlamına gelir. </a:t>
            </a:r>
          </a:p>
        </p:txBody>
      </p:sp>
    </p:spTree>
    <p:extLst>
      <p:ext uri="{BB962C8B-B14F-4D97-AF65-F5344CB8AC3E}">
        <p14:creationId xmlns:p14="http://schemas.microsoft.com/office/powerpoint/2010/main" val="3747765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815" y="108065"/>
            <a:ext cx="12011889" cy="6641869"/>
          </a:xfrm>
        </p:spPr>
        <p:txBody>
          <a:bodyPr>
            <a:normAutofit/>
          </a:bodyPr>
          <a:lstStyle/>
          <a:p>
            <a:pPr marL="0" indent="0" algn="just">
              <a:buNone/>
            </a:pPr>
            <a:r>
              <a:rPr lang="tr-TR" sz="3600" b="1" dirty="0"/>
              <a:t>3. Öncelikli olarak buhar fazında sürgün tarafından emilen ve gelişmekte olan fidelere doğru hareket eden herbisitler.</a:t>
            </a:r>
            <a:r>
              <a:rPr lang="tr-TR" sz="3600" dirty="0"/>
              <a:t> </a:t>
            </a:r>
          </a:p>
          <a:p>
            <a:pPr marL="0" indent="0" algn="just">
              <a:buNone/>
            </a:pPr>
            <a:r>
              <a:rPr lang="tr-TR" sz="3600" dirty="0"/>
              <a:t>EPTC (</a:t>
            </a:r>
            <a:r>
              <a:rPr lang="tr-TR" sz="3600" dirty="0" err="1"/>
              <a:t>Eptam</a:t>
            </a:r>
            <a:r>
              <a:rPr lang="tr-TR" sz="3600" dirty="0"/>
              <a:t>) bu herbisit grubuna iyi bir örnektir. EPTC çok düşük su çözünürlüğüne ve çok yüksek buhar basıncına sahiptir, yani toprak çözeltisinden kolayca toprak partikülleri arasındaki boşluklarda biriken gaz veya buhar haline gelir. Bitki sürgünü çok </a:t>
            </a:r>
            <a:r>
              <a:rPr lang="tr-TR" sz="3600" dirty="0" err="1"/>
              <a:t>lipofilik</a:t>
            </a:r>
            <a:r>
              <a:rPr lang="tr-TR" sz="3600" dirty="0"/>
              <a:t> olduğundan EPTC gibi herbisitler sürgün tarafından gaz olarak emilebilir. </a:t>
            </a:r>
          </a:p>
          <a:p>
            <a:pPr marL="0" indent="0">
              <a:buNone/>
            </a:pPr>
            <a:endParaRPr lang="tr-TR" dirty="0"/>
          </a:p>
        </p:txBody>
      </p:sp>
    </p:spTree>
    <p:extLst>
      <p:ext uri="{BB962C8B-B14F-4D97-AF65-F5344CB8AC3E}">
        <p14:creationId xmlns:p14="http://schemas.microsoft.com/office/powerpoint/2010/main" val="2452757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7BE31B-48CB-4B18-A2DB-46BCCDC98A71}"/>
              </a:ext>
            </a:extLst>
          </p:cNvPr>
          <p:cNvSpPr>
            <a:spLocks noGrp="1"/>
          </p:cNvSpPr>
          <p:nvPr>
            <p:ph idx="1"/>
          </p:nvPr>
        </p:nvSpPr>
        <p:spPr>
          <a:xfrm>
            <a:off x="159026" y="145774"/>
            <a:ext cx="11860696" cy="6573078"/>
          </a:xfrm>
        </p:spPr>
        <p:txBody>
          <a:bodyPr>
            <a:noAutofit/>
          </a:bodyPr>
          <a:lstStyle/>
          <a:p>
            <a:pPr marL="0" indent="0" algn="ctr">
              <a:buNone/>
            </a:pPr>
            <a:r>
              <a:rPr lang="tr-TR" sz="3300" b="1" dirty="0"/>
              <a:t>TAŞINMA</a:t>
            </a:r>
          </a:p>
          <a:p>
            <a:pPr marL="0" indent="0" algn="just">
              <a:buNone/>
            </a:pPr>
            <a:r>
              <a:rPr lang="tr-TR" sz="3600" dirty="0"/>
              <a:t>Herbisitler ifade edildiği üzere bitkide </a:t>
            </a:r>
            <a:r>
              <a:rPr lang="tr-TR" sz="3600" dirty="0" err="1"/>
              <a:t>ksilem</a:t>
            </a:r>
            <a:r>
              <a:rPr lang="tr-TR" sz="3600" dirty="0"/>
              <a:t> ve </a:t>
            </a:r>
            <a:r>
              <a:rPr lang="tr-TR" sz="3600" dirty="0" err="1"/>
              <a:t>floem</a:t>
            </a:r>
            <a:r>
              <a:rPr lang="tr-TR" sz="3600" dirty="0"/>
              <a:t> aracılığıyla uzun mesafeli hareket ederler.   </a:t>
            </a:r>
          </a:p>
        </p:txBody>
      </p:sp>
    </p:spTree>
    <p:extLst>
      <p:ext uri="{BB962C8B-B14F-4D97-AF65-F5344CB8AC3E}">
        <p14:creationId xmlns:p14="http://schemas.microsoft.com/office/powerpoint/2010/main" val="2231531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08FE8B-1781-4A97-ADD8-DF4ED9561452}"/>
              </a:ext>
            </a:extLst>
          </p:cNvPr>
          <p:cNvSpPr>
            <a:spLocks noGrp="1"/>
          </p:cNvSpPr>
          <p:nvPr>
            <p:ph idx="1"/>
          </p:nvPr>
        </p:nvSpPr>
        <p:spPr>
          <a:xfrm>
            <a:off x="92765" y="172278"/>
            <a:ext cx="11966713" cy="6520070"/>
          </a:xfrm>
        </p:spPr>
        <p:txBody>
          <a:bodyPr>
            <a:noAutofit/>
          </a:bodyPr>
          <a:lstStyle/>
          <a:p>
            <a:pPr marL="0" indent="0" algn="just">
              <a:buNone/>
            </a:pPr>
            <a:r>
              <a:rPr lang="tr-TR" sz="3100" b="1" dirty="0"/>
              <a:t>KSİLEM</a:t>
            </a:r>
          </a:p>
          <a:p>
            <a:pPr marL="0" indent="0" algn="just">
              <a:buNone/>
            </a:pPr>
            <a:r>
              <a:rPr lang="tr-TR" sz="3100" dirty="0"/>
              <a:t>Su ve suda çözünen maddeler </a:t>
            </a:r>
            <a:r>
              <a:rPr lang="tr-TR" sz="3100" dirty="0" err="1"/>
              <a:t>ksilemde</a:t>
            </a:r>
            <a:r>
              <a:rPr lang="tr-TR" sz="3100" dirty="0"/>
              <a:t> iki mekanizma ile hareket eder. En etkili mekanizma </a:t>
            </a:r>
            <a:r>
              <a:rPr lang="tr-TR" sz="3100" b="1" dirty="0" err="1"/>
              <a:t>transpirasyonel</a:t>
            </a:r>
            <a:r>
              <a:rPr lang="tr-TR" sz="3100" b="1" dirty="0"/>
              <a:t> çekiş </a:t>
            </a:r>
            <a:r>
              <a:rPr lang="tr-TR" sz="3100" dirty="0"/>
              <a:t>olarak adlandırılır. Orantılı (nispi) nem doygunluğun altında olduğunda yaprak yüzeyinden buharlaşan suyun (terleme) bir sonucu olarak su </a:t>
            </a:r>
            <a:r>
              <a:rPr lang="tr-TR" sz="3100" dirty="0" err="1"/>
              <a:t>ksileme</a:t>
            </a:r>
            <a:r>
              <a:rPr lang="tr-TR" sz="3100" dirty="0"/>
              <a:t> "çekilir". Yapraktan buharlaşan su yeterli bir çekiş sağlar. Nispi nem azaldıkça su potansiyeli azalmaya devam eder; bitki terledikçe yapraklarda büyük bir negatif su potansiyeli yaratılır. Suyun ve herhangi bir çözünmüş maddenin (örneğin, herbisitler) köklere doğru genel hareketi yaprak yüzeyinde buharlaşan suyun yarattığı daha negatif su potansiyeline doğru olacaktır.</a:t>
            </a:r>
          </a:p>
          <a:p>
            <a:pPr marL="0" indent="0" algn="just">
              <a:buNone/>
            </a:pPr>
            <a:endParaRPr lang="tr-TR" sz="3200" dirty="0"/>
          </a:p>
        </p:txBody>
      </p:sp>
    </p:spTree>
    <p:extLst>
      <p:ext uri="{BB962C8B-B14F-4D97-AF65-F5344CB8AC3E}">
        <p14:creationId xmlns:p14="http://schemas.microsoft.com/office/powerpoint/2010/main" val="3304412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B6EBE3-9987-4718-8061-BC94D7E96F8C}"/>
              </a:ext>
            </a:extLst>
          </p:cNvPr>
          <p:cNvSpPr>
            <a:spLocks noGrp="1"/>
          </p:cNvSpPr>
          <p:nvPr>
            <p:ph idx="1"/>
          </p:nvPr>
        </p:nvSpPr>
        <p:spPr>
          <a:xfrm>
            <a:off x="106017" y="132522"/>
            <a:ext cx="11993217" cy="6573078"/>
          </a:xfrm>
        </p:spPr>
        <p:txBody>
          <a:bodyPr/>
          <a:lstStyle/>
          <a:p>
            <a:pPr marL="0" indent="0" algn="just">
              <a:buNone/>
            </a:pPr>
            <a:r>
              <a:rPr lang="tr-TR" sz="4800" dirty="0" err="1"/>
              <a:t>Ksilem</a:t>
            </a:r>
            <a:r>
              <a:rPr lang="tr-TR" sz="4800" dirty="0"/>
              <a:t> akışı için ikinci mekanizma, yüksek toprak nemi ve yüksek orantılı  nem ile oluşur. Bu durumda su kök basıncının bir sonucu olarak </a:t>
            </a:r>
            <a:r>
              <a:rPr lang="tr-TR" sz="4800" dirty="0" err="1"/>
              <a:t>ksilemde</a:t>
            </a:r>
            <a:r>
              <a:rPr lang="tr-TR" sz="4800" dirty="0"/>
              <a:t> hareket eder. Bununla birlikte, bu mekanizma bitki içindeki herbisit hareketinde çok az öneme sahiptir.</a:t>
            </a:r>
          </a:p>
          <a:p>
            <a:pPr marL="0" indent="0">
              <a:buNone/>
            </a:pPr>
            <a:endParaRPr lang="tr-TR" dirty="0"/>
          </a:p>
        </p:txBody>
      </p:sp>
    </p:spTree>
    <p:extLst>
      <p:ext uri="{BB962C8B-B14F-4D97-AF65-F5344CB8AC3E}">
        <p14:creationId xmlns:p14="http://schemas.microsoft.com/office/powerpoint/2010/main" val="513425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739CA8-934D-4BAD-B7CA-75C7F096009C}"/>
              </a:ext>
            </a:extLst>
          </p:cNvPr>
          <p:cNvSpPr>
            <a:spLocks noGrp="1"/>
          </p:cNvSpPr>
          <p:nvPr>
            <p:ph idx="1"/>
          </p:nvPr>
        </p:nvSpPr>
        <p:spPr>
          <a:xfrm>
            <a:off x="119270" y="172278"/>
            <a:ext cx="11913704" cy="6546574"/>
          </a:xfrm>
        </p:spPr>
        <p:txBody>
          <a:bodyPr/>
          <a:lstStyle/>
          <a:p>
            <a:pPr marL="0" indent="0" algn="just">
              <a:buNone/>
            </a:pPr>
            <a:r>
              <a:rPr lang="tr-TR" sz="4000" b="1" dirty="0"/>
              <a:t>FLOEM</a:t>
            </a:r>
          </a:p>
          <a:p>
            <a:pPr marL="0" indent="0" algn="just">
              <a:buNone/>
            </a:pPr>
            <a:r>
              <a:rPr lang="tr-TR" sz="4000" dirty="0"/>
              <a:t>Herbisitlerin </a:t>
            </a:r>
            <a:r>
              <a:rPr lang="tr-TR" sz="4000" dirty="0" err="1"/>
              <a:t>floem</a:t>
            </a:r>
            <a:r>
              <a:rPr lang="tr-TR" sz="4000" dirty="0"/>
              <a:t> içindeki hareketi fotosentez ürünleriyle (şekerler) aynı yerlere giden yolu izler. </a:t>
            </a:r>
            <a:r>
              <a:rPr lang="tr-TR" sz="4000" dirty="0" err="1"/>
              <a:t>Floemde</a:t>
            </a:r>
            <a:r>
              <a:rPr lang="tr-TR" sz="4000" dirty="0"/>
              <a:t> hareket fotosentez noktalarından depo organlarına doğrudur. Depo organları kökler, yer altı depolama organları (</a:t>
            </a:r>
            <a:r>
              <a:rPr lang="tr-TR" sz="4000" dirty="0" err="1"/>
              <a:t>örn</a:t>
            </a:r>
            <a:r>
              <a:rPr lang="tr-TR" sz="4000" dirty="0"/>
              <a:t>. yumrular ve </a:t>
            </a:r>
            <a:r>
              <a:rPr lang="tr-TR" sz="4000" dirty="0" err="1"/>
              <a:t>rizomlar</a:t>
            </a:r>
            <a:r>
              <a:rPr lang="tr-TR" sz="4000" dirty="0"/>
              <a:t>), yeni  gelişen yapraklar, tüm </a:t>
            </a:r>
            <a:r>
              <a:rPr lang="tr-TR" sz="4000" dirty="0" err="1"/>
              <a:t>meristematik</a:t>
            </a:r>
            <a:r>
              <a:rPr lang="tr-TR" sz="4000" dirty="0"/>
              <a:t> bölgeler, çiçekler ve yeni gelişen meyvelerdir.</a:t>
            </a:r>
          </a:p>
          <a:p>
            <a:pPr marL="0" indent="0">
              <a:buNone/>
            </a:pPr>
            <a:endParaRPr lang="tr-TR" dirty="0"/>
          </a:p>
        </p:txBody>
      </p:sp>
    </p:spTree>
    <p:extLst>
      <p:ext uri="{BB962C8B-B14F-4D97-AF65-F5344CB8AC3E}">
        <p14:creationId xmlns:p14="http://schemas.microsoft.com/office/powerpoint/2010/main" val="1659074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5CC0D0C-C132-419E-97D6-8EE99645D6C5}"/>
              </a:ext>
            </a:extLst>
          </p:cNvPr>
          <p:cNvSpPr>
            <a:spLocks noGrp="1"/>
          </p:cNvSpPr>
          <p:nvPr>
            <p:ph idx="1"/>
          </p:nvPr>
        </p:nvSpPr>
        <p:spPr>
          <a:xfrm>
            <a:off x="172278" y="132522"/>
            <a:ext cx="11887200" cy="6586330"/>
          </a:xfrm>
        </p:spPr>
        <p:txBody>
          <a:bodyPr>
            <a:normAutofit/>
          </a:bodyPr>
          <a:lstStyle/>
          <a:p>
            <a:pPr marL="0" indent="0" algn="just">
              <a:buNone/>
            </a:pPr>
            <a:r>
              <a:rPr lang="tr-TR" sz="4100" dirty="0"/>
              <a:t>Şeker </a:t>
            </a:r>
            <a:r>
              <a:rPr lang="tr-TR" sz="4100" dirty="0" err="1"/>
              <a:t>metabolik</a:t>
            </a:r>
            <a:r>
              <a:rPr lang="tr-TR" sz="4100" dirty="0"/>
              <a:t> enerji (ATP) kullanılarak bir konsantrasyon </a:t>
            </a:r>
            <a:r>
              <a:rPr lang="tr-TR" sz="4100" dirty="0" err="1"/>
              <a:t>gradyanına</a:t>
            </a:r>
            <a:r>
              <a:rPr lang="tr-TR" sz="4100" dirty="0"/>
              <a:t> karşı hücre duvarından (</a:t>
            </a:r>
            <a:r>
              <a:rPr lang="tr-TR" sz="4100" dirty="0" err="1"/>
              <a:t>apoplast</a:t>
            </a:r>
            <a:r>
              <a:rPr lang="tr-TR" sz="4100" dirty="0"/>
              <a:t>) hücre zarı boyunca </a:t>
            </a:r>
            <a:r>
              <a:rPr lang="tr-TR" sz="4100" dirty="0" err="1"/>
              <a:t>simplasta</a:t>
            </a:r>
            <a:r>
              <a:rPr lang="tr-TR" sz="4100" dirty="0"/>
              <a:t> taşınarak arkadaş hücrelerine veya doğrudan kalburlu borulara girer. Çoğu büyüme düzenleyici herbisitin (</a:t>
            </a:r>
            <a:r>
              <a:rPr lang="tr-TR" sz="4100" dirty="0" err="1"/>
              <a:t>örn</a:t>
            </a:r>
            <a:r>
              <a:rPr lang="tr-TR" sz="4100" dirty="0"/>
              <a:t>. 2,4-D), </a:t>
            </a:r>
            <a:r>
              <a:rPr lang="tr-TR" sz="4100" dirty="0" err="1"/>
              <a:t>sülfonilüreler</a:t>
            </a:r>
            <a:r>
              <a:rPr lang="tr-TR" sz="4100" dirty="0"/>
              <a:t> ve </a:t>
            </a:r>
            <a:r>
              <a:rPr lang="tr-TR" sz="4100" dirty="0" err="1"/>
              <a:t>imidazolinonlar</a:t>
            </a:r>
            <a:r>
              <a:rPr lang="tr-TR" sz="4100" dirty="0"/>
              <a:t> gibi herbisitlerin ve </a:t>
            </a:r>
            <a:r>
              <a:rPr lang="tr-TR" sz="4100" dirty="0" err="1"/>
              <a:t>glifosatın</a:t>
            </a:r>
            <a:r>
              <a:rPr lang="tr-TR" sz="4100" dirty="0"/>
              <a:t> önemli bir özelliği </a:t>
            </a:r>
            <a:r>
              <a:rPr lang="tr-TR" sz="4100" dirty="0" err="1"/>
              <a:t>floemde</a:t>
            </a:r>
            <a:r>
              <a:rPr lang="tr-TR" sz="4100" dirty="0"/>
              <a:t> taşınabilme yeteneğidir. </a:t>
            </a:r>
          </a:p>
        </p:txBody>
      </p:sp>
    </p:spTree>
    <p:extLst>
      <p:ext uri="{BB962C8B-B14F-4D97-AF65-F5344CB8AC3E}">
        <p14:creationId xmlns:p14="http://schemas.microsoft.com/office/powerpoint/2010/main" val="2537766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8" y="66502"/>
            <a:ext cx="12011890" cy="6691745"/>
          </a:xfrm>
        </p:spPr>
        <p:txBody>
          <a:bodyPr/>
          <a:lstStyle/>
          <a:p>
            <a:pPr marL="0" indent="0" algn="just">
              <a:buNone/>
            </a:pPr>
            <a:r>
              <a:rPr lang="tr-TR" sz="4400" dirty="0"/>
              <a:t>Yapraklara uygulanan herbisitler çok yıllık bitkilerin köklerine geçebilir. Herbisitlerin </a:t>
            </a:r>
            <a:r>
              <a:rPr lang="tr-TR" sz="4400" dirty="0" err="1"/>
              <a:t>floem</a:t>
            </a:r>
            <a:r>
              <a:rPr lang="tr-TR" sz="4400" dirty="0"/>
              <a:t> hareketi karbonhidrat üretimi ve taşınmasıyla ilişkili olduğundan optimum fotosentezi destekleyen çevre koşulları (yüksek ışık, yeterli toprak nemi ve orta derecede sıcaklıklar) herbisit hareketini en üst düzeye çıkaracaktır. </a:t>
            </a:r>
          </a:p>
          <a:p>
            <a:pPr marL="0" indent="0">
              <a:buNone/>
            </a:pPr>
            <a:endParaRPr lang="tr-TR" dirty="0"/>
          </a:p>
        </p:txBody>
      </p:sp>
    </p:spTree>
    <p:extLst>
      <p:ext uri="{BB962C8B-B14F-4D97-AF65-F5344CB8AC3E}">
        <p14:creationId xmlns:p14="http://schemas.microsoft.com/office/powerpoint/2010/main" val="2826466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A21252-BE3A-4DEF-B976-2AAF102A4713}"/>
              </a:ext>
            </a:extLst>
          </p:cNvPr>
          <p:cNvSpPr>
            <a:spLocks noGrp="1"/>
          </p:cNvSpPr>
          <p:nvPr>
            <p:ph idx="1"/>
          </p:nvPr>
        </p:nvSpPr>
        <p:spPr>
          <a:xfrm>
            <a:off x="185530" y="142461"/>
            <a:ext cx="11953461" cy="6573078"/>
          </a:xfrm>
        </p:spPr>
        <p:txBody>
          <a:bodyPr>
            <a:normAutofit/>
          </a:bodyPr>
          <a:lstStyle/>
          <a:p>
            <a:pPr marL="0" indent="0" algn="just">
              <a:buNone/>
            </a:pPr>
            <a:r>
              <a:rPr lang="tr-TR" sz="4000" dirty="0"/>
              <a:t>Bununla birlikte, </a:t>
            </a:r>
            <a:r>
              <a:rPr lang="tr-TR" sz="4000" dirty="0" err="1"/>
              <a:t>kontakt</a:t>
            </a:r>
            <a:r>
              <a:rPr lang="tr-TR" sz="4000" dirty="0"/>
              <a:t> etkili herbisitler </a:t>
            </a:r>
            <a:r>
              <a:rPr lang="tr-TR" sz="4000" dirty="0" err="1"/>
              <a:t>floem</a:t>
            </a:r>
            <a:r>
              <a:rPr lang="tr-TR" sz="4000" dirty="0"/>
              <a:t> mobil değildir, çünkü kalburlu borularla temas ettiklerinde plazma zarını tahrip ederler. </a:t>
            </a:r>
            <a:r>
              <a:rPr lang="tr-TR" sz="4000" dirty="0" err="1"/>
              <a:t>Floem</a:t>
            </a:r>
            <a:r>
              <a:rPr lang="tr-TR" sz="4000" dirty="0"/>
              <a:t> işlevi kalburlu boruların sağlam canlı plazma </a:t>
            </a:r>
            <a:r>
              <a:rPr lang="tr-TR" sz="4000" dirty="0" err="1"/>
              <a:t>membranlarına</a:t>
            </a:r>
            <a:r>
              <a:rPr lang="tr-TR" sz="4000" dirty="0"/>
              <a:t> sahip olmasını gerektirir. Bu nedenle, </a:t>
            </a:r>
            <a:r>
              <a:rPr lang="tr-TR" sz="4000" dirty="0" err="1"/>
              <a:t>kontakt</a:t>
            </a:r>
            <a:r>
              <a:rPr lang="tr-TR" sz="4000" dirty="0"/>
              <a:t> etkili herbisitler onları taşımak için kullanılan sistemi yok eder. </a:t>
            </a:r>
            <a:r>
              <a:rPr lang="tr-TR" sz="4000" dirty="0" err="1"/>
              <a:t>Ksilem</a:t>
            </a:r>
            <a:r>
              <a:rPr lang="tr-TR" sz="4000" dirty="0"/>
              <a:t> ve </a:t>
            </a:r>
            <a:r>
              <a:rPr lang="tr-TR" sz="4000" dirty="0" err="1"/>
              <a:t>floem</a:t>
            </a:r>
            <a:r>
              <a:rPr lang="tr-TR" sz="4000" dirty="0"/>
              <a:t> akışları zıt yönlerdedir ve </a:t>
            </a:r>
            <a:r>
              <a:rPr lang="tr-TR" sz="4000" dirty="0" err="1"/>
              <a:t>ksilemdeki</a:t>
            </a:r>
            <a:r>
              <a:rPr lang="tr-TR" sz="4000" dirty="0"/>
              <a:t> su akışı </a:t>
            </a:r>
            <a:r>
              <a:rPr lang="tr-TR" sz="4000" dirty="0" err="1"/>
              <a:t>floemdekinden</a:t>
            </a:r>
            <a:r>
              <a:rPr lang="tr-TR" sz="4000" dirty="0"/>
              <a:t> daha hızlıdır. </a:t>
            </a:r>
          </a:p>
        </p:txBody>
      </p:sp>
    </p:spTree>
    <p:extLst>
      <p:ext uri="{BB962C8B-B14F-4D97-AF65-F5344CB8AC3E}">
        <p14:creationId xmlns:p14="http://schemas.microsoft.com/office/powerpoint/2010/main" val="115120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133004"/>
            <a:ext cx="11978639" cy="6633556"/>
          </a:xfrm>
        </p:spPr>
        <p:txBody>
          <a:bodyPr/>
          <a:lstStyle/>
          <a:p>
            <a:pPr marL="0" indent="0" algn="just">
              <a:buNone/>
            </a:pPr>
            <a:r>
              <a:rPr lang="tr-TR" sz="4000" b="1" dirty="0"/>
              <a:t>4. Kökler tarafından emilen ancak kök sisteminde </a:t>
            </a:r>
            <a:r>
              <a:rPr lang="tr-TR" sz="4000" b="1" dirty="0" err="1"/>
              <a:t>herbisidal</a:t>
            </a:r>
            <a:r>
              <a:rPr lang="tr-TR" sz="4000" b="1" dirty="0"/>
              <a:t> aktiviteye sahip olmayan herbisitler.</a:t>
            </a:r>
            <a:endParaRPr lang="tr-TR" sz="4000" dirty="0"/>
          </a:p>
          <a:p>
            <a:pPr marL="0" indent="0" algn="just">
              <a:buNone/>
            </a:pPr>
            <a:r>
              <a:rPr lang="tr-TR" sz="4000" dirty="0"/>
              <a:t>Bu herbisitlerin </a:t>
            </a:r>
            <a:r>
              <a:rPr lang="tr-TR" sz="4000" dirty="0" err="1"/>
              <a:t>herbisidal</a:t>
            </a:r>
            <a:r>
              <a:rPr lang="tr-TR" sz="4000" dirty="0"/>
              <a:t> aktivite göstermeleri için gelişmekte olan toprak üstü sürgünlere hareket (</a:t>
            </a:r>
            <a:r>
              <a:rPr lang="tr-TR" sz="4000" dirty="0" err="1"/>
              <a:t>translokasyon</a:t>
            </a:r>
            <a:r>
              <a:rPr lang="tr-TR" sz="4000" dirty="0"/>
              <a:t>) etmeleri gerekir.  Sulfentrazon ve </a:t>
            </a:r>
            <a:r>
              <a:rPr lang="tr-TR" sz="4000" dirty="0" err="1"/>
              <a:t>atrazin</a:t>
            </a:r>
            <a:r>
              <a:rPr lang="tr-TR" sz="4000" dirty="0"/>
              <a:t> bu tip herbisitin iyi örnekleridir. Etki şekilleri ışık enerjisini gerektirir ve bu nedenle toprak üstü bitki kısımlarına hareket gerektirir.</a:t>
            </a:r>
          </a:p>
          <a:p>
            <a:pPr marL="0" indent="0">
              <a:buNone/>
            </a:pPr>
            <a:endParaRPr lang="tr-TR" dirty="0"/>
          </a:p>
        </p:txBody>
      </p:sp>
    </p:spTree>
    <p:extLst>
      <p:ext uri="{BB962C8B-B14F-4D97-AF65-F5344CB8AC3E}">
        <p14:creationId xmlns:p14="http://schemas.microsoft.com/office/powerpoint/2010/main" val="2408305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68A9AA7-C278-4F75-9A0A-01402F7F74E7}"/>
              </a:ext>
            </a:extLst>
          </p:cNvPr>
          <p:cNvSpPr>
            <a:spLocks noGrp="1"/>
          </p:cNvSpPr>
          <p:nvPr>
            <p:ph idx="1"/>
          </p:nvPr>
        </p:nvSpPr>
        <p:spPr>
          <a:xfrm>
            <a:off x="159026" y="185530"/>
            <a:ext cx="11873948" cy="6520070"/>
          </a:xfrm>
        </p:spPr>
        <p:txBody>
          <a:bodyPr>
            <a:noAutofit/>
          </a:bodyPr>
          <a:lstStyle/>
          <a:p>
            <a:pPr marL="0" indent="0" algn="just">
              <a:buNone/>
            </a:pPr>
            <a:r>
              <a:rPr lang="tr-TR" sz="3600" dirty="0" err="1"/>
              <a:t>Fümigantlar</a:t>
            </a:r>
            <a:r>
              <a:rPr lang="tr-TR" sz="3600" dirty="0"/>
              <a:t> dışında herbisitler bitkileri ancak çimlenme başladıktan sonra etkiler. Bu nedenle, ancak su emilimi sırasında herbisitler çimlenmemiş tohumlara girebilir, ancak bu durum bitkinin ölümü için önemli değildir. Önemli olan herbisitlerin tohumdan çıkmaya başladıkça köklerce emilmesidir. Herbisitlerin kökler tarafından emilimi yaprakların emilimindeki gibi engelli değildir. </a:t>
            </a:r>
            <a:r>
              <a:rPr lang="tr-TR" sz="3600" b="1" dirty="0"/>
              <a:t>Bunun birincil nedeni herbisit emiliminin çoğunun meydana geldiği yerlerde önemli bir mum tabakasının veya </a:t>
            </a:r>
            <a:r>
              <a:rPr lang="tr-TR" sz="3600" b="1" dirty="0" err="1"/>
              <a:t>kütikülanın</a:t>
            </a:r>
            <a:r>
              <a:rPr lang="tr-TR" sz="3600" b="1" dirty="0"/>
              <a:t> bulunmamasıdır.</a:t>
            </a:r>
          </a:p>
        </p:txBody>
      </p:sp>
    </p:spTree>
    <p:extLst>
      <p:ext uri="{BB962C8B-B14F-4D97-AF65-F5344CB8AC3E}">
        <p14:creationId xmlns:p14="http://schemas.microsoft.com/office/powerpoint/2010/main" val="1679479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31EBB99-BC6D-4C07-B79D-6321CBD6933D}"/>
              </a:ext>
            </a:extLst>
          </p:cNvPr>
          <p:cNvSpPr>
            <a:spLocks noGrp="1"/>
          </p:cNvSpPr>
          <p:nvPr>
            <p:ph idx="1"/>
          </p:nvPr>
        </p:nvSpPr>
        <p:spPr>
          <a:xfrm>
            <a:off x="159026" y="145774"/>
            <a:ext cx="11873948" cy="6546574"/>
          </a:xfrm>
        </p:spPr>
        <p:txBody>
          <a:bodyPr>
            <a:normAutofit/>
          </a:bodyPr>
          <a:lstStyle/>
          <a:p>
            <a:pPr marL="0" indent="0" algn="just">
              <a:buNone/>
            </a:pPr>
            <a:r>
              <a:rPr lang="tr-TR" sz="5400" dirty="0"/>
              <a:t>Herbisitin bir bitkiye en önemli giriş yolu kök tüy bölgesinde bitkiye alınan suyla birlikte alınmasıdır. Kök tüyleri  su ve herbisit alımı için mevcut olan köklerin yüzey alanını büyük ölçüde artırır. </a:t>
            </a:r>
          </a:p>
        </p:txBody>
      </p:sp>
    </p:spTree>
    <p:extLst>
      <p:ext uri="{BB962C8B-B14F-4D97-AF65-F5344CB8AC3E}">
        <p14:creationId xmlns:p14="http://schemas.microsoft.com/office/powerpoint/2010/main" val="1492366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065" y="74815"/>
            <a:ext cx="11978639" cy="6675119"/>
          </a:xfrm>
        </p:spPr>
        <p:txBody>
          <a:bodyPr>
            <a:normAutofit/>
          </a:bodyPr>
          <a:lstStyle/>
          <a:p>
            <a:pPr marL="0" indent="0" algn="just">
              <a:buNone/>
            </a:pPr>
            <a:r>
              <a:rPr lang="tr-TR" sz="4400" dirty="0"/>
              <a:t>Toprağa uygulanan herbisitlerin giriş yerleri, </a:t>
            </a:r>
            <a:r>
              <a:rPr lang="tr-TR" sz="4400" dirty="0" err="1"/>
              <a:t>dikotiledonlarda</a:t>
            </a:r>
            <a:r>
              <a:rPr lang="tr-TR" sz="4400" dirty="0"/>
              <a:t> (geniş yapraklılarda) genç kök dokuları, özellikle kök tüyleri ve </a:t>
            </a:r>
            <a:r>
              <a:rPr lang="tr-TR" sz="4400" dirty="0" err="1"/>
              <a:t>monokotiledonlarda</a:t>
            </a:r>
            <a:r>
              <a:rPr lang="tr-TR" sz="4400" dirty="0"/>
              <a:t> da (dar yapraklılarda) taç veya </a:t>
            </a:r>
            <a:r>
              <a:rPr lang="tr-TR" sz="4400" dirty="0" err="1"/>
              <a:t>koleoptil</a:t>
            </a:r>
            <a:r>
              <a:rPr lang="tr-TR" sz="4400" dirty="0"/>
              <a:t> boğumlarıdır. </a:t>
            </a:r>
          </a:p>
          <a:p>
            <a:pPr marL="0" indent="0" algn="just">
              <a:buNone/>
            </a:pPr>
            <a:r>
              <a:rPr lang="tr-TR" sz="4400" dirty="0"/>
              <a:t>Köklerce </a:t>
            </a:r>
            <a:r>
              <a:rPr lang="tr-TR" sz="4400" dirty="0" err="1"/>
              <a:t>absorbe</a:t>
            </a:r>
            <a:r>
              <a:rPr lang="tr-TR" sz="4400" dirty="0"/>
              <a:t> edilen bazı herbisitlerin suda çözünürlüğü düşük olsa da bu çözünürlük etki alanına gereken dozu vermek için yeterlidir.</a:t>
            </a:r>
          </a:p>
          <a:p>
            <a:pPr marL="0" indent="0" algn="just">
              <a:buNone/>
            </a:pPr>
            <a:endParaRPr lang="tr-TR" sz="4400" dirty="0"/>
          </a:p>
        </p:txBody>
      </p:sp>
    </p:spTree>
    <p:extLst>
      <p:ext uri="{BB962C8B-B14F-4D97-AF65-F5344CB8AC3E}">
        <p14:creationId xmlns:p14="http://schemas.microsoft.com/office/powerpoint/2010/main" val="1227544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267B3D-9B22-4551-935E-336B02D9FC75}"/>
              </a:ext>
            </a:extLst>
          </p:cNvPr>
          <p:cNvSpPr>
            <a:spLocks noGrp="1"/>
          </p:cNvSpPr>
          <p:nvPr>
            <p:ph idx="1"/>
          </p:nvPr>
        </p:nvSpPr>
        <p:spPr>
          <a:xfrm>
            <a:off x="132522" y="147340"/>
            <a:ext cx="11913704" cy="6506818"/>
          </a:xfrm>
        </p:spPr>
        <p:txBody>
          <a:bodyPr>
            <a:noAutofit/>
          </a:bodyPr>
          <a:lstStyle/>
          <a:p>
            <a:pPr marL="0" indent="0" algn="just">
              <a:buNone/>
            </a:pPr>
            <a:r>
              <a:rPr lang="en-GB" sz="3600" dirty="0" err="1"/>
              <a:t>Bazı</a:t>
            </a:r>
            <a:r>
              <a:rPr lang="en-GB" sz="3600" dirty="0"/>
              <a:t> </a:t>
            </a:r>
            <a:r>
              <a:rPr lang="en-GB" sz="3600" dirty="0" err="1"/>
              <a:t>herbisitler</a:t>
            </a:r>
            <a:r>
              <a:rPr lang="en-GB" sz="3600" dirty="0"/>
              <a:t> </a:t>
            </a:r>
            <a:r>
              <a:rPr lang="en-GB" sz="3600" dirty="0" err="1"/>
              <a:t>kök</a:t>
            </a:r>
            <a:r>
              <a:rPr lang="en-GB" sz="3600" dirty="0"/>
              <a:t> </a:t>
            </a:r>
            <a:r>
              <a:rPr lang="en-GB" sz="3600" dirty="0" err="1"/>
              <a:t>tarafından</a:t>
            </a:r>
            <a:r>
              <a:rPr lang="en-GB" sz="3600" dirty="0"/>
              <a:t> </a:t>
            </a:r>
            <a:r>
              <a:rPr lang="en-GB" sz="3600" dirty="0" err="1"/>
              <a:t>emilir</a:t>
            </a:r>
            <a:r>
              <a:rPr lang="en-GB" sz="3600" dirty="0"/>
              <a:t> </a:t>
            </a:r>
            <a:r>
              <a:rPr lang="en-GB" sz="3600" dirty="0" err="1"/>
              <a:t>ve</a:t>
            </a:r>
            <a:r>
              <a:rPr lang="en-GB" sz="3600" dirty="0"/>
              <a:t> </a:t>
            </a:r>
            <a:r>
              <a:rPr lang="en-GB" sz="3600" dirty="0" err="1"/>
              <a:t>epidermisin</a:t>
            </a:r>
            <a:r>
              <a:rPr lang="en-GB" sz="3600" dirty="0"/>
              <a:t> </a:t>
            </a:r>
            <a:r>
              <a:rPr lang="en-GB" sz="3600" dirty="0" err="1"/>
              <a:t>zarlarında</a:t>
            </a:r>
            <a:r>
              <a:rPr lang="en-GB" sz="3600" dirty="0"/>
              <a:t> </a:t>
            </a:r>
            <a:r>
              <a:rPr lang="en-GB" sz="3600" dirty="0" err="1"/>
              <a:t>ve</a:t>
            </a:r>
            <a:r>
              <a:rPr lang="en-GB" sz="3600" dirty="0"/>
              <a:t> lipid </a:t>
            </a:r>
            <a:r>
              <a:rPr lang="en-GB" sz="3600" dirty="0" err="1"/>
              <a:t>gövdelerinde</a:t>
            </a:r>
            <a:r>
              <a:rPr lang="en-GB" sz="3600" dirty="0"/>
              <a:t> </a:t>
            </a:r>
            <a:r>
              <a:rPr lang="en-GB" sz="3600" dirty="0" err="1"/>
              <a:t>kalma</a:t>
            </a:r>
            <a:r>
              <a:rPr lang="en-GB" sz="3600" dirty="0"/>
              <a:t> </a:t>
            </a:r>
            <a:r>
              <a:rPr lang="en-GB" sz="3600" dirty="0" err="1"/>
              <a:t>eğiliminde</a:t>
            </a:r>
            <a:r>
              <a:rPr lang="en-GB" sz="3600" dirty="0"/>
              <a:t> </a:t>
            </a:r>
            <a:r>
              <a:rPr lang="en-GB" sz="3600" dirty="0" err="1"/>
              <a:t>olurken</a:t>
            </a:r>
            <a:r>
              <a:rPr lang="en-GB" sz="3600" dirty="0"/>
              <a:t>, </a:t>
            </a:r>
            <a:r>
              <a:rPr lang="en-GB" sz="3600" dirty="0" err="1"/>
              <a:t>suda</a:t>
            </a:r>
            <a:r>
              <a:rPr lang="en-GB" sz="3600" dirty="0"/>
              <a:t> </a:t>
            </a:r>
            <a:r>
              <a:rPr lang="en-GB" sz="3600" dirty="0" err="1"/>
              <a:t>biraz</a:t>
            </a:r>
            <a:r>
              <a:rPr lang="en-GB" sz="3600" dirty="0"/>
              <a:t> </a:t>
            </a:r>
            <a:r>
              <a:rPr lang="en-GB" sz="3600" dirty="0" err="1"/>
              <a:t>çözünürlüğü</a:t>
            </a:r>
            <a:r>
              <a:rPr lang="en-GB" sz="3600" dirty="0"/>
              <a:t> </a:t>
            </a:r>
            <a:r>
              <a:rPr lang="en-GB" sz="3600" dirty="0" err="1"/>
              <a:t>olan</a:t>
            </a:r>
            <a:r>
              <a:rPr lang="en-GB" sz="3600" dirty="0"/>
              <a:t> </a:t>
            </a:r>
            <a:r>
              <a:rPr lang="en-GB" sz="3600" dirty="0" err="1"/>
              <a:t>herbisitler</a:t>
            </a:r>
            <a:r>
              <a:rPr lang="en-GB" sz="3600" dirty="0"/>
              <a:t> </a:t>
            </a:r>
            <a:r>
              <a:rPr lang="en-GB" sz="3600" dirty="0" err="1"/>
              <a:t>bitkinin</a:t>
            </a:r>
            <a:r>
              <a:rPr lang="en-GB" sz="3600" dirty="0"/>
              <a:t> </a:t>
            </a:r>
            <a:r>
              <a:rPr lang="en-GB" sz="3600" dirty="0" err="1"/>
              <a:t>vasküler</a:t>
            </a:r>
            <a:r>
              <a:rPr lang="en-GB" sz="3600" dirty="0"/>
              <a:t> </a:t>
            </a:r>
            <a:r>
              <a:rPr lang="en-GB" sz="3600" dirty="0" err="1"/>
              <a:t>sistemine</a:t>
            </a:r>
            <a:r>
              <a:rPr lang="en-GB" sz="3600" dirty="0"/>
              <a:t> </a:t>
            </a:r>
            <a:r>
              <a:rPr lang="en-GB" sz="3600" dirty="0" err="1"/>
              <a:t>doğru</a:t>
            </a:r>
            <a:r>
              <a:rPr lang="en-GB" sz="3600" dirty="0"/>
              <a:t> </a:t>
            </a:r>
            <a:r>
              <a:rPr lang="en-GB" sz="3600" dirty="0" err="1"/>
              <a:t>üç</a:t>
            </a:r>
            <a:r>
              <a:rPr lang="en-GB" sz="3600" dirty="0"/>
              <a:t> </a:t>
            </a:r>
            <a:r>
              <a:rPr lang="en-GB" sz="3600" dirty="0" err="1"/>
              <a:t>ana</a:t>
            </a:r>
            <a:r>
              <a:rPr lang="en-GB" sz="3600" dirty="0"/>
              <a:t> </a:t>
            </a:r>
            <a:r>
              <a:rPr lang="en-GB" sz="3600" dirty="0" err="1"/>
              <a:t>yoldan</a:t>
            </a:r>
            <a:r>
              <a:rPr lang="en-GB" sz="3600" dirty="0"/>
              <a:t> </a:t>
            </a:r>
            <a:r>
              <a:rPr lang="en-GB" sz="3600" dirty="0" err="1"/>
              <a:t>hareket</a:t>
            </a:r>
            <a:r>
              <a:rPr lang="en-GB" sz="3600" dirty="0"/>
              <a:t> </a:t>
            </a:r>
            <a:r>
              <a:rPr lang="en-GB" sz="3600" dirty="0" err="1"/>
              <a:t>edebilir</a:t>
            </a:r>
            <a:r>
              <a:rPr lang="tr-TR" sz="3600" dirty="0"/>
              <a:t>.</a:t>
            </a:r>
          </a:p>
          <a:p>
            <a:pPr marL="0" indent="0" algn="just">
              <a:buNone/>
            </a:pPr>
            <a:r>
              <a:rPr lang="tr-TR" sz="3600" b="1" dirty="0"/>
              <a:t>1. </a:t>
            </a:r>
            <a:r>
              <a:rPr lang="en-GB" sz="3600" b="1" dirty="0" err="1"/>
              <a:t>Apoplastik</a:t>
            </a:r>
            <a:r>
              <a:rPr lang="en-GB" sz="3600" b="1" dirty="0"/>
              <a:t> (</a:t>
            </a:r>
            <a:r>
              <a:rPr lang="en-GB" sz="3600" b="1" dirty="0" err="1"/>
              <a:t>cansız</a:t>
            </a:r>
            <a:r>
              <a:rPr lang="en-GB" sz="3600" b="1" dirty="0"/>
              <a:t>) </a:t>
            </a:r>
            <a:r>
              <a:rPr lang="en-GB" sz="3600" b="1" dirty="0" err="1"/>
              <a:t>yol</a:t>
            </a:r>
            <a:r>
              <a:rPr lang="en-GB" sz="3600" b="1" dirty="0"/>
              <a:t>,</a:t>
            </a:r>
            <a:r>
              <a:rPr lang="en-GB" sz="3600" dirty="0"/>
              <a:t> epidermis </a:t>
            </a:r>
            <a:r>
              <a:rPr lang="en-GB" sz="3600" dirty="0" err="1"/>
              <a:t>ve</a:t>
            </a:r>
            <a:r>
              <a:rPr lang="en-GB" sz="3600" dirty="0"/>
              <a:t> </a:t>
            </a:r>
            <a:r>
              <a:rPr lang="en-GB" sz="3600" dirty="0" err="1"/>
              <a:t>korteks</a:t>
            </a:r>
            <a:r>
              <a:rPr lang="en-GB" sz="3600" dirty="0"/>
              <a:t> </a:t>
            </a:r>
            <a:r>
              <a:rPr lang="en-GB" sz="3600" dirty="0" err="1"/>
              <a:t>boşlukları</a:t>
            </a:r>
            <a:r>
              <a:rPr lang="en-GB" sz="3600" dirty="0"/>
              <a:t> </a:t>
            </a:r>
            <a:r>
              <a:rPr lang="en-GB" sz="3600" dirty="0" err="1"/>
              <a:t>ve</a:t>
            </a:r>
            <a:r>
              <a:rPr lang="en-GB" sz="3600" dirty="0"/>
              <a:t> </a:t>
            </a:r>
            <a:r>
              <a:rPr lang="en-GB" sz="3600" dirty="0" err="1"/>
              <a:t>hücre</a:t>
            </a:r>
            <a:r>
              <a:rPr lang="en-GB" sz="3600" dirty="0"/>
              <a:t> </a:t>
            </a:r>
            <a:r>
              <a:rPr lang="en-GB" sz="3600" dirty="0" err="1"/>
              <a:t>duvarları</a:t>
            </a:r>
            <a:r>
              <a:rPr lang="en-GB" sz="3600" dirty="0"/>
              <a:t> </a:t>
            </a:r>
            <a:r>
              <a:rPr lang="en-GB" sz="3600" dirty="0" err="1"/>
              <a:t>boyunca</a:t>
            </a:r>
            <a:r>
              <a:rPr lang="en-GB" sz="3600" dirty="0"/>
              <a:t> </a:t>
            </a:r>
            <a:r>
              <a:rPr lang="en-GB" sz="3600" dirty="0" err="1"/>
              <a:t>vasküler</a:t>
            </a:r>
            <a:r>
              <a:rPr lang="en-GB" sz="3600" dirty="0"/>
              <a:t> </a:t>
            </a:r>
            <a:r>
              <a:rPr lang="en-GB" sz="3600" dirty="0" err="1"/>
              <a:t>orta</a:t>
            </a:r>
            <a:r>
              <a:rPr lang="en-GB" sz="3600" dirty="0"/>
              <a:t> </a:t>
            </a:r>
            <a:r>
              <a:rPr lang="en-GB" sz="3600" dirty="0" err="1"/>
              <a:t>silindire</a:t>
            </a:r>
            <a:r>
              <a:rPr lang="en-GB" sz="3600" dirty="0"/>
              <a:t> </a:t>
            </a:r>
            <a:r>
              <a:rPr lang="en-GB" sz="3600" dirty="0" err="1"/>
              <a:t>doğru</a:t>
            </a:r>
            <a:r>
              <a:rPr lang="en-GB" sz="3600" dirty="0"/>
              <a:t> </a:t>
            </a:r>
            <a:r>
              <a:rPr lang="en-GB" sz="3600" dirty="0" err="1"/>
              <a:t>bir</a:t>
            </a:r>
            <a:r>
              <a:rPr lang="en-GB" sz="3600" dirty="0"/>
              <a:t> </a:t>
            </a:r>
            <a:r>
              <a:rPr lang="en-GB" sz="3600" dirty="0" err="1"/>
              <a:t>yol</a:t>
            </a:r>
            <a:r>
              <a:rPr lang="en-GB" sz="3600" dirty="0"/>
              <a:t> </a:t>
            </a:r>
            <a:r>
              <a:rPr lang="en-GB" sz="3600" dirty="0" err="1"/>
              <a:t>sağlar</a:t>
            </a:r>
            <a:r>
              <a:rPr lang="en-GB" sz="3600" dirty="0"/>
              <a:t>. </a:t>
            </a:r>
            <a:r>
              <a:rPr lang="tr-TR" sz="3600" dirty="0"/>
              <a:t>S</a:t>
            </a:r>
            <a:r>
              <a:rPr lang="en-GB" sz="3600" dirty="0" err="1"/>
              <a:t>ekonder</a:t>
            </a:r>
            <a:r>
              <a:rPr lang="en-GB" sz="3600" dirty="0"/>
              <a:t> </a:t>
            </a:r>
            <a:r>
              <a:rPr lang="en-GB" sz="3600" dirty="0" err="1"/>
              <a:t>köklerin</a:t>
            </a:r>
            <a:r>
              <a:rPr lang="en-GB" sz="3600" dirty="0"/>
              <a:t> </a:t>
            </a:r>
            <a:r>
              <a:rPr lang="en-GB" sz="3600" dirty="0" err="1"/>
              <a:t>kenarları</a:t>
            </a:r>
            <a:r>
              <a:rPr lang="en-GB" sz="3600" dirty="0"/>
              <a:t> </a:t>
            </a:r>
            <a:r>
              <a:rPr lang="en-GB" sz="3600" dirty="0" err="1"/>
              <a:t>boyunca</a:t>
            </a:r>
            <a:r>
              <a:rPr lang="tr-TR" sz="3600" dirty="0"/>
              <a:t> k</a:t>
            </a:r>
            <a:r>
              <a:rPr lang="en-GB" sz="3600" dirty="0" err="1"/>
              <a:t>silem</a:t>
            </a:r>
            <a:r>
              <a:rPr lang="en-GB" sz="3600" dirty="0"/>
              <a:t> </a:t>
            </a:r>
            <a:r>
              <a:rPr lang="en-GB" sz="3600" dirty="0" err="1"/>
              <a:t>ve</a:t>
            </a:r>
            <a:r>
              <a:rPr lang="en-GB" sz="3600" dirty="0"/>
              <a:t> </a:t>
            </a:r>
            <a:r>
              <a:rPr lang="en-GB" sz="3600" dirty="0" err="1"/>
              <a:t>floeme</a:t>
            </a:r>
            <a:r>
              <a:rPr lang="en-GB" sz="3600" dirty="0"/>
              <a:t> </a:t>
            </a:r>
            <a:r>
              <a:rPr lang="en-GB" sz="3600" dirty="0" err="1"/>
              <a:t>doğrudan</a:t>
            </a:r>
            <a:r>
              <a:rPr lang="en-GB" sz="3600" dirty="0"/>
              <a:t> </a:t>
            </a:r>
            <a:r>
              <a:rPr lang="en-GB" sz="3600" dirty="0" err="1"/>
              <a:t>erişime</a:t>
            </a:r>
            <a:r>
              <a:rPr lang="en-GB" sz="3600" dirty="0"/>
              <a:t> </a:t>
            </a:r>
            <a:r>
              <a:rPr lang="en-GB" sz="3600" dirty="0" err="1"/>
              <a:t>izin</a:t>
            </a:r>
            <a:r>
              <a:rPr lang="en-GB" sz="3600" dirty="0"/>
              <a:t> </a:t>
            </a:r>
            <a:r>
              <a:rPr lang="en-GB" sz="3600" dirty="0" err="1"/>
              <a:t>veren</a:t>
            </a:r>
            <a:r>
              <a:rPr lang="en-GB" sz="3600" dirty="0"/>
              <a:t> </a:t>
            </a:r>
            <a:r>
              <a:rPr lang="en-GB" sz="3600" dirty="0" err="1"/>
              <a:t>ek</a:t>
            </a:r>
            <a:r>
              <a:rPr lang="en-GB" sz="3600" dirty="0"/>
              <a:t> </a:t>
            </a:r>
            <a:r>
              <a:rPr lang="en-GB" sz="3600" dirty="0" err="1"/>
              <a:t>bir</a:t>
            </a:r>
            <a:r>
              <a:rPr lang="en-GB" sz="3600" dirty="0"/>
              <a:t> </a:t>
            </a:r>
            <a:r>
              <a:rPr lang="en-GB" sz="3600" dirty="0" err="1"/>
              <a:t>apoplastik</a:t>
            </a:r>
            <a:r>
              <a:rPr lang="en-GB" sz="3600" dirty="0"/>
              <a:t> </a:t>
            </a:r>
            <a:r>
              <a:rPr lang="en-GB" sz="3600" dirty="0" err="1"/>
              <a:t>yol</a:t>
            </a:r>
            <a:r>
              <a:rPr lang="tr-TR" sz="3600" dirty="0"/>
              <a:t> bulunmaktadır.</a:t>
            </a:r>
            <a:r>
              <a:rPr lang="en-GB" sz="3600" dirty="0"/>
              <a:t> </a:t>
            </a:r>
            <a:endParaRPr lang="tr-TR" sz="3600" dirty="0"/>
          </a:p>
        </p:txBody>
      </p:sp>
    </p:spTree>
    <p:extLst>
      <p:ext uri="{BB962C8B-B14F-4D97-AF65-F5344CB8AC3E}">
        <p14:creationId xmlns:p14="http://schemas.microsoft.com/office/powerpoint/2010/main" val="4249062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6378" y="91440"/>
            <a:ext cx="11970327" cy="6658495"/>
          </a:xfrm>
        </p:spPr>
        <p:txBody>
          <a:bodyPr>
            <a:normAutofit/>
          </a:bodyPr>
          <a:lstStyle/>
          <a:p>
            <a:pPr marL="0" indent="0" algn="just">
              <a:buNone/>
            </a:pPr>
            <a:r>
              <a:rPr lang="tr-TR" sz="4000" dirty="0" err="1"/>
              <a:t>Ksilem</a:t>
            </a:r>
            <a:r>
              <a:rPr lang="tr-TR" sz="4000" dirty="0"/>
              <a:t> kökten sürgüne herbisit hareketi için birincil yoldur; bununla birlikte, ilaçlanmış toprakla temas ettiğinde sürgün tarafından emilen herbisitlerin etki bölgelerine ulaşması için </a:t>
            </a:r>
            <a:r>
              <a:rPr lang="tr-TR" sz="4000" dirty="0" err="1"/>
              <a:t>ksilemde</a:t>
            </a:r>
            <a:r>
              <a:rPr lang="tr-TR" sz="4000" dirty="0"/>
              <a:t> önemli mesafeler kat etmesi gerekmez. Aslında, </a:t>
            </a:r>
            <a:r>
              <a:rPr lang="tr-TR" sz="4000" dirty="0" err="1"/>
              <a:t>ksilem</a:t>
            </a:r>
            <a:r>
              <a:rPr lang="tr-TR" sz="4000" dirty="0"/>
              <a:t> içinde hiç hareket de etmeyebilirler. </a:t>
            </a:r>
            <a:r>
              <a:rPr lang="tr-TR" sz="4000" dirty="0" err="1"/>
              <a:t>Metolaklor</a:t>
            </a:r>
            <a:r>
              <a:rPr lang="tr-TR" sz="4000" dirty="0"/>
              <a:t> ve EPTC gibi herbisitler yabancı ot çimlerini çıkış öncesi öldürdüklerinden </a:t>
            </a:r>
            <a:r>
              <a:rPr lang="tr-TR" sz="4000" dirty="0" err="1"/>
              <a:t>ksilemde</a:t>
            </a:r>
            <a:r>
              <a:rPr lang="tr-TR" sz="4000" dirty="0"/>
              <a:t> önemli mesafeler </a:t>
            </a:r>
            <a:r>
              <a:rPr lang="tr-TR" sz="4000" dirty="0" err="1"/>
              <a:t>katetmeyen</a:t>
            </a:r>
            <a:r>
              <a:rPr lang="tr-TR" sz="4000" dirty="0"/>
              <a:t> herbisit örnekleridir. </a:t>
            </a:r>
          </a:p>
        </p:txBody>
      </p:sp>
    </p:spTree>
    <p:extLst>
      <p:ext uri="{BB962C8B-B14F-4D97-AF65-F5344CB8AC3E}">
        <p14:creationId xmlns:p14="http://schemas.microsoft.com/office/powerpoint/2010/main" val="2144014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 y="99753"/>
            <a:ext cx="12020203" cy="6675119"/>
          </a:xfrm>
        </p:spPr>
        <p:txBody>
          <a:bodyPr>
            <a:normAutofit/>
          </a:bodyPr>
          <a:lstStyle/>
          <a:p>
            <a:pPr marL="0" indent="0" algn="just">
              <a:buNone/>
            </a:pPr>
            <a:r>
              <a:rPr lang="tr-TR" sz="5600" dirty="0"/>
              <a:t>Öte yandan </a:t>
            </a:r>
            <a:r>
              <a:rPr lang="tr-TR" sz="5600" dirty="0" err="1"/>
              <a:t>sülfentrazon</a:t>
            </a:r>
            <a:r>
              <a:rPr lang="tr-TR" sz="5600" dirty="0"/>
              <a:t>, </a:t>
            </a:r>
            <a:r>
              <a:rPr lang="tr-TR" sz="5600" dirty="0" err="1"/>
              <a:t>klomazon</a:t>
            </a:r>
            <a:r>
              <a:rPr lang="tr-TR" sz="5600" dirty="0"/>
              <a:t> ve </a:t>
            </a:r>
            <a:r>
              <a:rPr lang="tr-TR" sz="5600" dirty="0" err="1"/>
              <a:t>mesiotrione</a:t>
            </a:r>
            <a:r>
              <a:rPr lang="tr-TR" sz="5600" dirty="0"/>
              <a:t> kök </a:t>
            </a:r>
            <a:r>
              <a:rPr lang="tr-TR" sz="5600" dirty="0" err="1"/>
              <a:t>absorpsiyonunu</a:t>
            </a:r>
            <a:r>
              <a:rPr lang="tr-TR" sz="5600" dirty="0"/>
              <a:t> takiben </a:t>
            </a:r>
            <a:r>
              <a:rPr lang="tr-TR" sz="5600" dirty="0" err="1"/>
              <a:t>ksilemde</a:t>
            </a:r>
            <a:r>
              <a:rPr lang="tr-TR" sz="5600" dirty="0"/>
              <a:t> bir miktar hareket eden herbisit örnekleridir. Bu herbisitler çıkışa kadar bitkileri öldürmez.</a:t>
            </a:r>
          </a:p>
          <a:p>
            <a:pPr marL="0" indent="0" algn="just">
              <a:buNone/>
            </a:pPr>
            <a:endParaRPr lang="tr-TR" sz="5400" dirty="0"/>
          </a:p>
        </p:txBody>
      </p:sp>
    </p:spTree>
    <p:extLst>
      <p:ext uri="{BB962C8B-B14F-4D97-AF65-F5344CB8AC3E}">
        <p14:creationId xmlns:p14="http://schemas.microsoft.com/office/powerpoint/2010/main" val="726583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3176</TotalTime>
  <Words>1367</Words>
  <Application>Microsoft Office PowerPoint</Application>
  <PresentationFormat>Geniş ekran</PresentationFormat>
  <Paragraphs>38</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Century Gothic</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Herbisitlerin Bitkilerce Alınımı ve Bitkilerdeki Hareketi</dc:title>
  <dc:creator>user</dc:creator>
  <cp:lastModifiedBy>Özer</cp:lastModifiedBy>
  <cp:revision>296</cp:revision>
  <dcterms:created xsi:type="dcterms:W3CDTF">2021-03-02T19:44:37Z</dcterms:created>
  <dcterms:modified xsi:type="dcterms:W3CDTF">2024-04-30T12:03:53Z</dcterms:modified>
</cp:coreProperties>
</file>