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5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23" d="100"/>
          <a:sy n="123" d="100"/>
        </p:scale>
        <p:origin x="-72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01.07.2018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7524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01.07.2018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3974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01.07.2018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165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01.07.2018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4853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01.07.2018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0236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01.07.2018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6849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01.07.2018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993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01.07.2018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3950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01.07.2018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8764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F419B6D-BC3C-4F50-926B-7749B74FACA2}" type="datetimeFigureOut">
              <a:rPr lang="tr-TR" smtClean="0"/>
              <a:t>01.07.2018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198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01.07.2018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1301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F419B6D-BC3C-4F50-926B-7749B74FACA2}" type="datetimeFigureOut">
              <a:rPr lang="tr-TR" smtClean="0"/>
              <a:t>01.07.2018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4825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Siyaset Bilimi II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9</a:t>
            </a:r>
            <a:r>
              <a:rPr lang="tr-TR" dirty="0" smtClean="0"/>
              <a:t>. Hafta</a:t>
            </a:r>
            <a:r>
              <a:rPr lang="tr-TR" smtClean="0"/>
              <a:t>: milliyetçilik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698250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Günümüzde milliyetçilik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Küreselleşme sürecinde milliyetçilik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Avrupa’da </a:t>
            </a:r>
            <a:r>
              <a:rPr lang="tr-TR" sz="2600" smtClean="0"/>
              <a:t>milliyetçiliğin yükselişi</a:t>
            </a:r>
            <a:endParaRPr lang="tr-TR" sz="2600" dirty="0" smtClean="0"/>
          </a:p>
          <a:p>
            <a:pPr lvl="1"/>
            <a:endParaRPr lang="tr-TR" sz="2600" dirty="0"/>
          </a:p>
          <a:p>
            <a:pPr lvl="1"/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1221622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Millet kavramına yaklaşımlar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err="1" smtClean="0"/>
              <a:t>İlkçi</a:t>
            </a:r>
            <a:r>
              <a:rPr lang="tr-TR" sz="2600" dirty="0" smtClean="0"/>
              <a:t>/kökenci (</a:t>
            </a:r>
            <a:r>
              <a:rPr lang="tr-TR" sz="2600" dirty="0" err="1" smtClean="0"/>
              <a:t>primordialist</a:t>
            </a:r>
            <a:r>
              <a:rPr lang="tr-TR" sz="2600" dirty="0" smtClean="0"/>
              <a:t>) yaklaşım: Millet tarih öncesi kökenlere sahip bir gerçekliktir – ortak bir geçmiş, tarih, din, dil, kültür birliği ve gelecek isteğine sahiptir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err="1" smtClean="0"/>
              <a:t>Tarihselci</a:t>
            </a:r>
            <a:r>
              <a:rPr lang="tr-TR" sz="2600" dirty="0" smtClean="0"/>
              <a:t> yaklaşım – Millet birkaç yüzyıllık bir tarihi olan toplumsal bir kurgudur – modern dönemin ürünüdür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16004932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Milliyetçiliğe iki temel yaklaşım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29104116"/>
              </p:ext>
            </p:extLst>
          </p:nvPr>
        </p:nvGraphicFramePr>
        <p:xfrm>
          <a:off x="1096963" y="1846263"/>
          <a:ext cx="10058400" cy="439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1680"/>
                <a:gridCol w="2011680"/>
                <a:gridCol w="2011680"/>
                <a:gridCol w="2011680"/>
                <a:gridCol w="2011680"/>
              </a:tblGrid>
              <a:tr h="37084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Ana varsayım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Siyasi tez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Temel dayanak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Etki alanı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Kökenci yaklaşım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Millet tarih öncesine dayanan doğal bir gerçektir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En önce millet vardır</a:t>
                      </a:r>
                      <a:r>
                        <a:rPr lang="tr-TR" baseline="0" dirty="0" smtClean="0"/>
                        <a:t> – devlet ve aydınları önceler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Millet olgusunun bireyler üstünde düşünceyle anlaşılamayacak bir etkisi vardır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Günlük siyasi tartışmalarda, egemen medya dilinde ve eğitim kurumlarında yaygındır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Tarihselci</a:t>
                      </a:r>
                      <a:r>
                        <a:rPr lang="tr-TR" dirty="0" smtClean="0"/>
                        <a:t> yaklaşım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Millet birkaç yüzyıllık tarihi olan toplumsal ve siyasal bir kurgudur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Milliyetçi</a:t>
                      </a:r>
                      <a:r>
                        <a:rPr lang="tr-TR" baseline="0" dirty="0" smtClean="0"/>
                        <a:t> aydınlar olmadan millet yoktur – devlet milleti önceler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Toplumların sosyolojik ve tarihsel araştırılması millet kavramının yeniliğini</a:t>
                      </a:r>
                      <a:r>
                        <a:rPr lang="tr-TR" baseline="0" dirty="0" smtClean="0"/>
                        <a:t> ve milliyetçiliğin kendi mantığını gösterir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Milliyetçilik üzerine yapılan bilimsel araştırma ve kuramlarda yaygındır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76033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Milliyetçilik bir ideoloji mi?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Milliyetçilik liberalizm, sosyalizm, faşizm gibi ideolojilerden farklıdır – düşünsel bütünlüğü ve temeli zayıftır ancak bu ideolojilerden daha etkili olabilmiştir</a:t>
            </a:r>
          </a:p>
          <a:p>
            <a:pPr lvl="1"/>
            <a:r>
              <a:rPr lang="tr-TR" sz="2600" dirty="0" smtClean="0"/>
              <a:t>Benedict </a:t>
            </a:r>
            <a:r>
              <a:rPr lang="tr-TR" sz="2600" dirty="0" err="1" smtClean="0"/>
              <a:t>Anderson</a:t>
            </a:r>
            <a:r>
              <a:rPr lang="tr-TR" sz="2600" dirty="0" smtClean="0"/>
              <a:t> – hayal edilmiş bir siyasal topluluk olarak millet</a:t>
            </a:r>
          </a:p>
          <a:p>
            <a:pPr lvl="1"/>
            <a:r>
              <a:rPr lang="tr-TR" sz="2600" dirty="0" smtClean="0"/>
              <a:t>Egemenlik ve sınırlılık – Belli bir toprak üzerinde egemen ve diğer uluslardan ayrı</a:t>
            </a:r>
          </a:p>
          <a:p>
            <a:pPr lvl="1"/>
            <a:r>
              <a:rPr lang="tr-TR" sz="2600" dirty="0" err="1" smtClean="0"/>
              <a:t>Modernite</a:t>
            </a:r>
            <a:r>
              <a:rPr lang="tr-TR" sz="2600" dirty="0" smtClean="0"/>
              <a:t> öncesi akrabalık bağına dayalı cemaatlerdeki dayanışma duygusuna benzer bağlılık ve aidiyet</a:t>
            </a:r>
          </a:p>
          <a:p>
            <a:pPr lvl="1"/>
            <a:r>
              <a:rPr lang="tr-TR" sz="2600" dirty="0" smtClean="0"/>
              <a:t>Hayali bir tanışıklık – nasıl ve neden kuruldu?</a:t>
            </a:r>
          </a:p>
          <a:p>
            <a:pPr lvl="1"/>
            <a:endParaRPr lang="tr-TR" sz="2600" dirty="0" smtClean="0"/>
          </a:p>
        </p:txBody>
      </p:sp>
    </p:spTree>
    <p:extLst>
      <p:ext uri="{BB962C8B-B14F-4D97-AF65-F5344CB8AC3E}">
        <p14:creationId xmlns:p14="http://schemas.microsoft.com/office/powerpoint/2010/main" val="31774162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Modernite</a:t>
            </a:r>
            <a:r>
              <a:rPr lang="tr-TR" dirty="0" smtClean="0"/>
              <a:t> ve kapitalizm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Feodalizmden kapitalizme geçiş sürecinde köylülerin topraktan kopması ve </a:t>
            </a:r>
            <a:r>
              <a:rPr lang="tr-TR" sz="2600" dirty="0" err="1" smtClean="0"/>
              <a:t>işçileşmesi</a:t>
            </a:r>
            <a:endParaRPr lang="tr-TR" sz="2600" dirty="0" smtClean="0"/>
          </a:p>
          <a:p>
            <a:pPr lvl="1"/>
            <a:endParaRPr lang="tr-TR" sz="2600" dirty="0" smtClean="0"/>
          </a:p>
          <a:p>
            <a:pPr lvl="1"/>
            <a:r>
              <a:rPr lang="tr-TR" sz="2600" dirty="0" smtClean="0"/>
              <a:t>Emeğini satacak olan işçilerin serbest dolaşımının koşullarının oluşması</a:t>
            </a:r>
          </a:p>
          <a:p>
            <a:pPr lvl="1"/>
            <a:endParaRPr lang="tr-TR" sz="2600" dirty="0" smtClean="0"/>
          </a:p>
          <a:p>
            <a:pPr lvl="1"/>
            <a:r>
              <a:rPr lang="tr-TR" sz="2600" dirty="0" smtClean="0"/>
              <a:t>Piyasaların belirli yönetsel sınırlar içinde işlemesi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Büyük bir pazarın denetiminin sağlanması ve emek gücünün artması için ulus biçiminde örgütlenme</a:t>
            </a:r>
          </a:p>
          <a:p>
            <a:pPr lvl="1"/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18238245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Ortak dil, eğitim ve medya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tr-TR" sz="2600" dirty="0" smtClean="0"/>
              <a:t>«Doğru dil» – herkesin medya ve eğitim kurumları aracılığıyla öğrenmesi gereken ortak bir dil ve lehçe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Yazılı basının ortaya çıkışı ve rolü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Ortak olguları ulus sınırları içinde yaşayan herkesin aynı anda öğrenmesini ve aynı duyarlılıkları geliştirmesini sağlayacak bir ideolojik araç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Ortak zaman deneyimi yaratma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26300978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Toplumsal </a:t>
            </a:r>
            <a:r>
              <a:rPr lang="tr-TR" dirty="0" smtClean="0"/>
              <a:t>bellek ve </a:t>
            </a:r>
            <a:r>
              <a:rPr lang="tr-TR" dirty="0" smtClean="0"/>
              <a:t>milli </a:t>
            </a:r>
            <a:r>
              <a:rPr lang="tr-TR" dirty="0" smtClean="0"/>
              <a:t>tarih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Milliyetçiliğin duygusal ve irrasyonel karakteri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Geleneğin icadı – yeni simge ve ürünlerin ulusun ezeli özellikleriymiş gibi sunulması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Toplumsal bellek – belirli olay ve tahayyüllerin seçilip belli bir anlatım sırası içinde sunulması</a:t>
            </a:r>
          </a:p>
          <a:p>
            <a:pPr lvl="1"/>
            <a:endParaRPr lang="tr-TR" sz="2600" dirty="0" smtClean="0"/>
          </a:p>
          <a:p>
            <a:pPr lvl="1"/>
            <a:r>
              <a:rPr lang="tr-TR" sz="2600" dirty="0" smtClean="0"/>
              <a:t>Ritüeller - milli bayramlar, törenler, müzeler, bayraklar, haritalar</a:t>
            </a:r>
            <a:endParaRPr lang="tr-TR" sz="2600" dirty="0"/>
          </a:p>
          <a:p>
            <a:pPr lvl="1"/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34140832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Efsane ve kökenler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Köken mitleri ve anlatıları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Felaket ve bunalım anlarında bir rahatlama aracı – belirsizliğe karşı bir çözüm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Milletin kökenine dair kurguların inşası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Belirli toplumsal ilişkilerin meşrulaştırılması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13900741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Siyasi ideolojiler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1"/>
            <a:r>
              <a:rPr lang="tr-TR" sz="2600" dirty="0" smtClean="0"/>
              <a:t>Liberalizm – bireycilik ve milletin kolektif yapısı arasında gerilim / ulusun üyeleri arasındaki eşitsizliklerin örtülmesinin aracı olarak milliyetçilik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Muhafazakârlık – burjuvazinin egemenliğindeki toplum düzeninin muhafazası için kullanılan bir araç olarak milliyetçilik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Marksizm – sınıf savaşını yok sayan ve işçi sınıfını bölen bir ideoloji / emperyalizme karşı bağımsızlık mücadelesini destekleyen bir araç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Faşizm – emperyalist bir milliyetçilik anlayışına dayanan saldırgan bir ideoloji</a:t>
            </a:r>
          </a:p>
        </p:txBody>
      </p:sp>
    </p:spTree>
    <p:extLst>
      <p:ext uri="{BB962C8B-B14F-4D97-AF65-F5344CB8AC3E}">
        <p14:creationId xmlns:p14="http://schemas.microsoft.com/office/powerpoint/2010/main" val="3943258038"/>
      </p:ext>
    </p:extLst>
  </p:cSld>
  <p:clrMapOvr>
    <a:masterClrMapping/>
  </p:clrMapOvr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57</TotalTime>
  <Words>457</Words>
  <Application>Microsoft Office PowerPoint</Application>
  <PresentationFormat>Özel</PresentationFormat>
  <Paragraphs>71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Geçmişe bakış</vt:lpstr>
      <vt:lpstr>Siyaset Bilimi II</vt:lpstr>
      <vt:lpstr>Millet kavramına yaklaşımlar</vt:lpstr>
      <vt:lpstr>Milliyetçiliğe iki temel yaklaşım</vt:lpstr>
      <vt:lpstr>Milliyetçilik bir ideoloji mi?</vt:lpstr>
      <vt:lpstr>Modernite ve kapitalizm</vt:lpstr>
      <vt:lpstr>Ortak dil, eğitim ve medya</vt:lpstr>
      <vt:lpstr>Toplumsal bellek ve milli tarih</vt:lpstr>
      <vt:lpstr>Efsane ve kökenler</vt:lpstr>
      <vt:lpstr>Siyasi ideolojiler</vt:lpstr>
      <vt:lpstr>Günümüzde milliyetçilik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Siyaset Bilimi I</dc:title>
  <dc:creator>EZGIKAYA</dc:creator>
  <cp:lastModifiedBy>ismail - [2010]</cp:lastModifiedBy>
  <cp:revision>21</cp:revision>
  <dcterms:created xsi:type="dcterms:W3CDTF">2018-06-19T11:27:11Z</dcterms:created>
  <dcterms:modified xsi:type="dcterms:W3CDTF">2018-07-01T16:47:41Z</dcterms:modified>
</cp:coreProperties>
</file>