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 id="262" r:id="rId6"/>
    <p:sldId id="263" r:id="rId7"/>
    <p:sldId id="272" r:id="rId8"/>
    <p:sldId id="273" r:id="rId9"/>
    <p:sldId id="264" r:id="rId10"/>
    <p:sldId id="265" r:id="rId11"/>
    <p:sldId id="266" r:id="rId12"/>
    <p:sldId id="267" r:id="rId13"/>
    <p:sldId id="270" r:id="rId14"/>
    <p:sldId id="271"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2" d="100"/>
          <a:sy n="52" d="100"/>
        </p:scale>
        <p:origin x="739"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E5F472-0F43-47ED-83FA-9E5F4725E70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E8A27CE8-9093-4AC8-9555-6875E36108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2F1CB46-4FAB-4CDE-B678-1C9F855CD5D7}"/>
              </a:ext>
            </a:extLst>
          </p:cNvPr>
          <p:cNvSpPr>
            <a:spLocks noGrp="1"/>
          </p:cNvSpPr>
          <p:nvPr>
            <p:ph type="dt" sz="half" idx="10"/>
          </p:nvPr>
        </p:nvSpPr>
        <p:spPr/>
        <p:txBody>
          <a:bodyPr/>
          <a:lstStyle/>
          <a:p>
            <a:fld id="{1697F845-5A68-4CB4-A237-5FC07D2A0FB0}" type="datetimeFigureOut">
              <a:rPr lang="tr-TR" smtClean="0"/>
              <a:t>24.03.2020</a:t>
            </a:fld>
            <a:endParaRPr lang="tr-TR"/>
          </a:p>
        </p:txBody>
      </p:sp>
      <p:sp>
        <p:nvSpPr>
          <p:cNvPr id="5" name="Alt Bilgi Yer Tutucusu 4">
            <a:extLst>
              <a:ext uri="{FF2B5EF4-FFF2-40B4-BE49-F238E27FC236}">
                <a16:creationId xmlns:a16="http://schemas.microsoft.com/office/drawing/2014/main" id="{5FA7DBDA-5FC7-4CE7-B05D-55979213DA1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5ED8259-D025-41F6-8926-E8CFAE341F40}"/>
              </a:ext>
            </a:extLst>
          </p:cNvPr>
          <p:cNvSpPr>
            <a:spLocks noGrp="1"/>
          </p:cNvSpPr>
          <p:nvPr>
            <p:ph type="sldNum" sz="quarter" idx="12"/>
          </p:nvPr>
        </p:nvSpPr>
        <p:spPr/>
        <p:txBody>
          <a:bodyPr/>
          <a:lstStyle/>
          <a:p>
            <a:fld id="{4DFF037C-5FED-47E8-A493-7C7C266D35C1}" type="slidenum">
              <a:rPr lang="tr-TR" smtClean="0"/>
              <a:t>‹#›</a:t>
            </a:fld>
            <a:endParaRPr lang="tr-TR"/>
          </a:p>
        </p:txBody>
      </p:sp>
    </p:spTree>
    <p:extLst>
      <p:ext uri="{BB962C8B-B14F-4D97-AF65-F5344CB8AC3E}">
        <p14:creationId xmlns:p14="http://schemas.microsoft.com/office/powerpoint/2010/main" val="354965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A78177-7982-4DA6-856B-E3D3F4A6E9A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2DD9CDB-7B4C-4078-A42B-C536D8C27B9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E34DB95-3382-4AF9-AA4B-9FC76904E89B}"/>
              </a:ext>
            </a:extLst>
          </p:cNvPr>
          <p:cNvSpPr>
            <a:spLocks noGrp="1"/>
          </p:cNvSpPr>
          <p:nvPr>
            <p:ph type="dt" sz="half" idx="10"/>
          </p:nvPr>
        </p:nvSpPr>
        <p:spPr/>
        <p:txBody>
          <a:bodyPr/>
          <a:lstStyle/>
          <a:p>
            <a:fld id="{1697F845-5A68-4CB4-A237-5FC07D2A0FB0}" type="datetimeFigureOut">
              <a:rPr lang="tr-TR" smtClean="0"/>
              <a:t>24.03.2020</a:t>
            </a:fld>
            <a:endParaRPr lang="tr-TR"/>
          </a:p>
        </p:txBody>
      </p:sp>
      <p:sp>
        <p:nvSpPr>
          <p:cNvPr id="5" name="Alt Bilgi Yer Tutucusu 4">
            <a:extLst>
              <a:ext uri="{FF2B5EF4-FFF2-40B4-BE49-F238E27FC236}">
                <a16:creationId xmlns:a16="http://schemas.microsoft.com/office/drawing/2014/main" id="{E09EC39D-F5DF-438E-8C23-C72741A424C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470850A-DDFC-4795-B3B6-288810E238F7}"/>
              </a:ext>
            </a:extLst>
          </p:cNvPr>
          <p:cNvSpPr>
            <a:spLocks noGrp="1"/>
          </p:cNvSpPr>
          <p:nvPr>
            <p:ph type="sldNum" sz="quarter" idx="12"/>
          </p:nvPr>
        </p:nvSpPr>
        <p:spPr/>
        <p:txBody>
          <a:bodyPr/>
          <a:lstStyle/>
          <a:p>
            <a:fld id="{4DFF037C-5FED-47E8-A493-7C7C266D35C1}" type="slidenum">
              <a:rPr lang="tr-TR" smtClean="0"/>
              <a:t>‹#›</a:t>
            </a:fld>
            <a:endParaRPr lang="tr-TR"/>
          </a:p>
        </p:txBody>
      </p:sp>
    </p:spTree>
    <p:extLst>
      <p:ext uri="{BB962C8B-B14F-4D97-AF65-F5344CB8AC3E}">
        <p14:creationId xmlns:p14="http://schemas.microsoft.com/office/powerpoint/2010/main" val="56699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B0205FE-F324-4EEA-AE02-EA89A9571BD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AB70FC5-C791-4E0E-99A6-F023A654E2C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1C6209F-A89E-48AF-BA68-8EE0B03DD155}"/>
              </a:ext>
            </a:extLst>
          </p:cNvPr>
          <p:cNvSpPr>
            <a:spLocks noGrp="1"/>
          </p:cNvSpPr>
          <p:nvPr>
            <p:ph type="dt" sz="half" idx="10"/>
          </p:nvPr>
        </p:nvSpPr>
        <p:spPr/>
        <p:txBody>
          <a:bodyPr/>
          <a:lstStyle/>
          <a:p>
            <a:fld id="{1697F845-5A68-4CB4-A237-5FC07D2A0FB0}" type="datetimeFigureOut">
              <a:rPr lang="tr-TR" smtClean="0"/>
              <a:t>24.03.2020</a:t>
            </a:fld>
            <a:endParaRPr lang="tr-TR"/>
          </a:p>
        </p:txBody>
      </p:sp>
      <p:sp>
        <p:nvSpPr>
          <p:cNvPr id="5" name="Alt Bilgi Yer Tutucusu 4">
            <a:extLst>
              <a:ext uri="{FF2B5EF4-FFF2-40B4-BE49-F238E27FC236}">
                <a16:creationId xmlns:a16="http://schemas.microsoft.com/office/drawing/2014/main" id="{360F65AA-F4CE-41C4-A4C2-BE0072EAE14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91A5F53-8794-4070-BE2B-1435911EBFC3}"/>
              </a:ext>
            </a:extLst>
          </p:cNvPr>
          <p:cNvSpPr>
            <a:spLocks noGrp="1"/>
          </p:cNvSpPr>
          <p:nvPr>
            <p:ph type="sldNum" sz="quarter" idx="12"/>
          </p:nvPr>
        </p:nvSpPr>
        <p:spPr/>
        <p:txBody>
          <a:bodyPr/>
          <a:lstStyle/>
          <a:p>
            <a:fld id="{4DFF037C-5FED-47E8-A493-7C7C266D35C1}" type="slidenum">
              <a:rPr lang="tr-TR" smtClean="0"/>
              <a:t>‹#›</a:t>
            </a:fld>
            <a:endParaRPr lang="tr-TR"/>
          </a:p>
        </p:txBody>
      </p:sp>
    </p:spTree>
    <p:extLst>
      <p:ext uri="{BB962C8B-B14F-4D97-AF65-F5344CB8AC3E}">
        <p14:creationId xmlns:p14="http://schemas.microsoft.com/office/powerpoint/2010/main" val="2846847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50203E-2643-4E2B-94BB-DAD490C9A50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7C8EC56-294C-44D3-872C-4A65BDFDB979}"/>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E5889C7-0314-47DA-9C52-4A78CF672842}"/>
              </a:ext>
            </a:extLst>
          </p:cNvPr>
          <p:cNvSpPr>
            <a:spLocks noGrp="1"/>
          </p:cNvSpPr>
          <p:nvPr>
            <p:ph type="dt" sz="half" idx="10"/>
          </p:nvPr>
        </p:nvSpPr>
        <p:spPr/>
        <p:txBody>
          <a:bodyPr/>
          <a:lstStyle/>
          <a:p>
            <a:fld id="{1697F845-5A68-4CB4-A237-5FC07D2A0FB0}" type="datetimeFigureOut">
              <a:rPr lang="tr-TR" smtClean="0"/>
              <a:t>24.03.2020</a:t>
            </a:fld>
            <a:endParaRPr lang="tr-TR"/>
          </a:p>
        </p:txBody>
      </p:sp>
      <p:sp>
        <p:nvSpPr>
          <p:cNvPr id="5" name="Alt Bilgi Yer Tutucusu 4">
            <a:extLst>
              <a:ext uri="{FF2B5EF4-FFF2-40B4-BE49-F238E27FC236}">
                <a16:creationId xmlns:a16="http://schemas.microsoft.com/office/drawing/2014/main" id="{FD2897E1-9C02-455F-BCD8-29CB4E11DAC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700C64D-F2C0-4829-BC6F-80739ADE335D}"/>
              </a:ext>
            </a:extLst>
          </p:cNvPr>
          <p:cNvSpPr>
            <a:spLocks noGrp="1"/>
          </p:cNvSpPr>
          <p:nvPr>
            <p:ph type="sldNum" sz="quarter" idx="12"/>
          </p:nvPr>
        </p:nvSpPr>
        <p:spPr/>
        <p:txBody>
          <a:bodyPr/>
          <a:lstStyle/>
          <a:p>
            <a:fld id="{4DFF037C-5FED-47E8-A493-7C7C266D35C1}" type="slidenum">
              <a:rPr lang="tr-TR" smtClean="0"/>
              <a:t>‹#›</a:t>
            </a:fld>
            <a:endParaRPr lang="tr-TR"/>
          </a:p>
        </p:txBody>
      </p:sp>
    </p:spTree>
    <p:extLst>
      <p:ext uri="{BB962C8B-B14F-4D97-AF65-F5344CB8AC3E}">
        <p14:creationId xmlns:p14="http://schemas.microsoft.com/office/powerpoint/2010/main" val="1541506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DF8002-3A55-4D82-B482-AA121D6C1FA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5CA398E-D545-4A92-AAC1-A1D71584F1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19A465D-EAA8-412F-8EC5-CE1246662114}"/>
              </a:ext>
            </a:extLst>
          </p:cNvPr>
          <p:cNvSpPr>
            <a:spLocks noGrp="1"/>
          </p:cNvSpPr>
          <p:nvPr>
            <p:ph type="dt" sz="half" idx="10"/>
          </p:nvPr>
        </p:nvSpPr>
        <p:spPr/>
        <p:txBody>
          <a:bodyPr/>
          <a:lstStyle/>
          <a:p>
            <a:fld id="{1697F845-5A68-4CB4-A237-5FC07D2A0FB0}" type="datetimeFigureOut">
              <a:rPr lang="tr-TR" smtClean="0"/>
              <a:t>24.03.2020</a:t>
            </a:fld>
            <a:endParaRPr lang="tr-TR"/>
          </a:p>
        </p:txBody>
      </p:sp>
      <p:sp>
        <p:nvSpPr>
          <p:cNvPr id="5" name="Alt Bilgi Yer Tutucusu 4">
            <a:extLst>
              <a:ext uri="{FF2B5EF4-FFF2-40B4-BE49-F238E27FC236}">
                <a16:creationId xmlns:a16="http://schemas.microsoft.com/office/drawing/2014/main" id="{12A410F3-F029-4819-86FF-A005369A1B0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1F14C67-10DA-4B32-83BA-3F0754ED63CD}"/>
              </a:ext>
            </a:extLst>
          </p:cNvPr>
          <p:cNvSpPr>
            <a:spLocks noGrp="1"/>
          </p:cNvSpPr>
          <p:nvPr>
            <p:ph type="sldNum" sz="quarter" idx="12"/>
          </p:nvPr>
        </p:nvSpPr>
        <p:spPr/>
        <p:txBody>
          <a:bodyPr/>
          <a:lstStyle/>
          <a:p>
            <a:fld id="{4DFF037C-5FED-47E8-A493-7C7C266D35C1}" type="slidenum">
              <a:rPr lang="tr-TR" smtClean="0"/>
              <a:t>‹#›</a:t>
            </a:fld>
            <a:endParaRPr lang="tr-TR"/>
          </a:p>
        </p:txBody>
      </p:sp>
    </p:spTree>
    <p:extLst>
      <p:ext uri="{BB962C8B-B14F-4D97-AF65-F5344CB8AC3E}">
        <p14:creationId xmlns:p14="http://schemas.microsoft.com/office/powerpoint/2010/main" val="1573932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CEB560-9213-4854-A739-F62A3B541C8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9845C4B-2C23-4C23-8600-03C1708D9E4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97DE08D-5683-43A0-872B-5F179EBB0A8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3EF13CA-E3CC-4C9A-8CD1-0E77F75F016C}"/>
              </a:ext>
            </a:extLst>
          </p:cNvPr>
          <p:cNvSpPr>
            <a:spLocks noGrp="1"/>
          </p:cNvSpPr>
          <p:nvPr>
            <p:ph type="dt" sz="half" idx="10"/>
          </p:nvPr>
        </p:nvSpPr>
        <p:spPr/>
        <p:txBody>
          <a:bodyPr/>
          <a:lstStyle/>
          <a:p>
            <a:fld id="{1697F845-5A68-4CB4-A237-5FC07D2A0FB0}" type="datetimeFigureOut">
              <a:rPr lang="tr-TR" smtClean="0"/>
              <a:t>24.03.2020</a:t>
            </a:fld>
            <a:endParaRPr lang="tr-TR"/>
          </a:p>
        </p:txBody>
      </p:sp>
      <p:sp>
        <p:nvSpPr>
          <p:cNvPr id="6" name="Alt Bilgi Yer Tutucusu 5">
            <a:extLst>
              <a:ext uri="{FF2B5EF4-FFF2-40B4-BE49-F238E27FC236}">
                <a16:creationId xmlns:a16="http://schemas.microsoft.com/office/drawing/2014/main" id="{F00B2E13-38BD-4A59-8816-EB03B7C5EDF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1DF2BCA-0280-4F08-BF18-7BE64F53A8DB}"/>
              </a:ext>
            </a:extLst>
          </p:cNvPr>
          <p:cNvSpPr>
            <a:spLocks noGrp="1"/>
          </p:cNvSpPr>
          <p:nvPr>
            <p:ph type="sldNum" sz="quarter" idx="12"/>
          </p:nvPr>
        </p:nvSpPr>
        <p:spPr/>
        <p:txBody>
          <a:bodyPr/>
          <a:lstStyle/>
          <a:p>
            <a:fld id="{4DFF037C-5FED-47E8-A493-7C7C266D35C1}" type="slidenum">
              <a:rPr lang="tr-TR" smtClean="0"/>
              <a:t>‹#›</a:t>
            </a:fld>
            <a:endParaRPr lang="tr-TR"/>
          </a:p>
        </p:txBody>
      </p:sp>
    </p:spTree>
    <p:extLst>
      <p:ext uri="{BB962C8B-B14F-4D97-AF65-F5344CB8AC3E}">
        <p14:creationId xmlns:p14="http://schemas.microsoft.com/office/powerpoint/2010/main" val="1825887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1EF9ED-D29B-4779-9837-5E0AE684CBE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0413F6C-836B-4F7F-AF82-5CACF2A794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51427FF-00A7-4006-9D49-A7CB5A497C8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98EDF4F-2F53-4AE2-BA77-C456F6591D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816A4D9-5079-4924-BD69-8CB62B5EC88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838E461C-3426-4BEC-9C91-C6F22F6864D7}"/>
              </a:ext>
            </a:extLst>
          </p:cNvPr>
          <p:cNvSpPr>
            <a:spLocks noGrp="1"/>
          </p:cNvSpPr>
          <p:nvPr>
            <p:ph type="dt" sz="half" idx="10"/>
          </p:nvPr>
        </p:nvSpPr>
        <p:spPr/>
        <p:txBody>
          <a:bodyPr/>
          <a:lstStyle/>
          <a:p>
            <a:fld id="{1697F845-5A68-4CB4-A237-5FC07D2A0FB0}" type="datetimeFigureOut">
              <a:rPr lang="tr-TR" smtClean="0"/>
              <a:t>24.03.2020</a:t>
            </a:fld>
            <a:endParaRPr lang="tr-TR"/>
          </a:p>
        </p:txBody>
      </p:sp>
      <p:sp>
        <p:nvSpPr>
          <p:cNvPr id="8" name="Alt Bilgi Yer Tutucusu 7">
            <a:extLst>
              <a:ext uri="{FF2B5EF4-FFF2-40B4-BE49-F238E27FC236}">
                <a16:creationId xmlns:a16="http://schemas.microsoft.com/office/drawing/2014/main" id="{63126797-94F8-4EC3-BAF1-2CF8EEC012B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EEF2FC7F-ACCA-48CB-A9CE-36FEC40BDF42}"/>
              </a:ext>
            </a:extLst>
          </p:cNvPr>
          <p:cNvSpPr>
            <a:spLocks noGrp="1"/>
          </p:cNvSpPr>
          <p:nvPr>
            <p:ph type="sldNum" sz="quarter" idx="12"/>
          </p:nvPr>
        </p:nvSpPr>
        <p:spPr/>
        <p:txBody>
          <a:bodyPr/>
          <a:lstStyle/>
          <a:p>
            <a:fld id="{4DFF037C-5FED-47E8-A493-7C7C266D35C1}" type="slidenum">
              <a:rPr lang="tr-TR" smtClean="0"/>
              <a:t>‹#›</a:t>
            </a:fld>
            <a:endParaRPr lang="tr-TR"/>
          </a:p>
        </p:txBody>
      </p:sp>
    </p:spTree>
    <p:extLst>
      <p:ext uri="{BB962C8B-B14F-4D97-AF65-F5344CB8AC3E}">
        <p14:creationId xmlns:p14="http://schemas.microsoft.com/office/powerpoint/2010/main" val="263179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34C30E-49A5-4808-98D8-E2084EA3EAD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BC6567D-545C-4316-AF60-048306800728}"/>
              </a:ext>
            </a:extLst>
          </p:cNvPr>
          <p:cNvSpPr>
            <a:spLocks noGrp="1"/>
          </p:cNvSpPr>
          <p:nvPr>
            <p:ph type="dt" sz="half" idx="10"/>
          </p:nvPr>
        </p:nvSpPr>
        <p:spPr/>
        <p:txBody>
          <a:bodyPr/>
          <a:lstStyle/>
          <a:p>
            <a:fld id="{1697F845-5A68-4CB4-A237-5FC07D2A0FB0}" type="datetimeFigureOut">
              <a:rPr lang="tr-TR" smtClean="0"/>
              <a:t>24.03.2020</a:t>
            </a:fld>
            <a:endParaRPr lang="tr-TR"/>
          </a:p>
        </p:txBody>
      </p:sp>
      <p:sp>
        <p:nvSpPr>
          <p:cNvPr id="4" name="Alt Bilgi Yer Tutucusu 3">
            <a:extLst>
              <a:ext uri="{FF2B5EF4-FFF2-40B4-BE49-F238E27FC236}">
                <a16:creationId xmlns:a16="http://schemas.microsoft.com/office/drawing/2014/main" id="{CB2559CB-2AAB-4C3E-B453-0D7E9FDAB75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94A73EF-78AF-4826-8006-04D5539C99F3}"/>
              </a:ext>
            </a:extLst>
          </p:cNvPr>
          <p:cNvSpPr>
            <a:spLocks noGrp="1"/>
          </p:cNvSpPr>
          <p:nvPr>
            <p:ph type="sldNum" sz="quarter" idx="12"/>
          </p:nvPr>
        </p:nvSpPr>
        <p:spPr/>
        <p:txBody>
          <a:bodyPr/>
          <a:lstStyle/>
          <a:p>
            <a:fld id="{4DFF037C-5FED-47E8-A493-7C7C266D35C1}" type="slidenum">
              <a:rPr lang="tr-TR" smtClean="0"/>
              <a:t>‹#›</a:t>
            </a:fld>
            <a:endParaRPr lang="tr-TR"/>
          </a:p>
        </p:txBody>
      </p:sp>
    </p:spTree>
    <p:extLst>
      <p:ext uri="{BB962C8B-B14F-4D97-AF65-F5344CB8AC3E}">
        <p14:creationId xmlns:p14="http://schemas.microsoft.com/office/powerpoint/2010/main" val="681071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C11E139-6039-4432-AD01-8E23B2BB6FA8}"/>
              </a:ext>
            </a:extLst>
          </p:cNvPr>
          <p:cNvSpPr>
            <a:spLocks noGrp="1"/>
          </p:cNvSpPr>
          <p:nvPr>
            <p:ph type="dt" sz="half" idx="10"/>
          </p:nvPr>
        </p:nvSpPr>
        <p:spPr/>
        <p:txBody>
          <a:bodyPr/>
          <a:lstStyle/>
          <a:p>
            <a:fld id="{1697F845-5A68-4CB4-A237-5FC07D2A0FB0}" type="datetimeFigureOut">
              <a:rPr lang="tr-TR" smtClean="0"/>
              <a:t>24.03.2020</a:t>
            </a:fld>
            <a:endParaRPr lang="tr-TR"/>
          </a:p>
        </p:txBody>
      </p:sp>
      <p:sp>
        <p:nvSpPr>
          <p:cNvPr id="3" name="Alt Bilgi Yer Tutucusu 2">
            <a:extLst>
              <a:ext uri="{FF2B5EF4-FFF2-40B4-BE49-F238E27FC236}">
                <a16:creationId xmlns:a16="http://schemas.microsoft.com/office/drawing/2014/main" id="{63A990B1-C059-4D8B-AB49-862527FA303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3B70A78-3CCE-435F-92EF-800570E3DA3B}"/>
              </a:ext>
            </a:extLst>
          </p:cNvPr>
          <p:cNvSpPr>
            <a:spLocks noGrp="1"/>
          </p:cNvSpPr>
          <p:nvPr>
            <p:ph type="sldNum" sz="quarter" idx="12"/>
          </p:nvPr>
        </p:nvSpPr>
        <p:spPr/>
        <p:txBody>
          <a:bodyPr/>
          <a:lstStyle/>
          <a:p>
            <a:fld id="{4DFF037C-5FED-47E8-A493-7C7C266D35C1}" type="slidenum">
              <a:rPr lang="tr-TR" smtClean="0"/>
              <a:t>‹#›</a:t>
            </a:fld>
            <a:endParaRPr lang="tr-TR"/>
          </a:p>
        </p:txBody>
      </p:sp>
    </p:spTree>
    <p:extLst>
      <p:ext uri="{BB962C8B-B14F-4D97-AF65-F5344CB8AC3E}">
        <p14:creationId xmlns:p14="http://schemas.microsoft.com/office/powerpoint/2010/main" val="4108570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D9078E-FD7F-4AA5-BED4-A6D38FF479E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3F4EA16-3F3E-4BD9-BD2E-A01D749A26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156BB82-9B39-4F9A-B6D4-B80C9E6179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A7CBC56-E86A-4DF0-9384-F1A33FD92D9C}"/>
              </a:ext>
            </a:extLst>
          </p:cNvPr>
          <p:cNvSpPr>
            <a:spLocks noGrp="1"/>
          </p:cNvSpPr>
          <p:nvPr>
            <p:ph type="dt" sz="half" idx="10"/>
          </p:nvPr>
        </p:nvSpPr>
        <p:spPr/>
        <p:txBody>
          <a:bodyPr/>
          <a:lstStyle/>
          <a:p>
            <a:fld id="{1697F845-5A68-4CB4-A237-5FC07D2A0FB0}" type="datetimeFigureOut">
              <a:rPr lang="tr-TR" smtClean="0"/>
              <a:t>24.03.2020</a:t>
            </a:fld>
            <a:endParaRPr lang="tr-TR"/>
          </a:p>
        </p:txBody>
      </p:sp>
      <p:sp>
        <p:nvSpPr>
          <p:cNvPr id="6" name="Alt Bilgi Yer Tutucusu 5">
            <a:extLst>
              <a:ext uri="{FF2B5EF4-FFF2-40B4-BE49-F238E27FC236}">
                <a16:creationId xmlns:a16="http://schemas.microsoft.com/office/drawing/2014/main" id="{14506D5D-EC98-4234-9785-66934651607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89E3FAB-3351-4337-8FC5-FDAAEE4A004F}"/>
              </a:ext>
            </a:extLst>
          </p:cNvPr>
          <p:cNvSpPr>
            <a:spLocks noGrp="1"/>
          </p:cNvSpPr>
          <p:nvPr>
            <p:ph type="sldNum" sz="quarter" idx="12"/>
          </p:nvPr>
        </p:nvSpPr>
        <p:spPr/>
        <p:txBody>
          <a:bodyPr/>
          <a:lstStyle/>
          <a:p>
            <a:fld id="{4DFF037C-5FED-47E8-A493-7C7C266D35C1}" type="slidenum">
              <a:rPr lang="tr-TR" smtClean="0"/>
              <a:t>‹#›</a:t>
            </a:fld>
            <a:endParaRPr lang="tr-TR"/>
          </a:p>
        </p:txBody>
      </p:sp>
    </p:spTree>
    <p:extLst>
      <p:ext uri="{BB962C8B-B14F-4D97-AF65-F5344CB8AC3E}">
        <p14:creationId xmlns:p14="http://schemas.microsoft.com/office/powerpoint/2010/main" val="962867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D0162D-74E4-4317-AE16-F9DD502135D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D5CA509-A8A1-4E86-BAF6-29A5139C0D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CAB68E5-AAFC-4853-9085-B32C88566F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95B0053-4B41-4179-89A5-7FC3DAAF5AED}"/>
              </a:ext>
            </a:extLst>
          </p:cNvPr>
          <p:cNvSpPr>
            <a:spLocks noGrp="1"/>
          </p:cNvSpPr>
          <p:nvPr>
            <p:ph type="dt" sz="half" idx="10"/>
          </p:nvPr>
        </p:nvSpPr>
        <p:spPr/>
        <p:txBody>
          <a:bodyPr/>
          <a:lstStyle/>
          <a:p>
            <a:fld id="{1697F845-5A68-4CB4-A237-5FC07D2A0FB0}" type="datetimeFigureOut">
              <a:rPr lang="tr-TR" smtClean="0"/>
              <a:t>24.03.2020</a:t>
            </a:fld>
            <a:endParaRPr lang="tr-TR"/>
          </a:p>
        </p:txBody>
      </p:sp>
      <p:sp>
        <p:nvSpPr>
          <p:cNvPr id="6" name="Alt Bilgi Yer Tutucusu 5">
            <a:extLst>
              <a:ext uri="{FF2B5EF4-FFF2-40B4-BE49-F238E27FC236}">
                <a16:creationId xmlns:a16="http://schemas.microsoft.com/office/drawing/2014/main" id="{D3FE8B59-A961-41F3-B32A-7363BC0A07C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E651AA4-E855-4DC3-A7AD-2DE7472D22F5}"/>
              </a:ext>
            </a:extLst>
          </p:cNvPr>
          <p:cNvSpPr>
            <a:spLocks noGrp="1"/>
          </p:cNvSpPr>
          <p:nvPr>
            <p:ph type="sldNum" sz="quarter" idx="12"/>
          </p:nvPr>
        </p:nvSpPr>
        <p:spPr/>
        <p:txBody>
          <a:bodyPr/>
          <a:lstStyle/>
          <a:p>
            <a:fld id="{4DFF037C-5FED-47E8-A493-7C7C266D35C1}" type="slidenum">
              <a:rPr lang="tr-TR" smtClean="0"/>
              <a:t>‹#›</a:t>
            </a:fld>
            <a:endParaRPr lang="tr-TR"/>
          </a:p>
        </p:txBody>
      </p:sp>
    </p:spTree>
    <p:extLst>
      <p:ext uri="{BB962C8B-B14F-4D97-AF65-F5344CB8AC3E}">
        <p14:creationId xmlns:p14="http://schemas.microsoft.com/office/powerpoint/2010/main" val="2821585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C34033D-436E-4A6A-ABAF-A6C7D1AE65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67E6B68-C4E2-43CE-90FF-2A1B6E7015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E62A924-0137-4808-BC3D-543C48B9DB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97F845-5A68-4CB4-A237-5FC07D2A0FB0}" type="datetimeFigureOut">
              <a:rPr lang="tr-TR" smtClean="0"/>
              <a:t>24.03.2020</a:t>
            </a:fld>
            <a:endParaRPr lang="tr-TR"/>
          </a:p>
        </p:txBody>
      </p:sp>
      <p:sp>
        <p:nvSpPr>
          <p:cNvPr id="5" name="Alt Bilgi Yer Tutucusu 4">
            <a:extLst>
              <a:ext uri="{FF2B5EF4-FFF2-40B4-BE49-F238E27FC236}">
                <a16:creationId xmlns:a16="http://schemas.microsoft.com/office/drawing/2014/main" id="{A3A9535E-887D-4732-9B0F-30D5F2DA36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D4905DD-C3A3-47B2-804E-8E3ECDA973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FF037C-5FED-47E8-A493-7C7C266D35C1}" type="slidenum">
              <a:rPr lang="tr-TR" smtClean="0"/>
              <a:t>‹#›</a:t>
            </a:fld>
            <a:endParaRPr lang="tr-TR"/>
          </a:p>
        </p:txBody>
      </p:sp>
    </p:spTree>
    <p:extLst>
      <p:ext uri="{BB962C8B-B14F-4D97-AF65-F5344CB8AC3E}">
        <p14:creationId xmlns:p14="http://schemas.microsoft.com/office/powerpoint/2010/main" val="2006889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83593A-8DE4-41C7-B5F1-D027C5AD3EE8}"/>
              </a:ext>
            </a:extLst>
          </p:cNvPr>
          <p:cNvSpPr>
            <a:spLocks noGrp="1"/>
          </p:cNvSpPr>
          <p:nvPr>
            <p:ph type="title"/>
          </p:nvPr>
        </p:nvSpPr>
        <p:spPr>
          <a:xfrm>
            <a:off x="838200" y="0"/>
            <a:ext cx="10515600" cy="1139688"/>
          </a:xfrm>
        </p:spPr>
        <p:txBody>
          <a:bodyPr/>
          <a:lstStyle/>
          <a:p>
            <a:r>
              <a:rPr lang="tr-TR" b="1" dirty="0">
                <a:solidFill>
                  <a:srgbClr val="FF0000"/>
                </a:solidFill>
              </a:rPr>
              <a:t>GİRİŞİMCİLİKTE TEMEL KAVRAMLAR</a:t>
            </a:r>
          </a:p>
        </p:txBody>
      </p:sp>
      <p:sp>
        <p:nvSpPr>
          <p:cNvPr id="3" name="İçerik Yer Tutucusu 2">
            <a:extLst>
              <a:ext uri="{FF2B5EF4-FFF2-40B4-BE49-F238E27FC236}">
                <a16:creationId xmlns:a16="http://schemas.microsoft.com/office/drawing/2014/main" id="{80B7E370-AD27-42C7-9D63-36F562FAC2E0}"/>
              </a:ext>
            </a:extLst>
          </p:cNvPr>
          <p:cNvSpPr>
            <a:spLocks noGrp="1"/>
          </p:cNvSpPr>
          <p:nvPr>
            <p:ph idx="1"/>
          </p:nvPr>
        </p:nvSpPr>
        <p:spPr>
          <a:xfrm>
            <a:off x="516835" y="1139688"/>
            <a:ext cx="10836965" cy="5718312"/>
          </a:xfrm>
        </p:spPr>
        <p:txBody>
          <a:bodyPr>
            <a:normAutofit/>
          </a:bodyPr>
          <a:lstStyle/>
          <a:p>
            <a:r>
              <a:rPr lang="tr-TR" b="1" dirty="0"/>
              <a:t>Girişimciliğin temelinde ekonomik hareketler bulunduğu için ekonomi ve ekonominin toplum içerisindeki işlevi hakkında bilgi sahibi olmak son derece önemlidir. </a:t>
            </a:r>
          </a:p>
          <a:p>
            <a:r>
              <a:rPr lang="tr-TR" b="1" dirty="0"/>
              <a:t>Girişimciler, ekonominin kuralları içerisinde kendilerine yer bulacaklar ve faaliyetlerine devam edeceklerdir. Bu nedenle girişimcilik açısından bilinmesi gereken temel ekonomik kavramlar vardır.</a:t>
            </a:r>
          </a:p>
          <a:p>
            <a:r>
              <a:rPr lang="tr-TR" b="1" dirty="0"/>
              <a:t>Ekonomi ile ilişkili temel kavramlar; ihtiyaç, arz, talep, fayda, fiyat, piyasa vb. olarak sıralanabilir. </a:t>
            </a:r>
          </a:p>
          <a:p>
            <a:r>
              <a:rPr lang="tr-TR" b="1" dirty="0"/>
              <a:t>Piyasanın taleplerine karşı üretilen mal veya hizmetlerin tamamına arz, tüketicilerin bedelini ödeyerek istemiş oldukları mal veya hizmetlere sahip olma isteğine talep denir. Yokluğu hissedilen, eksikliği duyulan mal ve hizmetlere ihtiyaç denir</a:t>
            </a:r>
          </a:p>
          <a:p>
            <a:r>
              <a:rPr lang="tr-TR" b="1" dirty="0"/>
              <a:t>İhtiyaçların karşılanma bedeli fiyattır ve tüm bunlar piyasayı oluşturur.</a:t>
            </a:r>
          </a:p>
        </p:txBody>
      </p:sp>
    </p:spTree>
    <p:extLst>
      <p:ext uri="{BB962C8B-B14F-4D97-AF65-F5344CB8AC3E}">
        <p14:creationId xmlns:p14="http://schemas.microsoft.com/office/powerpoint/2010/main" val="1417982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14C93A-3508-4AA9-B588-5E1D418CD809}"/>
              </a:ext>
            </a:extLst>
          </p:cNvPr>
          <p:cNvSpPr>
            <a:spLocks noGrp="1"/>
          </p:cNvSpPr>
          <p:nvPr>
            <p:ph type="title"/>
          </p:nvPr>
        </p:nvSpPr>
        <p:spPr>
          <a:xfrm>
            <a:off x="838200" y="2"/>
            <a:ext cx="10515600" cy="848138"/>
          </a:xfrm>
        </p:spPr>
        <p:txBody>
          <a:bodyPr>
            <a:normAutofit fontScale="90000"/>
          </a:bodyPr>
          <a:lstStyle/>
          <a:p>
            <a:r>
              <a:rPr lang="tr-TR" b="1" dirty="0">
                <a:solidFill>
                  <a:srgbClr val="FF0000"/>
                </a:solidFill>
              </a:rPr>
              <a:t>BAŞARILI GİRİŞİMCİLERİN NİTELİK VE BECERİLERİ</a:t>
            </a:r>
          </a:p>
        </p:txBody>
      </p:sp>
      <p:sp>
        <p:nvSpPr>
          <p:cNvPr id="3" name="İçerik Yer Tutucusu 2">
            <a:extLst>
              <a:ext uri="{FF2B5EF4-FFF2-40B4-BE49-F238E27FC236}">
                <a16:creationId xmlns:a16="http://schemas.microsoft.com/office/drawing/2014/main" id="{227013E8-84BF-474F-A98B-3FEE81D983F3}"/>
              </a:ext>
            </a:extLst>
          </p:cNvPr>
          <p:cNvSpPr>
            <a:spLocks noGrp="1"/>
          </p:cNvSpPr>
          <p:nvPr>
            <p:ph idx="1"/>
          </p:nvPr>
        </p:nvSpPr>
        <p:spPr>
          <a:xfrm>
            <a:off x="675861" y="848140"/>
            <a:ext cx="10677939" cy="5870712"/>
          </a:xfrm>
        </p:spPr>
        <p:txBody>
          <a:bodyPr>
            <a:normAutofit/>
          </a:bodyPr>
          <a:lstStyle/>
          <a:p>
            <a:r>
              <a:rPr lang="tr-TR" b="1" dirty="0"/>
              <a:t>Toplum açısından girişimciliğin önemi büyüktür. Girişimciler; pazar koşullarını,</a:t>
            </a:r>
          </a:p>
          <a:p>
            <a:r>
              <a:rPr lang="tr-TR" b="1" dirty="0"/>
              <a:t>değişen talebi, üretim tekniklerini, finans kaynaklarını iyi takip etmelidirler. Ancak piyasa</a:t>
            </a:r>
          </a:p>
          <a:p>
            <a:r>
              <a:rPr lang="tr-TR" b="1" dirty="0"/>
              <a:t>analizini yapabilen girişimciler, başarılı olabilirler. Doğru yerde, doğru zamanda olmayan ve</a:t>
            </a:r>
          </a:p>
          <a:p>
            <a:r>
              <a:rPr lang="tr-TR" b="1" dirty="0"/>
              <a:t>doğru kararlar veremeyen girişimciler ise başarısız olmaya mahkûmdur.</a:t>
            </a:r>
          </a:p>
          <a:p>
            <a:r>
              <a:rPr lang="tr-TR" b="1" dirty="0"/>
              <a:t>Girişimcilik; sistemli bir eğitim, uygulamaya yönelik bilgi, kendine güven ve başarma tutkusu isteyen çok saygı duyulan ve para kazandıran bir meslektir.</a:t>
            </a:r>
          </a:p>
          <a:p>
            <a:r>
              <a:rPr lang="tr-TR" b="1" dirty="0"/>
              <a:t> Ufku geniş insanlar, girişimleri sonucu inanılmaz başarılara ve sonuçlara ulaşmışlardır.</a:t>
            </a:r>
          </a:p>
        </p:txBody>
      </p:sp>
    </p:spTree>
    <p:extLst>
      <p:ext uri="{BB962C8B-B14F-4D97-AF65-F5344CB8AC3E}">
        <p14:creationId xmlns:p14="http://schemas.microsoft.com/office/powerpoint/2010/main" val="305202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72915E-62ED-4D20-93DB-D2A83AA76B14}"/>
              </a:ext>
            </a:extLst>
          </p:cNvPr>
          <p:cNvSpPr>
            <a:spLocks noGrp="1"/>
          </p:cNvSpPr>
          <p:nvPr>
            <p:ph type="title"/>
          </p:nvPr>
        </p:nvSpPr>
        <p:spPr>
          <a:xfrm>
            <a:off x="838200" y="1"/>
            <a:ext cx="10515600" cy="681036"/>
          </a:xfrm>
        </p:spPr>
        <p:txBody>
          <a:bodyPr>
            <a:normAutofit fontScale="90000"/>
          </a:bodyPr>
          <a:lstStyle/>
          <a:p>
            <a:r>
              <a:rPr lang="tr-TR" b="1" dirty="0">
                <a:solidFill>
                  <a:srgbClr val="FF0000"/>
                </a:solidFill>
              </a:rPr>
              <a:t>BAŞARILI GİRİŞİMCİLERİN NİTELİK VE BECERİLERİ</a:t>
            </a:r>
          </a:p>
        </p:txBody>
      </p:sp>
      <p:sp>
        <p:nvSpPr>
          <p:cNvPr id="3" name="İçerik Yer Tutucusu 2">
            <a:extLst>
              <a:ext uri="{FF2B5EF4-FFF2-40B4-BE49-F238E27FC236}">
                <a16:creationId xmlns:a16="http://schemas.microsoft.com/office/drawing/2014/main" id="{34F0C3D0-4CD9-4B09-9453-FFAF64AE1C85}"/>
              </a:ext>
            </a:extLst>
          </p:cNvPr>
          <p:cNvSpPr>
            <a:spLocks noGrp="1"/>
          </p:cNvSpPr>
          <p:nvPr>
            <p:ph idx="1"/>
          </p:nvPr>
        </p:nvSpPr>
        <p:spPr>
          <a:xfrm>
            <a:off x="662609" y="681036"/>
            <a:ext cx="10691191" cy="6037815"/>
          </a:xfrm>
        </p:spPr>
        <p:txBody>
          <a:bodyPr>
            <a:normAutofit/>
          </a:bodyPr>
          <a:lstStyle/>
          <a:p>
            <a:endParaRPr lang="tr-TR" sz="3200" b="1" dirty="0"/>
          </a:p>
          <a:p>
            <a:r>
              <a:rPr lang="tr-TR" sz="3200" b="1" dirty="0"/>
              <a:t>Girişimci kişiliğe sahip insanların tutkularla dolu olan bir yaşam biçimini tercih ettikleri görülür. Girişimcinin sahip olduğu bu tutkular, girişimciyi ayakta tutan güç odakları</a:t>
            </a:r>
          </a:p>
          <a:p>
            <a:pPr marL="0" indent="0">
              <a:buNone/>
            </a:pPr>
            <a:r>
              <a:rPr lang="tr-TR" sz="3200" b="1" dirty="0"/>
              <a:t> olarak kabul edilebilir. Girişimci kişilik özelliklerinin bir değer   yaratabilmesi ve işletme kurmaya dönüşmesi ise bu özellikleri  kullanabilecek yeteneğin var olması ile mümkün olabilir. Başka bir ifade ile girişimciliğin nitelikleri içerisinde bulunan kişisel özelliklerin yetenekle birleşmesi halinde başarılı girişimlerin oluşabileceği beklenmektedir.</a:t>
            </a:r>
          </a:p>
          <a:p>
            <a:endParaRPr lang="tr-TR" dirty="0"/>
          </a:p>
        </p:txBody>
      </p:sp>
    </p:spTree>
    <p:extLst>
      <p:ext uri="{BB962C8B-B14F-4D97-AF65-F5344CB8AC3E}">
        <p14:creationId xmlns:p14="http://schemas.microsoft.com/office/powerpoint/2010/main" val="1746975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640385-D293-4E19-B427-E76628B61E79}"/>
              </a:ext>
            </a:extLst>
          </p:cNvPr>
          <p:cNvSpPr>
            <a:spLocks noGrp="1"/>
          </p:cNvSpPr>
          <p:nvPr>
            <p:ph type="title"/>
          </p:nvPr>
        </p:nvSpPr>
        <p:spPr>
          <a:xfrm>
            <a:off x="838200" y="92766"/>
            <a:ext cx="10515600" cy="463826"/>
          </a:xfrm>
        </p:spPr>
        <p:txBody>
          <a:bodyPr>
            <a:normAutofit fontScale="90000"/>
          </a:bodyPr>
          <a:lstStyle/>
          <a:p>
            <a:br>
              <a:rPr lang="tr-TR" dirty="0"/>
            </a:br>
            <a:r>
              <a:rPr lang="tr-TR" b="1" dirty="0">
                <a:solidFill>
                  <a:srgbClr val="FF0000"/>
                </a:solidFill>
              </a:rPr>
              <a:t>Girişimciliğin Temelleri</a:t>
            </a:r>
            <a:br>
              <a:rPr lang="tr-TR" dirty="0"/>
            </a:br>
            <a:endParaRPr lang="tr-TR" dirty="0"/>
          </a:p>
        </p:txBody>
      </p:sp>
      <p:sp>
        <p:nvSpPr>
          <p:cNvPr id="3" name="İçerik Yer Tutucusu 2">
            <a:extLst>
              <a:ext uri="{FF2B5EF4-FFF2-40B4-BE49-F238E27FC236}">
                <a16:creationId xmlns:a16="http://schemas.microsoft.com/office/drawing/2014/main" id="{436FA43A-DB8E-47A6-A0EA-EADAF52D1007}"/>
              </a:ext>
            </a:extLst>
          </p:cNvPr>
          <p:cNvSpPr>
            <a:spLocks noGrp="1"/>
          </p:cNvSpPr>
          <p:nvPr>
            <p:ph idx="1"/>
          </p:nvPr>
        </p:nvSpPr>
        <p:spPr>
          <a:xfrm>
            <a:off x="609600" y="808383"/>
            <a:ext cx="10744200" cy="5956851"/>
          </a:xfrm>
        </p:spPr>
        <p:txBody>
          <a:bodyPr/>
          <a:lstStyle/>
          <a:p>
            <a:endParaRPr lang="tr-TR" b="1" dirty="0"/>
          </a:p>
          <a:p>
            <a:r>
              <a:rPr lang="tr-TR" b="1" dirty="0"/>
              <a:t>Sanayi toplumundan bilgi toplumuna geçişte önem kazanan olgulardan biri de girişimciliktir.</a:t>
            </a:r>
          </a:p>
          <a:p>
            <a:endParaRPr lang="tr-TR" b="1" dirty="0"/>
          </a:p>
          <a:p>
            <a:r>
              <a:rPr lang="tr-TR" b="1" dirty="0"/>
              <a:t>18. yüzyılın başlarında Fransa’da yaşayan İrlandalı ekonomist Richard </a:t>
            </a:r>
            <a:r>
              <a:rPr lang="tr-TR" b="1" dirty="0" err="1"/>
              <a:t>Cantillon</a:t>
            </a:r>
            <a:r>
              <a:rPr lang="tr-TR" b="1" dirty="0"/>
              <a:t>, girişimciliğin tanımını ilk kez yapmış ve risk üstlenme özelliğini vurgulamıştır. </a:t>
            </a:r>
          </a:p>
        </p:txBody>
      </p:sp>
    </p:spTree>
    <p:extLst>
      <p:ext uri="{BB962C8B-B14F-4D97-AF65-F5344CB8AC3E}">
        <p14:creationId xmlns:p14="http://schemas.microsoft.com/office/powerpoint/2010/main" val="2638107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85BFF8-AE9D-4FAB-B97F-8D22E0AAA0DE}"/>
              </a:ext>
            </a:extLst>
          </p:cNvPr>
          <p:cNvSpPr>
            <a:spLocks noGrp="1"/>
          </p:cNvSpPr>
          <p:nvPr>
            <p:ph type="title"/>
          </p:nvPr>
        </p:nvSpPr>
        <p:spPr>
          <a:xfrm>
            <a:off x="1152939" y="1"/>
            <a:ext cx="10200860" cy="861390"/>
          </a:xfrm>
        </p:spPr>
        <p:txBody>
          <a:bodyPr>
            <a:normAutofit fontScale="90000"/>
          </a:bodyPr>
          <a:lstStyle/>
          <a:p>
            <a:br>
              <a:rPr lang="tr-TR" b="1" dirty="0">
                <a:solidFill>
                  <a:srgbClr val="FF0000"/>
                </a:solidFill>
              </a:rPr>
            </a:br>
            <a:r>
              <a:rPr lang="tr-TR" b="1" dirty="0">
                <a:solidFill>
                  <a:srgbClr val="FF0000"/>
                </a:solidFill>
              </a:rPr>
              <a:t>          Girişimcilik Türleri</a:t>
            </a:r>
            <a:br>
              <a:rPr lang="tr-TR" dirty="0"/>
            </a:br>
            <a:endParaRPr lang="tr-TR" dirty="0"/>
          </a:p>
        </p:txBody>
      </p:sp>
      <p:sp>
        <p:nvSpPr>
          <p:cNvPr id="3" name="İçerik Yer Tutucusu 2">
            <a:extLst>
              <a:ext uri="{FF2B5EF4-FFF2-40B4-BE49-F238E27FC236}">
                <a16:creationId xmlns:a16="http://schemas.microsoft.com/office/drawing/2014/main" id="{3B7CFF20-3C2C-4C18-B611-746D2F0E9712}"/>
              </a:ext>
            </a:extLst>
          </p:cNvPr>
          <p:cNvSpPr>
            <a:spLocks noGrp="1"/>
          </p:cNvSpPr>
          <p:nvPr>
            <p:ph idx="1"/>
          </p:nvPr>
        </p:nvSpPr>
        <p:spPr>
          <a:xfrm>
            <a:off x="569843" y="861391"/>
            <a:ext cx="10783957" cy="5897218"/>
          </a:xfrm>
        </p:spPr>
        <p:txBody>
          <a:bodyPr>
            <a:noAutofit/>
          </a:bodyPr>
          <a:lstStyle/>
          <a:p>
            <a:r>
              <a:rPr lang="tr-TR" sz="2000" b="1" dirty="0"/>
              <a:t>Girişimcilik çok geniş bir alanı kapsamaktadır. Okulda, iş yerinde, evde, toplumda, çeşitli sanat alanlarında, askerî alanda, kamu sektöründe ve sanal ortamda girişimcilikten söz</a:t>
            </a:r>
          </a:p>
          <a:p>
            <a:pPr marL="0" indent="0">
              <a:buNone/>
            </a:pPr>
            <a:r>
              <a:rPr lang="tr-TR" sz="2000" b="1" dirty="0"/>
              <a:t>  edilebilir. </a:t>
            </a:r>
          </a:p>
          <a:p>
            <a:pPr marL="0" indent="0">
              <a:buNone/>
            </a:pPr>
            <a:r>
              <a:rPr lang="tr-TR" sz="2000" b="1" dirty="0"/>
              <a:t>  Girişimcilik özelliklerine sahip bireyler her yerde ve her zaman bu özellikleri ile ön plana      çıkarak girişimci bir kimlik kazanabilirler.</a:t>
            </a:r>
          </a:p>
          <a:p>
            <a:r>
              <a:rPr lang="tr-TR" sz="2000" b="1" dirty="0"/>
              <a:t>Girişimciliğin sadece erkeklere özgü olduğu düşünülmemelidir. Girişimcilikte cinsiyet</a:t>
            </a:r>
          </a:p>
          <a:p>
            <a:pPr marL="0" indent="0">
              <a:buNone/>
            </a:pPr>
            <a:r>
              <a:rPr lang="tr-TR" sz="2000" b="1" dirty="0"/>
              <a:t>   değil girişimci kimliğe sahip olmak önemlidir. Kadın ya da erkek herkes uygun koşullarda</a:t>
            </a:r>
          </a:p>
          <a:p>
            <a:pPr marL="0" indent="0">
              <a:buNone/>
            </a:pPr>
            <a:r>
              <a:rPr lang="tr-TR" sz="2000" b="1" dirty="0"/>
              <a:t>  girişimci olabilir. </a:t>
            </a:r>
          </a:p>
          <a:p>
            <a:pPr marL="0" indent="0">
              <a:buNone/>
            </a:pPr>
            <a:r>
              <a:rPr lang="tr-TR" sz="2000" b="1" dirty="0"/>
              <a:t>Ülkemizde başarılı kadın girişimcilere ait binlerce örnek bulunmaktadır. Ancak bu sayı yeterli değildir.</a:t>
            </a:r>
          </a:p>
          <a:p>
            <a:r>
              <a:rPr lang="tr-TR" sz="2000" b="1" dirty="0"/>
              <a:t>Ülkemizin her alanda girişimciye ihtiyacı olmakla birlikte, istihdam yaratan, sosyal gelişmeye ve kalkınmaya destek veren, millî gelirde artışlara neden olan, yeni ticari sektörler oluşturan, ülkemizin uluslararası piyasalara girmesine sebep olan ticari girişimciliğe ve ticari</a:t>
            </a:r>
          </a:p>
          <a:p>
            <a:pPr marL="0" indent="0">
              <a:buNone/>
            </a:pPr>
            <a:r>
              <a:rPr lang="tr-TR" sz="2000" b="1" dirty="0"/>
              <a:t>   girişimcilere daha fazla ihtiyacı vardır. Aynı zamanda ticari girişimcilik özelliklerinin gelişmesi ile diğer girişimcilik alanlarındaki özellikleri de gelişebilmektedir. </a:t>
            </a:r>
          </a:p>
          <a:p>
            <a:pPr marL="0" indent="0">
              <a:buNone/>
            </a:pPr>
            <a:r>
              <a:rPr lang="tr-TR" sz="2000" b="1" dirty="0"/>
              <a:t>Ticari girişimciliği temel olarak kabul etmek gerekir.</a:t>
            </a:r>
          </a:p>
        </p:txBody>
      </p:sp>
    </p:spTree>
    <p:extLst>
      <p:ext uri="{BB962C8B-B14F-4D97-AF65-F5344CB8AC3E}">
        <p14:creationId xmlns:p14="http://schemas.microsoft.com/office/powerpoint/2010/main" val="20071255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3EDA79-D1F4-4A81-A5C6-20F919FE20EA}"/>
              </a:ext>
            </a:extLst>
          </p:cNvPr>
          <p:cNvSpPr>
            <a:spLocks noGrp="1"/>
          </p:cNvSpPr>
          <p:nvPr>
            <p:ph type="title"/>
          </p:nvPr>
        </p:nvSpPr>
        <p:spPr>
          <a:xfrm>
            <a:off x="838200" y="1"/>
            <a:ext cx="10515600" cy="808382"/>
          </a:xfrm>
        </p:spPr>
        <p:txBody>
          <a:bodyPr>
            <a:normAutofit fontScale="90000"/>
          </a:bodyPr>
          <a:lstStyle/>
          <a:p>
            <a:r>
              <a:rPr lang="tr-TR" b="1" dirty="0">
                <a:solidFill>
                  <a:srgbClr val="FF0000"/>
                </a:solidFill>
              </a:rPr>
              <a:t>BAŞARILI GİRİŞİMCİLERİN NİTELİK VE BECERİLERİ</a:t>
            </a:r>
          </a:p>
        </p:txBody>
      </p:sp>
      <p:sp>
        <p:nvSpPr>
          <p:cNvPr id="3" name="İçerik Yer Tutucusu 2">
            <a:extLst>
              <a:ext uri="{FF2B5EF4-FFF2-40B4-BE49-F238E27FC236}">
                <a16:creationId xmlns:a16="http://schemas.microsoft.com/office/drawing/2014/main" id="{6E751A44-62BF-4062-B308-BC45F6CCDF2F}"/>
              </a:ext>
            </a:extLst>
          </p:cNvPr>
          <p:cNvSpPr>
            <a:spLocks noGrp="1"/>
          </p:cNvSpPr>
          <p:nvPr>
            <p:ph idx="1"/>
          </p:nvPr>
        </p:nvSpPr>
        <p:spPr>
          <a:xfrm>
            <a:off x="596348" y="715616"/>
            <a:ext cx="10757452" cy="6003235"/>
          </a:xfrm>
        </p:spPr>
        <p:txBody>
          <a:bodyPr/>
          <a:lstStyle/>
          <a:p>
            <a:r>
              <a:rPr lang="tr-TR" sz="3200" b="1" dirty="0"/>
              <a:t>Başarılı girişimcilerin kişilik özellikleri, girişimcilik kariyeri düşünen kişilerin ilgisini çeken bir konudur. Bu konuda yapılan pek çok araştırma olmasına rağmen, başarılı girişimcilerin belirgin bir nitelik setine sahip olduğu konusunda çok net bir bilgi bulunmamaktadır. Hatta bazı çalışmalarda girişimcilik başarısı ile kişilik özellikleri arasında herhangi bir ilişki olmadığı bile ifade edilmektedir</a:t>
            </a:r>
          </a:p>
          <a:p>
            <a:r>
              <a:rPr lang="tr-TR" sz="3200" b="1" dirty="0"/>
              <a:t>(</a:t>
            </a:r>
            <a:r>
              <a:rPr lang="tr-TR" sz="3200" b="1" dirty="0" err="1"/>
              <a:t>Gartner</a:t>
            </a:r>
            <a:r>
              <a:rPr lang="tr-TR" sz="3200" b="1" dirty="0"/>
              <a:t>, 1988; </a:t>
            </a:r>
            <a:r>
              <a:rPr lang="tr-TR" sz="3200" b="1" dirty="0" err="1"/>
              <a:t>Brockhaus</a:t>
            </a:r>
            <a:r>
              <a:rPr lang="tr-TR" sz="3200" b="1" dirty="0"/>
              <a:t> ve </a:t>
            </a:r>
            <a:r>
              <a:rPr lang="tr-TR" sz="3200" b="1" dirty="0" err="1"/>
              <a:t>Horwitz</a:t>
            </a:r>
            <a:r>
              <a:rPr lang="tr-TR" sz="3200" b="1" dirty="0"/>
              <a:t>, 1986). Diğer bir ifadeyle girişimcilik doğuştan gelen birtakım kişilik özelliklerine sahip insanların yapacağı bir iş gibi bir yaklaşım doğru değildir. </a:t>
            </a:r>
          </a:p>
          <a:p>
            <a:r>
              <a:rPr lang="tr-TR" sz="3200" b="1" dirty="0"/>
              <a:t>Herkes girişimci olabilir.</a:t>
            </a:r>
          </a:p>
          <a:p>
            <a:endParaRPr lang="tr-TR" dirty="0"/>
          </a:p>
        </p:txBody>
      </p:sp>
    </p:spTree>
    <p:extLst>
      <p:ext uri="{BB962C8B-B14F-4D97-AF65-F5344CB8AC3E}">
        <p14:creationId xmlns:p14="http://schemas.microsoft.com/office/powerpoint/2010/main" val="3482759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AD2B42-0D8C-45B0-88AC-4422CA951F0A}"/>
              </a:ext>
            </a:extLst>
          </p:cNvPr>
          <p:cNvSpPr>
            <a:spLocks noGrp="1"/>
          </p:cNvSpPr>
          <p:nvPr>
            <p:ph type="title"/>
          </p:nvPr>
        </p:nvSpPr>
        <p:spPr>
          <a:xfrm>
            <a:off x="940904" y="1"/>
            <a:ext cx="10412895" cy="927651"/>
          </a:xfrm>
        </p:spPr>
        <p:txBody>
          <a:bodyPr/>
          <a:lstStyle/>
          <a:p>
            <a:r>
              <a:rPr lang="tr-TR" dirty="0"/>
              <a:t>. </a:t>
            </a:r>
            <a:r>
              <a:rPr lang="tr-TR" b="1" dirty="0">
                <a:solidFill>
                  <a:srgbClr val="FF0000"/>
                </a:solidFill>
              </a:rPr>
              <a:t>Girişimcilik Nedir? Girişimci Kimdir?</a:t>
            </a:r>
          </a:p>
        </p:txBody>
      </p:sp>
      <p:sp>
        <p:nvSpPr>
          <p:cNvPr id="3" name="İçerik Yer Tutucusu 2">
            <a:extLst>
              <a:ext uri="{FF2B5EF4-FFF2-40B4-BE49-F238E27FC236}">
                <a16:creationId xmlns:a16="http://schemas.microsoft.com/office/drawing/2014/main" id="{DF8B4CBB-D8B7-4D76-94E0-A676FD338F4C}"/>
              </a:ext>
            </a:extLst>
          </p:cNvPr>
          <p:cNvSpPr>
            <a:spLocks noGrp="1"/>
          </p:cNvSpPr>
          <p:nvPr>
            <p:ph idx="1"/>
          </p:nvPr>
        </p:nvSpPr>
        <p:spPr>
          <a:xfrm>
            <a:off x="940904" y="1279902"/>
            <a:ext cx="10624930" cy="5565913"/>
          </a:xfrm>
        </p:spPr>
        <p:txBody>
          <a:bodyPr>
            <a:normAutofit/>
          </a:bodyPr>
          <a:lstStyle/>
          <a:p>
            <a:pPr marL="0" indent="0">
              <a:buNone/>
            </a:pPr>
            <a:r>
              <a:rPr lang="tr-TR" sz="3600" b="1" dirty="0">
                <a:solidFill>
                  <a:srgbClr val="FF0000"/>
                </a:solidFill>
              </a:rPr>
              <a:t>Girişimcilik;</a:t>
            </a:r>
            <a:r>
              <a:rPr lang="tr-TR" sz="3600" dirty="0"/>
              <a:t> </a:t>
            </a:r>
            <a:r>
              <a:rPr lang="tr-TR" sz="3600" b="1" dirty="0"/>
              <a:t>girişimcilik özgür bir ruha sahip olmaktır. Risk alabilmek, krizleri yönetebilmek ve bu süreçte kendi potansiyelini sonuna kadar açığa çıkarmaktır. Öncü, rekabetçi, fırsatları görerek hayata geçirme ve yenilik yapma süreçlerinin tümüne verilen </a:t>
            </a:r>
            <a:r>
              <a:rPr lang="tr-TR" sz="3600" b="1" dirty="0" err="1"/>
              <a:t>isımdir</a:t>
            </a:r>
            <a:r>
              <a:rPr lang="tr-TR" sz="3600" b="1" dirty="0"/>
              <a:t>.</a:t>
            </a:r>
          </a:p>
          <a:p>
            <a:pPr marL="0" indent="0">
              <a:buNone/>
            </a:pPr>
            <a:endParaRPr lang="tr-TR" sz="3600" dirty="0"/>
          </a:p>
          <a:p>
            <a:pPr marL="0" indent="0">
              <a:buNone/>
            </a:pPr>
            <a:r>
              <a:rPr lang="tr-TR" sz="3600" dirty="0"/>
              <a:t> </a:t>
            </a:r>
            <a:r>
              <a:rPr lang="tr-TR" sz="3600" b="1" dirty="0">
                <a:solidFill>
                  <a:srgbClr val="FF0000"/>
                </a:solidFill>
              </a:rPr>
              <a:t>Girişimci;</a:t>
            </a:r>
            <a:r>
              <a:rPr lang="tr-TR" sz="3600" dirty="0"/>
              <a:t> </a:t>
            </a:r>
            <a:r>
              <a:rPr lang="tr-TR" sz="3600" b="1" dirty="0"/>
              <a:t>girişimci, mal ve hizmet üretmek üzere kâr ve zarar riskini göze alarak, sahip olduğu sermayeyi yatırıma dönüştüren kişidir. </a:t>
            </a:r>
          </a:p>
        </p:txBody>
      </p:sp>
    </p:spTree>
    <p:extLst>
      <p:ext uri="{BB962C8B-B14F-4D97-AF65-F5344CB8AC3E}">
        <p14:creationId xmlns:p14="http://schemas.microsoft.com/office/powerpoint/2010/main" val="206800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A3C5A6-BA40-4768-974E-6A17AEF3EBBE}"/>
              </a:ext>
            </a:extLst>
          </p:cNvPr>
          <p:cNvSpPr>
            <a:spLocks noGrp="1"/>
          </p:cNvSpPr>
          <p:nvPr>
            <p:ph type="title"/>
          </p:nvPr>
        </p:nvSpPr>
        <p:spPr>
          <a:xfrm>
            <a:off x="967408" y="1"/>
            <a:ext cx="10386391" cy="927651"/>
          </a:xfrm>
        </p:spPr>
        <p:txBody>
          <a:bodyPr/>
          <a:lstStyle/>
          <a:p>
            <a:r>
              <a:rPr lang="tr-TR" b="1" dirty="0">
                <a:solidFill>
                  <a:srgbClr val="FF0000"/>
                </a:solidFill>
              </a:rPr>
              <a:t>Girişimci Özellikleri</a:t>
            </a:r>
          </a:p>
        </p:txBody>
      </p:sp>
      <p:sp>
        <p:nvSpPr>
          <p:cNvPr id="3" name="İçerik Yer Tutucusu 2">
            <a:extLst>
              <a:ext uri="{FF2B5EF4-FFF2-40B4-BE49-F238E27FC236}">
                <a16:creationId xmlns:a16="http://schemas.microsoft.com/office/drawing/2014/main" id="{D4F1B2B7-925C-4A6D-9880-34E2E888B6A0}"/>
              </a:ext>
            </a:extLst>
          </p:cNvPr>
          <p:cNvSpPr>
            <a:spLocks noGrp="1"/>
          </p:cNvSpPr>
          <p:nvPr>
            <p:ph idx="1"/>
          </p:nvPr>
        </p:nvSpPr>
        <p:spPr>
          <a:xfrm>
            <a:off x="353961" y="1076632"/>
            <a:ext cx="10586884" cy="5317541"/>
          </a:xfrm>
        </p:spPr>
        <p:txBody>
          <a:bodyPr>
            <a:normAutofit lnSpcReduction="10000"/>
          </a:bodyPr>
          <a:lstStyle/>
          <a:p>
            <a:pPr lvl="2"/>
            <a:endParaRPr lang="tr-TR" sz="3200" b="1" dirty="0"/>
          </a:p>
          <a:p>
            <a:pPr lvl="2"/>
            <a:r>
              <a:rPr lang="tr-TR" sz="3200" b="1" dirty="0"/>
              <a:t>Girişimcinin bir işin kuruluş aşamasında ve sonrasında önemli stratejik kararları hızlıca vermesi gerekecektir. Bu nedenle kişinin kararlı bir kişilik özelliğine sahip olması, bu konuda kendisine yardımcı olacaktır. Bu özellikler, doğuştan gelen kalıtımsal özellikler olmayıp, kişinin isteği ve azmi doğrultusunda geliştirilebilir. </a:t>
            </a:r>
          </a:p>
          <a:p>
            <a:r>
              <a:rPr lang="tr-TR" sz="3200" b="1" dirty="0"/>
              <a:t>Özetle, girişimcilik için gerekli olan nitelik ve becerilerin çalışarak elde edilebileceğinin akılda tutulması gerekir. Kişinin başarılı bir girişimci olmak için kazanması gereken en temel özellikler; fırsatları görebilen,  hesaplanabilen riskleri alan ve yenilikçi olmayı başaran kişidir.</a:t>
            </a:r>
          </a:p>
          <a:p>
            <a:pPr marL="0" indent="0">
              <a:buNone/>
            </a:pPr>
            <a:endParaRPr lang="tr-TR" dirty="0"/>
          </a:p>
          <a:p>
            <a:endParaRPr lang="tr-TR" dirty="0"/>
          </a:p>
        </p:txBody>
      </p:sp>
    </p:spTree>
    <p:extLst>
      <p:ext uri="{BB962C8B-B14F-4D97-AF65-F5344CB8AC3E}">
        <p14:creationId xmlns:p14="http://schemas.microsoft.com/office/powerpoint/2010/main" val="1224596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A8B6A5-F7BD-4B0B-AF76-DE9AC5E1F5E6}"/>
              </a:ext>
            </a:extLst>
          </p:cNvPr>
          <p:cNvSpPr>
            <a:spLocks noGrp="1"/>
          </p:cNvSpPr>
          <p:nvPr>
            <p:ph type="title"/>
          </p:nvPr>
        </p:nvSpPr>
        <p:spPr>
          <a:xfrm>
            <a:off x="838200" y="1"/>
            <a:ext cx="10515600" cy="681036"/>
          </a:xfrm>
        </p:spPr>
        <p:txBody>
          <a:bodyPr>
            <a:normAutofit fontScale="90000"/>
          </a:bodyPr>
          <a:lstStyle/>
          <a:p>
            <a:r>
              <a:rPr lang="tr-TR" dirty="0"/>
              <a:t>          </a:t>
            </a:r>
            <a:r>
              <a:rPr lang="tr-TR" b="1" dirty="0">
                <a:solidFill>
                  <a:srgbClr val="FF0000"/>
                </a:solidFill>
              </a:rPr>
              <a:t>GİRİŞİMCİLİK SÜRECİ</a:t>
            </a:r>
          </a:p>
        </p:txBody>
      </p:sp>
      <p:sp>
        <p:nvSpPr>
          <p:cNvPr id="3" name="İçerik Yer Tutucusu 2">
            <a:extLst>
              <a:ext uri="{FF2B5EF4-FFF2-40B4-BE49-F238E27FC236}">
                <a16:creationId xmlns:a16="http://schemas.microsoft.com/office/drawing/2014/main" id="{34A71A21-2593-4301-BFA2-56E1B272323B}"/>
              </a:ext>
            </a:extLst>
          </p:cNvPr>
          <p:cNvSpPr>
            <a:spLocks noGrp="1"/>
          </p:cNvSpPr>
          <p:nvPr>
            <p:ph idx="1"/>
          </p:nvPr>
        </p:nvSpPr>
        <p:spPr>
          <a:xfrm>
            <a:off x="795130" y="795130"/>
            <a:ext cx="10558670" cy="5976731"/>
          </a:xfrm>
        </p:spPr>
        <p:txBody>
          <a:bodyPr>
            <a:normAutofit/>
          </a:bodyPr>
          <a:lstStyle/>
          <a:p>
            <a:r>
              <a:rPr lang="tr-TR" sz="3200" b="1" dirty="0"/>
              <a:t>Girişimcilik süreci, temel olarak bir değerin yaratılma sürecini ve bir kişinin girişimcilik serüveninde hangi aşamalardan geçmesi gerektiğini ifade etmektedir.</a:t>
            </a:r>
          </a:p>
          <a:p>
            <a:r>
              <a:rPr lang="tr-TR" sz="3200" b="1" dirty="0"/>
              <a:t>Girişimcilik tipine, kurulacak girişimin türüne göre detaylarda birtakım farklılıklar olsa da her girişim belirli aşamalardan geçerek ortaya çıkar. </a:t>
            </a:r>
          </a:p>
          <a:p>
            <a:r>
              <a:rPr lang="tr-TR" sz="3200" b="1" dirty="0"/>
              <a:t>Bu aşamalar genel hatları ile şunlardır;</a:t>
            </a:r>
          </a:p>
          <a:p>
            <a:r>
              <a:rPr lang="tr-TR" sz="3200" b="1" dirty="0">
                <a:solidFill>
                  <a:srgbClr val="FF0000"/>
                </a:solidFill>
              </a:rPr>
              <a:t>a- Fırsatların Tespiti</a:t>
            </a:r>
          </a:p>
          <a:p>
            <a:r>
              <a:rPr lang="tr-TR" sz="3200" b="1" dirty="0">
                <a:solidFill>
                  <a:srgbClr val="FF0000"/>
                </a:solidFill>
              </a:rPr>
              <a:t>b- İş Modeli ve İş Planı Geliştirme</a:t>
            </a:r>
          </a:p>
          <a:p>
            <a:r>
              <a:rPr lang="tr-TR" sz="3200" b="1" dirty="0">
                <a:solidFill>
                  <a:srgbClr val="FF0000"/>
                </a:solidFill>
              </a:rPr>
              <a:t>c- Kaynakların Bulunması</a:t>
            </a:r>
          </a:p>
          <a:p>
            <a:r>
              <a:rPr lang="tr-TR" sz="3200" b="1" dirty="0">
                <a:solidFill>
                  <a:srgbClr val="FF0000"/>
                </a:solidFill>
              </a:rPr>
              <a:t>d- Büyüme ve Çıkış</a:t>
            </a:r>
          </a:p>
          <a:p>
            <a:endParaRPr lang="tr-TR" dirty="0"/>
          </a:p>
        </p:txBody>
      </p:sp>
    </p:spTree>
    <p:extLst>
      <p:ext uri="{BB962C8B-B14F-4D97-AF65-F5344CB8AC3E}">
        <p14:creationId xmlns:p14="http://schemas.microsoft.com/office/powerpoint/2010/main" val="3649100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B8F1AA-A2A9-410E-836E-41AD566B20D7}"/>
              </a:ext>
            </a:extLst>
          </p:cNvPr>
          <p:cNvSpPr>
            <a:spLocks noGrp="1"/>
          </p:cNvSpPr>
          <p:nvPr>
            <p:ph type="title"/>
          </p:nvPr>
        </p:nvSpPr>
        <p:spPr>
          <a:xfrm>
            <a:off x="838200" y="1"/>
            <a:ext cx="10515600" cy="681036"/>
          </a:xfrm>
        </p:spPr>
        <p:txBody>
          <a:bodyPr>
            <a:normAutofit fontScale="90000"/>
          </a:bodyPr>
          <a:lstStyle/>
          <a:p>
            <a:r>
              <a:rPr lang="tr-TR" sz="4000" b="1" dirty="0">
                <a:solidFill>
                  <a:srgbClr val="FF0000"/>
                </a:solidFill>
              </a:rPr>
              <a:t>             </a:t>
            </a:r>
            <a:r>
              <a:rPr lang="tr-TR" b="1" dirty="0">
                <a:solidFill>
                  <a:srgbClr val="FF0000"/>
                </a:solidFill>
              </a:rPr>
              <a:t>Girişimcilik Süreçleri</a:t>
            </a:r>
          </a:p>
        </p:txBody>
      </p:sp>
      <p:sp>
        <p:nvSpPr>
          <p:cNvPr id="3" name="İçerik Yer Tutucusu 2">
            <a:extLst>
              <a:ext uri="{FF2B5EF4-FFF2-40B4-BE49-F238E27FC236}">
                <a16:creationId xmlns:a16="http://schemas.microsoft.com/office/drawing/2014/main" id="{9FCE1E80-ACA0-4C6A-AD67-9CCC2AF9F4C3}"/>
              </a:ext>
            </a:extLst>
          </p:cNvPr>
          <p:cNvSpPr>
            <a:spLocks noGrp="1"/>
          </p:cNvSpPr>
          <p:nvPr>
            <p:ph idx="1"/>
          </p:nvPr>
        </p:nvSpPr>
        <p:spPr>
          <a:xfrm>
            <a:off x="838200" y="681037"/>
            <a:ext cx="10515600" cy="6176962"/>
          </a:xfrm>
        </p:spPr>
        <p:txBody>
          <a:bodyPr>
            <a:normAutofit fontScale="85000" lnSpcReduction="20000"/>
          </a:bodyPr>
          <a:lstStyle/>
          <a:p>
            <a:pPr marL="0" indent="0">
              <a:buNone/>
            </a:pPr>
            <a:endParaRPr lang="tr-TR" dirty="0"/>
          </a:p>
          <a:p>
            <a:r>
              <a:rPr lang="tr-TR" b="1" dirty="0"/>
              <a:t>Girişimcilik, girişimcilerin risk alma, fırsatları kovalama, hayata geçirme ve yenilik yapma süreçlerinin tümünü kapsayan bir kavramdır. </a:t>
            </a:r>
          </a:p>
          <a:p>
            <a:r>
              <a:rPr lang="tr-TR" b="1" dirty="0"/>
              <a:t>Bu nedenle girişimcilik, iş veya şirket kurma süreci ile birlikte yenilikler yapma sürecini de kapsamaktadır.</a:t>
            </a:r>
          </a:p>
          <a:p>
            <a:r>
              <a:rPr lang="tr-TR" b="1" dirty="0"/>
              <a:t>Girişimcilikte, özgüven ve takım çalışması oldukça önemli olup mutlaka başaracağım denilmeli, varsa takım arkadaşları birbirini desteklemelidir.</a:t>
            </a:r>
          </a:p>
          <a:p>
            <a:r>
              <a:rPr lang="tr-TR" b="1" dirty="0"/>
              <a:t>Yaşamımızı sürdürmeyi sağlayan ya da kolaylaştıran ihtiyaçlarımızın karşılanması için üretim yapma zorunluluğumuz vardır. </a:t>
            </a:r>
          </a:p>
          <a:p>
            <a:r>
              <a:rPr lang="tr-TR" b="1" dirty="0"/>
              <a:t>Üretimi gerçekleştirmek için de doğal kaynakların, emeğin ve sermayenin bir araya getirilmesi gerekmektedir. Emeği, sermayeyi ve doğal kaynakları bir araya getirip, planlayacak kişilere ihtiyaç vardır. </a:t>
            </a:r>
          </a:p>
          <a:p>
            <a:r>
              <a:rPr lang="tr-TR" b="1" dirty="0"/>
              <a:t>Neyin, nasıl, ne zaman, nerede üretileceğine karar veren, bunun için gerekli tüm çalışmaları yapan kişi ya da kişilere girişimci denir.</a:t>
            </a:r>
          </a:p>
          <a:p>
            <a:r>
              <a:rPr lang="tr-TR" b="1" dirty="0"/>
              <a:t>Girişimciliğin tarihi, insanlık tarihi ile başlamıştır. İlk çağlarda insanlar kendi ihtiyaçlarını karşılamak için girişimde bulunurken daha sonraki dönemlerde diğer insanların ve toplumun ihtiyaçlarını karşılama yoluna gitmişlerdir. Yeni icatların da ortaya çıkmasından sonra sanayi toplumuna geçilmiştir.</a:t>
            </a:r>
          </a:p>
          <a:p>
            <a:endParaRPr lang="tr-TR" dirty="0"/>
          </a:p>
        </p:txBody>
      </p:sp>
    </p:spTree>
    <p:extLst>
      <p:ext uri="{BB962C8B-B14F-4D97-AF65-F5344CB8AC3E}">
        <p14:creationId xmlns:p14="http://schemas.microsoft.com/office/powerpoint/2010/main" val="2040065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E9D2DA-86C4-4B48-93C7-F0F18F3027AA}"/>
              </a:ext>
            </a:extLst>
          </p:cNvPr>
          <p:cNvSpPr>
            <a:spLocks noGrp="1"/>
          </p:cNvSpPr>
          <p:nvPr>
            <p:ph type="title"/>
          </p:nvPr>
        </p:nvSpPr>
        <p:spPr>
          <a:xfrm>
            <a:off x="838200" y="2"/>
            <a:ext cx="10515600" cy="821634"/>
          </a:xfrm>
        </p:spPr>
        <p:txBody>
          <a:bodyPr/>
          <a:lstStyle/>
          <a:p>
            <a:r>
              <a:rPr lang="tr-TR" dirty="0"/>
              <a:t>         </a:t>
            </a:r>
            <a:r>
              <a:rPr lang="tr-TR" b="1" dirty="0">
                <a:solidFill>
                  <a:srgbClr val="FF0000"/>
                </a:solidFill>
              </a:rPr>
              <a:t>Girişimcilik Süreçleri</a:t>
            </a:r>
          </a:p>
        </p:txBody>
      </p:sp>
      <p:sp>
        <p:nvSpPr>
          <p:cNvPr id="3" name="İçerik Yer Tutucusu 2">
            <a:extLst>
              <a:ext uri="{FF2B5EF4-FFF2-40B4-BE49-F238E27FC236}">
                <a16:creationId xmlns:a16="http://schemas.microsoft.com/office/drawing/2014/main" id="{8850CD80-4B7D-4913-806D-C5FD02FB0AC2}"/>
              </a:ext>
            </a:extLst>
          </p:cNvPr>
          <p:cNvSpPr>
            <a:spLocks noGrp="1"/>
          </p:cNvSpPr>
          <p:nvPr>
            <p:ph idx="1"/>
          </p:nvPr>
        </p:nvSpPr>
        <p:spPr>
          <a:xfrm>
            <a:off x="159026" y="622852"/>
            <a:ext cx="11582400" cy="6235146"/>
          </a:xfrm>
        </p:spPr>
        <p:txBody>
          <a:bodyPr>
            <a:noAutofit/>
          </a:bodyPr>
          <a:lstStyle/>
          <a:p>
            <a:r>
              <a:rPr lang="tr-TR" sz="3200" b="1" dirty="0"/>
              <a:t>Girişimci, mal ve hizmet üretmek üzere kâr ve zarar riskini göze alarak, sahip olduğu sermayeyi yatırıma dönüştüren kişidir. Diğer bir ifadeyle girişimci, bilinenleri en iyi yapan ve hünerlerine aklını da katan, olağan ve olağan dışı koşullarda iş gücü ve sermaye kaynaklarını verimli bir şekilde kullanacak önlemleri düşünen, analiz eden, planlayan, yürürlüğe koyan, uygulayan ve sonuçlarını denetleyebilen kişidir.</a:t>
            </a:r>
          </a:p>
          <a:p>
            <a:r>
              <a:rPr lang="tr-TR" sz="3200" b="1" dirty="0"/>
              <a:t>Girişimci, kâr amacı güder; ancak, eylemlerinde tek amaç para kazanmak değildir. Diğer bir ifade ile ekonomik bir değer ortaya koymaksızın, çeşitli yollardan, başkaları tarafından ortaya konulan ortak değerleri kendi tarafına aktarmak girişimcilik değildir. Ayrıca girişimci, sadece yönetici demek de değildir. </a:t>
            </a:r>
          </a:p>
        </p:txBody>
      </p:sp>
    </p:spTree>
    <p:extLst>
      <p:ext uri="{BB962C8B-B14F-4D97-AF65-F5344CB8AC3E}">
        <p14:creationId xmlns:p14="http://schemas.microsoft.com/office/powerpoint/2010/main" val="1813315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5603DB-C4C9-4B59-B2FE-A8F8E7737FC8}"/>
              </a:ext>
            </a:extLst>
          </p:cNvPr>
          <p:cNvSpPr>
            <a:spLocks noGrp="1"/>
          </p:cNvSpPr>
          <p:nvPr>
            <p:ph type="title"/>
          </p:nvPr>
        </p:nvSpPr>
        <p:spPr>
          <a:xfrm>
            <a:off x="838200" y="1"/>
            <a:ext cx="10515600" cy="914399"/>
          </a:xfrm>
        </p:spPr>
        <p:txBody>
          <a:bodyPr/>
          <a:lstStyle/>
          <a:p>
            <a:r>
              <a:rPr lang="tr-TR" dirty="0"/>
              <a:t>         </a:t>
            </a:r>
            <a:r>
              <a:rPr lang="tr-TR" b="1" dirty="0">
                <a:solidFill>
                  <a:srgbClr val="FF0000"/>
                </a:solidFill>
              </a:rPr>
              <a:t>Girişimcilik Süreçleri</a:t>
            </a:r>
          </a:p>
        </p:txBody>
      </p:sp>
      <p:sp>
        <p:nvSpPr>
          <p:cNvPr id="3" name="İçerik Yer Tutucusu 2">
            <a:extLst>
              <a:ext uri="{FF2B5EF4-FFF2-40B4-BE49-F238E27FC236}">
                <a16:creationId xmlns:a16="http://schemas.microsoft.com/office/drawing/2014/main" id="{159E1FAA-276A-43FF-97CF-638F5BAFBAD5}"/>
              </a:ext>
            </a:extLst>
          </p:cNvPr>
          <p:cNvSpPr>
            <a:spLocks noGrp="1"/>
          </p:cNvSpPr>
          <p:nvPr>
            <p:ph idx="1"/>
          </p:nvPr>
        </p:nvSpPr>
        <p:spPr>
          <a:xfrm>
            <a:off x="583096" y="914400"/>
            <a:ext cx="10770704" cy="6109252"/>
          </a:xfrm>
        </p:spPr>
        <p:txBody>
          <a:bodyPr>
            <a:normAutofit/>
          </a:bodyPr>
          <a:lstStyle/>
          <a:p>
            <a:endParaRPr lang="tr-TR" dirty="0"/>
          </a:p>
          <a:p>
            <a:r>
              <a:rPr lang="tr-TR" sz="3200" b="1" dirty="0"/>
              <a:t>İş fikrini işe dönüştüren süreçlere “girişimcilik süreçleri” denir. Girişimciliği, zamana yayılan çeşitli aktiviteler içeren süreçler bütünü olarak algılamak gerekir. </a:t>
            </a:r>
          </a:p>
          <a:p>
            <a:r>
              <a:rPr lang="tr-TR" sz="3200" b="1" dirty="0"/>
              <a:t>İş fikrinin bulunmasıyla başlar. Fikrin kârlı şekilde paraya çevrilmesine kadar devam eder. Bu aradaki kritik kararlar girişimciliğin süreçlerini oluşturur. </a:t>
            </a:r>
          </a:p>
          <a:p>
            <a:r>
              <a:rPr lang="tr-TR" sz="3200" b="1" dirty="0"/>
              <a:t>Bu süreçler girişimciliğin sistematik yapısını ortaya koyar. Bunlar, işletmelerin doğumunu da gösteren süreçlerdir. </a:t>
            </a:r>
          </a:p>
          <a:p>
            <a:endParaRPr lang="tr-TR" dirty="0"/>
          </a:p>
        </p:txBody>
      </p:sp>
    </p:spTree>
    <p:extLst>
      <p:ext uri="{BB962C8B-B14F-4D97-AF65-F5344CB8AC3E}">
        <p14:creationId xmlns:p14="http://schemas.microsoft.com/office/powerpoint/2010/main" val="1150919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D63869-EA69-493B-8727-9B68EFD01023}"/>
              </a:ext>
            </a:extLst>
          </p:cNvPr>
          <p:cNvSpPr>
            <a:spLocks noGrp="1"/>
          </p:cNvSpPr>
          <p:nvPr>
            <p:ph type="title"/>
          </p:nvPr>
        </p:nvSpPr>
        <p:spPr>
          <a:xfrm>
            <a:off x="838200" y="1"/>
            <a:ext cx="10515600" cy="681036"/>
          </a:xfrm>
        </p:spPr>
        <p:txBody>
          <a:bodyPr>
            <a:normAutofit fontScale="90000"/>
          </a:bodyPr>
          <a:lstStyle/>
          <a:p>
            <a:r>
              <a:rPr lang="tr-TR" dirty="0"/>
              <a:t>             </a:t>
            </a:r>
            <a:r>
              <a:rPr lang="tr-TR" b="1" dirty="0">
                <a:solidFill>
                  <a:srgbClr val="FF0000"/>
                </a:solidFill>
              </a:rPr>
              <a:t>Girişimcilik Süreçleri</a:t>
            </a:r>
          </a:p>
        </p:txBody>
      </p:sp>
      <p:sp>
        <p:nvSpPr>
          <p:cNvPr id="3" name="İçerik Yer Tutucusu 2">
            <a:extLst>
              <a:ext uri="{FF2B5EF4-FFF2-40B4-BE49-F238E27FC236}">
                <a16:creationId xmlns:a16="http://schemas.microsoft.com/office/drawing/2014/main" id="{BFF1BC1B-3C09-4789-B82E-9694869A3E9B}"/>
              </a:ext>
            </a:extLst>
          </p:cNvPr>
          <p:cNvSpPr>
            <a:spLocks noGrp="1"/>
          </p:cNvSpPr>
          <p:nvPr>
            <p:ph idx="1"/>
          </p:nvPr>
        </p:nvSpPr>
        <p:spPr>
          <a:xfrm>
            <a:off x="569843" y="927652"/>
            <a:ext cx="10783957" cy="5724939"/>
          </a:xfrm>
        </p:spPr>
        <p:txBody>
          <a:bodyPr>
            <a:normAutofit/>
          </a:bodyPr>
          <a:lstStyle/>
          <a:p>
            <a:endParaRPr lang="tr-TR" sz="3200" b="1" dirty="0"/>
          </a:p>
          <a:p>
            <a:r>
              <a:rPr lang="tr-TR" sz="3200" b="1" dirty="0"/>
              <a:t>Bu süreçlerin her birinin kendine has yöntemi ve özelliği vardır. Önemli olan bu süreçleri özenle birleştirip işlerlik kazandırmaktır. </a:t>
            </a:r>
          </a:p>
          <a:p>
            <a:r>
              <a:rPr lang="tr-TR" sz="3200" b="1" dirty="0"/>
              <a:t>Zaten girişimci de bu süreçlerin tamamını yapan kimsedir. Bu süreçlerin doğru uygulanması, işletmenin sağlıklı doğmasını, girişimcinin başarısını tetikler.</a:t>
            </a:r>
          </a:p>
          <a:p>
            <a:r>
              <a:rPr lang="tr-TR" sz="3200" b="1" dirty="0"/>
              <a:t> Girişimci motivasyonunun, risk alma güdüsünün ve hatalarda öğrenmenin istenilen düzeyde olması, girişimcilik süreçlerinin</a:t>
            </a:r>
          </a:p>
          <a:p>
            <a:pPr marL="0" indent="0">
              <a:buNone/>
            </a:pPr>
            <a:r>
              <a:rPr lang="tr-TR" sz="3200" b="1" dirty="0"/>
              <a:t>  başarıyla uygulanmasını sağlar.</a:t>
            </a:r>
          </a:p>
          <a:p>
            <a:endParaRPr lang="tr-TR" dirty="0"/>
          </a:p>
        </p:txBody>
      </p:sp>
    </p:spTree>
    <p:extLst>
      <p:ext uri="{BB962C8B-B14F-4D97-AF65-F5344CB8AC3E}">
        <p14:creationId xmlns:p14="http://schemas.microsoft.com/office/powerpoint/2010/main" val="2934604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008CBA-1637-4216-8FEA-A5A396B35A2A}"/>
              </a:ext>
            </a:extLst>
          </p:cNvPr>
          <p:cNvSpPr>
            <a:spLocks noGrp="1"/>
          </p:cNvSpPr>
          <p:nvPr>
            <p:ph type="title"/>
          </p:nvPr>
        </p:nvSpPr>
        <p:spPr>
          <a:xfrm>
            <a:off x="838200" y="1"/>
            <a:ext cx="10515600" cy="821634"/>
          </a:xfrm>
        </p:spPr>
        <p:txBody>
          <a:bodyPr>
            <a:normAutofit fontScale="90000"/>
          </a:bodyPr>
          <a:lstStyle/>
          <a:p>
            <a:br>
              <a:rPr lang="tr-TR" dirty="0"/>
            </a:br>
            <a:r>
              <a:rPr lang="tr-TR" dirty="0"/>
              <a:t>     </a:t>
            </a:r>
            <a:r>
              <a:rPr lang="tr-TR" b="1" dirty="0">
                <a:solidFill>
                  <a:srgbClr val="FF0000"/>
                </a:solidFill>
              </a:rPr>
              <a:t>Girişimciliği Etkileyen Faktörler:</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5DA60832-579D-4D04-B9D1-1FA2D1B45820}"/>
              </a:ext>
            </a:extLst>
          </p:cNvPr>
          <p:cNvSpPr>
            <a:spLocks noGrp="1"/>
          </p:cNvSpPr>
          <p:nvPr>
            <p:ph idx="1"/>
          </p:nvPr>
        </p:nvSpPr>
        <p:spPr>
          <a:xfrm>
            <a:off x="838200" y="821634"/>
            <a:ext cx="10515600" cy="5857461"/>
          </a:xfrm>
        </p:spPr>
        <p:txBody>
          <a:bodyPr>
            <a:normAutofit/>
          </a:bodyPr>
          <a:lstStyle/>
          <a:p>
            <a:r>
              <a:rPr lang="tr-TR" sz="3200" b="1" dirty="0"/>
              <a:t>Ülkeler, hem girişimsel fırsatlara hem de bu fırsatları değerlendirebilecek akılcı düşünebilen girişimcilere ihtiyaç duyar. Buna bağlı olarak kişilerin, girişimci niteliklerini artırabilmek ve geliştirebilmek maksadıyla girişimciliği etkileyen unsurları bilmeleri gerekir.</a:t>
            </a:r>
          </a:p>
          <a:p>
            <a:r>
              <a:rPr lang="tr-TR" sz="3200" b="1" dirty="0"/>
              <a:t>Bir girişimci için girişime başlama kararı, süregelen bazı alt kararları almayı gerektirir. Bu kararlar; var olan yaşam koşullarını ve yaşam tarzını büyük ölçüde değiştirmeye hazır olma, girişimci olma arzusuna sahip olduğu konusunda karar verme, Hem kişisel faktörlerin hem de çevresel faktörlerin etkisinde kalmamasıdır.</a:t>
            </a:r>
          </a:p>
        </p:txBody>
      </p:sp>
    </p:spTree>
    <p:extLst>
      <p:ext uri="{BB962C8B-B14F-4D97-AF65-F5344CB8AC3E}">
        <p14:creationId xmlns:p14="http://schemas.microsoft.com/office/powerpoint/2010/main" val="219119976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TotalTime>
  <Words>1313</Words>
  <Application>Microsoft Office PowerPoint</Application>
  <PresentationFormat>Geniş ekran</PresentationFormat>
  <Paragraphs>79</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GİRİŞİMCİLİKTE TEMEL KAVRAMLAR</vt:lpstr>
      <vt:lpstr>. Girişimcilik Nedir? Girişimci Kimdir?</vt:lpstr>
      <vt:lpstr>Girişimci Özellikleri</vt:lpstr>
      <vt:lpstr>          GİRİŞİMCİLİK SÜRECİ</vt:lpstr>
      <vt:lpstr>             Girişimcilik Süreçleri</vt:lpstr>
      <vt:lpstr>         Girişimcilik Süreçleri</vt:lpstr>
      <vt:lpstr>         Girişimcilik Süreçleri</vt:lpstr>
      <vt:lpstr>             Girişimcilik Süreçleri</vt:lpstr>
      <vt:lpstr>      Girişimciliği Etkileyen Faktörler: </vt:lpstr>
      <vt:lpstr>BAŞARILI GİRİŞİMCİLERİN NİTELİK VE BECERİLERİ</vt:lpstr>
      <vt:lpstr>BAŞARILI GİRİŞİMCİLERİN NİTELİK VE BECERİLERİ</vt:lpstr>
      <vt:lpstr> Girişimciliğin Temelleri </vt:lpstr>
      <vt:lpstr>           Girişimcilik Türleri </vt:lpstr>
      <vt:lpstr>BAŞARILI GİRİŞİMCİLERİN NİTELİK VE BECERİLERİ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GİRİŞİMCİLİKTE TEMEL KAVRAMLAR</dc:title>
  <dc:creator>selami özal</dc:creator>
  <cp:lastModifiedBy>selami özal</cp:lastModifiedBy>
  <cp:revision>18</cp:revision>
  <dcterms:created xsi:type="dcterms:W3CDTF">2020-03-19T18:20:22Z</dcterms:created>
  <dcterms:modified xsi:type="dcterms:W3CDTF">2020-03-24T11:23:38Z</dcterms:modified>
</cp:coreProperties>
</file>